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23"/>
  </p:notesMasterIdLst>
  <p:sldIdLst>
    <p:sldId id="276" r:id="rId6"/>
    <p:sldId id="265" r:id="rId7"/>
    <p:sldId id="264" r:id="rId8"/>
    <p:sldId id="261" r:id="rId9"/>
    <p:sldId id="271" r:id="rId10"/>
    <p:sldId id="270" r:id="rId11"/>
    <p:sldId id="268" r:id="rId12"/>
    <p:sldId id="260" r:id="rId13"/>
    <p:sldId id="269" r:id="rId14"/>
    <p:sldId id="278" r:id="rId15"/>
    <p:sldId id="279" r:id="rId16"/>
    <p:sldId id="277" r:id="rId17"/>
    <p:sldId id="282" r:id="rId18"/>
    <p:sldId id="283" r:id="rId19"/>
    <p:sldId id="284" r:id="rId20"/>
    <p:sldId id="280" r:id="rId21"/>
    <p:sldId id="281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E291F-231F-440F-B43F-EFB88E839835}" v="1" dt="2019-11-25T13:12:20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6628" autoAdjust="0"/>
  </p:normalViewPr>
  <p:slideViewPr>
    <p:cSldViewPr snapToGrid="0">
      <p:cViewPr varScale="1">
        <p:scale>
          <a:sx n="86" d="100"/>
          <a:sy n="86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er Ottestad" userId="S::ingeroo@uio.no::1238c7d4-09cd-46c3-9976-15ba7579a8ea" providerId="AD" clId="Web-{EF9E291F-231F-440F-B43F-EFB88E839835}"/>
    <pc:docChg chg="modSld">
      <pc:chgData name="Inger Ottestad" userId="S::ingeroo@uio.no::1238c7d4-09cd-46c3-9976-15ba7579a8ea" providerId="AD" clId="Web-{EF9E291F-231F-440F-B43F-EFB88E839835}" dt="2019-11-25T13:12:20.921" v="0" actId="1076"/>
      <pc:docMkLst>
        <pc:docMk/>
      </pc:docMkLst>
      <pc:sldChg chg="modSp">
        <pc:chgData name="Inger Ottestad" userId="S::ingeroo@uio.no::1238c7d4-09cd-46c3-9976-15ba7579a8ea" providerId="AD" clId="Web-{EF9E291F-231F-440F-B43F-EFB88E839835}" dt="2019-11-25T13:12:20.921" v="0" actId="1076"/>
        <pc:sldMkLst>
          <pc:docMk/>
          <pc:sldMk cId="1630773007" sldId="276"/>
        </pc:sldMkLst>
        <pc:picChg chg="mod">
          <ac:chgData name="Inger Ottestad" userId="S::ingeroo@uio.no::1238c7d4-09cd-46c3-9976-15ba7579a8ea" providerId="AD" clId="Web-{EF9E291F-231F-440F-B43F-EFB88E839835}" dt="2019-11-25T13:12:20.921" v="0" actId="1076"/>
          <ac:picMkLst>
            <pc:docMk/>
            <pc:sldMk cId="1630773007" sldId="276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1D27A-6AE9-4AA4-8E1A-55C467C1C4A0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76620-BA18-4754-9588-BC44CF04206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661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Unngå at gruppemedlemmer finner «</a:t>
            </a:r>
            <a:r>
              <a:rPr lang="nb-NO" sz="8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 måte» </a:t>
            </a:r>
            <a:r>
              <a:rPr lang="nb-NO" sz="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å gjennomføre en gitt oppgave på - 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76620-BA18-4754-9588-BC44CF04206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128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Mindre «silojobbing»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76620-BA18-4754-9588-BC44CF04206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647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difference in change in plasma levels of inﬂammatory markers 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76620-BA18-4754-9588-BC44CF04206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347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difference in change in plasma levels of inﬂammatory markers 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76620-BA18-4754-9588-BC44CF04206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591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The NMR analyses quantifies lipoprotein subclass particles, as well as lipids for each subclass</a:t>
            </a:r>
            <a:endParaRPr lang="nb-NO" dirty="0" smtClean="0"/>
          </a:p>
          <a:p>
            <a:r>
              <a:rPr lang="nb-NO" dirty="0" smtClean="0"/>
              <a:t>1)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3 LDL </a:t>
            </a:r>
            <a:r>
              <a:rPr lang="nb-NO" baseline="0" dirty="0" err="1" smtClean="0"/>
              <a:t>subclasses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lipid </a:t>
            </a:r>
            <a:r>
              <a:rPr lang="nb-NO" baseline="0" dirty="0" err="1" smtClean="0"/>
              <a:t>composition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particles</a:t>
            </a:r>
            <a:r>
              <a:rPr lang="nb-NO" baseline="0" dirty="0" smtClean="0"/>
              <a:t> </a:t>
            </a:r>
            <a:endParaRPr lang="nb-NO" dirty="0" smtClean="0"/>
          </a:p>
          <a:p>
            <a:r>
              <a:rPr lang="nb-NO" dirty="0" smtClean="0"/>
              <a:t>2) The </a:t>
            </a:r>
            <a:r>
              <a:rPr lang="nb-NO" baseline="0" dirty="0" err="1" smtClean="0"/>
              <a:t>conc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4 LDL </a:t>
            </a:r>
            <a:r>
              <a:rPr lang="nb-NO" baseline="0" dirty="0" err="1" smtClean="0"/>
              <a:t>subclasses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lipid </a:t>
            </a:r>
            <a:r>
              <a:rPr lang="nb-NO" baseline="0" dirty="0" err="1" smtClean="0"/>
              <a:t>composition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particles</a:t>
            </a:r>
            <a:r>
              <a:rPr lang="nb-NO" baseline="0" dirty="0" smtClean="0"/>
              <a:t> </a:t>
            </a:r>
            <a:endParaRPr lang="nb-NO" dirty="0" smtClean="0"/>
          </a:p>
          <a:p>
            <a:r>
              <a:rPr lang="nb-NO" dirty="0" smtClean="0"/>
              <a:t>3) The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particles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used to </a:t>
            </a:r>
            <a:r>
              <a:rPr lang="nb-NO" dirty="0" err="1" smtClean="0"/>
              <a:t>seprate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different </a:t>
            </a:r>
            <a:r>
              <a:rPr lang="nb-NO" dirty="0" err="1" smtClean="0"/>
              <a:t>subclasses</a:t>
            </a:r>
            <a:r>
              <a:rPr lang="nb-NO" dirty="0" smtClean="0"/>
              <a:t>  </a:t>
            </a:r>
          </a:p>
          <a:p>
            <a:r>
              <a:rPr lang="nb-NO" dirty="0" smtClean="0"/>
              <a:t>4) The </a:t>
            </a:r>
            <a:r>
              <a:rPr lang="nb-NO" dirty="0" err="1" smtClean="0"/>
              <a:t>compostion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lipoprot</a:t>
            </a:r>
            <a:r>
              <a:rPr lang="nb-NO" dirty="0" smtClean="0"/>
              <a:t> </a:t>
            </a:r>
            <a:r>
              <a:rPr lang="nb-NO" dirty="0" err="1" smtClean="0"/>
              <a:t>particles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also</a:t>
            </a:r>
            <a:r>
              <a:rPr lang="nb-NO" dirty="0" smtClean="0"/>
              <a:t> </a:t>
            </a:r>
            <a:r>
              <a:rPr lang="nb-NO" dirty="0" err="1" smtClean="0"/>
              <a:t>quantified</a:t>
            </a:r>
            <a:r>
              <a:rPr lang="nb-NO" dirty="0" smtClean="0"/>
              <a:t>  </a:t>
            </a:r>
          </a:p>
          <a:p>
            <a:endParaRPr lang="nb-NO" dirty="0" smtClean="0"/>
          </a:p>
          <a:p>
            <a:r>
              <a:rPr lang="nb-NO" dirty="0" smtClean="0"/>
              <a:t>The </a:t>
            </a:r>
            <a:r>
              <a:rPr lang="nb-NO" dirty="0" err="1" smtClean="0"/>
              <a:t>lipoprot</a:t>
            </a:r>
            <a:r>
              <a:rPr lang="nb-NO" dirty="0" smtClean="0"/>
              <a:t> </a:t>
            </a:r>
            <a:r>
              <a:rPr lang="nb-NO" baseline="0" dirty="0" err="1" smtClean="0"/>
              <a:t>particles</a:t>
            </a:r>
            <a:r>
              <a:rPr lang="nb-NO" baseline="0" dirty="0" smtClean="0"/>
              <a:t> have </a:t>
            </a:r>
          </a:p>
          <a:p>
            <a:r>
              <a:rPr lang="nb-NO" dirty="0" err="1" smtClean="0"/>
              <a:t>Coat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phospholipids</a:t>
            </a:r>
            <a:endParaRPr lang="nb-NO" dirty="0" smtClean="0"/>
          </a:p>
          <a:p>
            <a:r>
              <a:rPr lang="nb-NO" dirty="0" err="1" smtClean="0"/>
              <a:t>Core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esterified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cholesterol</a:t>
            </a:r>
            <a:r>
              <a:rPr lang="nb-NO" baseline="0" dirty="0" smtClean="0"/>
              <a:t> 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Composition</a:t>
            </a:r>
            <a:r>
              <a:rPr lang="nb-NO" dirty="0" smtClean="0"/>
              <a:t> (</a:t>
            </a:r>
            <a:r>
              <a:rPr lang="nb-NO" b="1" dirty="0" smtClean="0"/>
              <a:t>lipids- and </a:t>
            </a:r>
            <a:r>
              <a:rPr lang="nb-NO" b="1" dirty="0" err="1" smtClean="0"/>
              <a:t>apo</a:t>
            </a:r>
            <a:r>
              <a:rPr lang="nb-NO" b="1" dirty="0" smtClean="0"/>
              <a:t> </a:t>
            </a:r>
            <a:r>
              <a:rPr lang="nb-NO" b="1" dirty="0" err="1" smtClean="0"/>
              <a:t>content</a:t>
            </a:r>
            <a:r>
              <a:rPr lang="nb-NO" b="1" dirty="0" smtClean="0"/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CEFCF-8037-4C0E-84B2-314068EF74A9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295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1" i="1" dirty="0" smtClean="0">
                <a:latin typeface="+mn-lt"/>
              </a:rPr>
              <a:t>A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hypothesis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of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metabolic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events</a:t>
            </a:r>
            <a:r>
              <a:rPr lang="nb-NO" sz="1200" b="1" i="1" baseline="0" dirty="0" smtClean="0">
                <a:latin typeface="+mn-lt"/>
              </a:rPr>
              <a:t> in FH </a:t>
            </a:r>
            <a:r>
              <a:rPr lang="nb-NO" sz="1200" b="1" i="1" baseline="0" dirty="0" err="1" smtClean="0">
                <a:latin typeface="+mn-lt"/>
              </a:rPr>
              <a:t>compared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with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healthy</a:t>
            </a:r>
            <a:r>
              <a:rPr lang="nb-NO" sz="1200" b="1" i="1" baseline="0" dirty="0" smtClean="0">
                <a:latin typeface="+mn-lt"/>
              </a:rPr>
              <a:t> </a:t>
            </a:r>
            <a:r>
              <a:rPr lang="nb-NO" sz="1200" b="1" i="1" baseline="0" dirty="0" err="1" smtClean="0">
                <a:latin typeface="+mn-lt"/>
              </a:rPr>
              <a:t>children</a:t>
            </a:r>
            <a:endParaRPr lang="nb-NO" sz="1200" b="1" i="1" baseline="0" dirty="0" smtClean="0">
              <a:latin typeface="+mn-lt"/>
            </a:endParaRPr>
          </a:p>
          <a:p>
            <a:endParaRPr lang="nb-NO" sz="1200" b="1" baseline="0" dirty="0" smtClean="0">
              <a:latin typeface="+mn-lt"/>
            </a:endParaRPr>
          </a:p>
          <a:p>
            <a:r>
              <a:rPr lang="nb-NO" sz="1200" b="1" baseline="0" dirty="0" err="1" smtClean="0">
                <a:latin typeface="+mn-lt"/>
              </a:rPr>
              <a:t>Healthy</a:t>
            </a:r>
            <a:r>
              <a:rPr lang="nb-NO" sz="1200" b="1" baseline="0" dirty="0" smtClean="0">
                <a:latin typeface="+mn-lt"/>
              </a:rPr>
              <a:t> </a:t>
            </a:r>
            <a:r>
              <a:rPr lang="nb-NO" sz="1200" b="1" baseline="0" dirty="0" err="1" smtClean="0">
                <a:latin typeface="+mn-lt"/>
              </a:rPr>
              <a:t>children</a:t>
            </a:r>
            <a:endParaRPr lang="nb-NO" sz="1200" b="1" baseline="0" dirty="0" smtClean="0">
              <a:latin typeface="+mn-lt"/>
            </a:endParaRP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LDL is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by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liver (forward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cholesterol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transport, FCT)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is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isterified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LCAT to CE for transport in HDL, and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uptake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liver via SR-BI (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cholesterol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transport, RCT)</a:t>
            </a:r>
          </a:p>
          <a:p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considerable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in S-HDL is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transferred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VLDL, IDL and LDL via CETP, all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up as LDL for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hepatic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uptake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LDLR (alternative RCT)</a:t>
            </a:r>
          </a:p>
          <a:p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CETP-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alternative RCT transport is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a gradient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and TG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nb-NO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statin</a:t>
            </a:r>
            <a:r>
              <a:rPr lang="nb-NO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treated</a:t>
            </a:r>
            <a:r>
              <a:rPr lang="nb-NO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FH </a:t>
            </a:r>
            <a:r>
              <a:rPr lang="nb-NO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endParaRPr lang="nb-NO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LDLR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LDL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clearance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(~50 %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normal)</a:t>
            </a: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congenstion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LDL, IDL and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VLDL in plasma,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lipids/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cholesterol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CE)</a:t>
            </a: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inhibits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from S-HDL via CETP</a:t>
            </a: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accumulation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in S-HDL, and TG in LDL</a:t>
            </a:r>
          </a:p>
          <a:p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total: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RCT system,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alternative RCT system 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(S-HDL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CETP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LDL),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RCT system</a:t>
            </a: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plasma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M-HDL</a:t>
            </a: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LCAT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do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S-HDL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and PL</a:t>
            </a:r>
          </a:p>
          <a:p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latter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efflux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and PL from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(e.g.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muscle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adipose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macrophages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atherosclerotic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plaques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plasma LDL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XL-HDL for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hepatic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uptake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SR-BI</a:t>
            </a: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plasma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XL-HDL</a:t>
            </a: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uptake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SR-BI and LDLR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 to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hepatic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and FC,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from Acetyl-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</a:t>
            </a:r>
            <a:endParaRPr lang="nb-NO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Acetyl-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multiple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acetate</a:t>
            </a:r>
            <a:endParaRPr lang="nb-NO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more Acetyl-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less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surplus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acetoacetate</a:t>
            </a:r>
            <a:endParaRPr lang="nb-NO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liver,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fatty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acids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esterify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FC to CE and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thereby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plasma</a:t>
            </a: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Cholesterol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excretion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gut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theoretically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perhaps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RCT) 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impaired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HDL-RCT)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Utskillelse til tarm kan teoretisk være økt (kanskje som følge av maksimal RCT) eller nedsatt (kanskje som følge av hemmet RCT)</a:t>
            </a:r>
          </a:p>
          <a:p>
            <a:endParaRPr lang="nb-NO" sz="1200" dirty="0" smtClean="0">
              <a:latin typeface="+mn-lt"/>
            </a:endParaRPr>
          </a:p>
          <a:p>
            <a:endParaRPr lang="nb-NO" sz="1200" dirty="0">
              <a:latin typeface="+mn-lt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1AA2-62AC-A74D-B920-98354546776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68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The </a:t>
            </a:r>
            <a:r>
              <a:rPr lang="nb-NO" baseline="0" dirty="0" err="1" smtClean="0"/>
              <a:t>lipoprotein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metabolism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complex</a:t>
            </a:r>
            <a:endParaRPr lang="nb-NO" baseline="0" dirty="0" smtClean="0"/>
          </a:p>
          <a:p>
            <a:r>
              <a:rPr lang="nb-NO" baseline="0" dirty="0" err="1" smtClean="0"/>
              <a:t>Many</a:t>
            </a:r>
            <a:r>
              <a:rPr lang="nb-NO" baseline="0" dirty="0" smtClean="0"/>
              <a:t> organs</a:t>
            </a:r>
          </a:p>
          <a:p>
            <a:r>
              <a:rPr lang="nb-NO" baseline="0" dirty="0" err="1" smtClean="0"/>
              <a:t>Continuum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classes</a:t>
            </a:r>
            <a:endParaRPr lang="nb-NO" baseline="0" dirty="0" smtClean="0"/>
          </a:p>
          <a:p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measure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small</a:t>
            </a:r>
            <a:r>
              <a:rPr lang="nb-NO" baseline="0" dirty="0" smtClean="0"/>
              <a:t> panel to sum it up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about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rest?</a:t>
            </a:r>
          </a:p>
          <a:p>
            <a:r>
              <a:rPr lang="nb-NO" baseline="0" dirty="0" smtClean="0"/>
              <a:t>How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high</a:t>
            </a:r>
            <a:r>
              <a:rPr lang="nb-NO" baseline="0" dirty="0" smtClean="0"/>
              <a:t> LDL-C </a:t>
            </a:r>
            <a:r>
              <a:rPr lang="nb-NO" baseline="0" dirty="0" err="1" smtClean="0"/>
              <a:t>affect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pattern</a:t>
            </a:r>
            <a:r>
              <a:rPr lang="nb-NO" baseline="0" dirty="0" smtClean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1EA0F-5DF0-43BA-8D61-B322E08498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10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71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858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581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2863"/>
            <a:ext cx="36830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2266951" y="6523038"/>
            <a:ext cx="7658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nb-NO" sz="800" b="1" smtClean="0">
                <a:solidFill>
                  <a:srgbClr val="0070C0"/>
                </a:solidFill>
                <a:ea typeface="+mn-ea"/>
              </a:rPr>
              <a:t>Servier Medical Art by Servier is licensed under a Creative Commons Attribution 3.0 Unported License</a:t>
            </a:r>
          </a:p>
        </p:txBody>
      </p:sp>
      <p:pic>
        <p:nvPicPr>
          <p:cNvPr id="6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2863"/>
            <a:ext cx="36830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5468" y="1628800"/>
            <a:ext cx="9029633" cy="31678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68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53976"/>
            <a:ext cx="103632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" y="2514601"/>
            <a:ext cx="58928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5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94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180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2863"/>
            <a:ext cx="36830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2266951" y="6523038"/>
            <a:ext cx="7658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nb-NO" sz="800" b="1" smtClean="0">
                <a:solidFill>
                  <a:srgbClr val="0070C0"/>
                </a:solidFill>
                <a:ea typeface="+mn-ea"/>
              </a:rPr>
              <a:t>Servier Medical Art by Servier is licensed under a Creative Commons Attribution 3.0 Unported License</a:t>
            </a:r>
          </a:p>
        </p:txBody>
      </p:sp>
      <p:pic>
        <p:nvPicPr>
          <p:cNvPr id="6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2863"/>
            <a:ext cx="36830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5468" y="1628800"/>
            <a:ext cx="9029633" cy="216059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58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245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372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303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63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79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190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377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57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8C140-12AD-4831-BC56-72B5C8D3317C}" type="datetimeFigureOut">
              <a:rPr lang="nb-NO" smtClean="0"/>
              <a:t>12.12.2019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1C1D-0AE2-427C-A8DF-C56351DF1C3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95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86380"/>
            <a:ext cx="118872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6502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9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hyperlink" Target="https://www.google.no/url?sa=i&amp;rct=j&amp;q=&amp;esrc=s&amp;source=images&amp;cd=&amp;cad=rja&amp;uact=8&amp;ved=2ahUKEwiRpZf94bvZAhXDBSwKHeBhCUwQjRx6BAgAEAY&amp;url=https://atlasofscience.org/is-hdl-cholesterol-always-good-for-you-surprises-overturns-and-promises/&amp;psig=AOvVaw1TpUuN9fmqPu1Ld1sxOvoW&amp;ust=151946597014865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www.google.no/url?sa=i&amp;rct=j&amp;q=&amp;esrc=s&amp;source=images&amp;cd=&amp;cad=rja&amp;uact=8&amp;ved=2ahUKEwiRpZf94bvZAhXDBSwKHeBhCUwQjRx6BAgAEAY&amp;url=https://atlasofscience.org/is-hdl-cholesterol-always-good-for-you-surprises-overturns-and-promises/&amp;psig=AOvVaw1TpUuN9fmqPu1Ld1sxOvoW&amp;ust=1519465970148652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92" y="-264956"/>
            <a:ext cx="12287250" cy="7991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3466" y="1901077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Dagsseminar 16/12-19</a:t>
            </a:r>
          </a:p>
        </p:txBody>
      </p:sp>
    </p:spTree>
    <p:extLst>
      <p:ext uri="{BB962C8B-B14F-4D97-AF65-F5344CB8AC3E}">
        <p14:creationId xmlns:p14="http://schemas.microsoft.com/office/powerpoint/2010/main" val="16307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1918" y="548681"/>
            <a:ext cx="9023350" cy="954107"/>
          </a:xfrm>
        </p:spPr>
        <p:txBody>
          <a:bodyPr/>
          <a:lstStyle/>
          <a:p>
            <a:r>
              <a:rPr lang="en-US" altLang="en-US" sz="2400" dirty="0"/>
              <a:t>The NMR analyses quantifies </a:t>
            </a:r>
            <a:br>
              <a:rPr lang="en-US" altLang="en-US" sz="2400" dirty="0"/>
            </a:br>
            <a:r>
              <a:rPr lang="en-US" altLang="en-US" sz="2400" dirty="0"/>
              <a:t>lipoprotein subclass particles, and lipids for each subclass</a:t>
            </a:r>
          </a:p>
        </p:txBody>
      </p:sp>
      <p:sp>
        <p:nvSpPr>
          <p:cNvPr id="10" name="Rektangel 9"/>
          <p:cNvSpPr/>
          <p:nvPr/>
        </p:nvSpPr>
        <p:spPr>
          <a:xfrm>
            <a:off x="7987345" y="6165304"/>
            <a:ext cx="266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200" dirty="0"/>
              <a:t>[</a:t>
            </a:r>
            <a:r>
              <a:rPr lang="en-US" sz="1200" dirty="0" err="1"/>
              <a:t>Soininen</a:t>
            </a:r>
            <a:r>
              <a:rPr lang="en-US" sz="1200" dirty="0"/>
              <a:t> P </a:t>
            </a:r>
            <a:r>
              <a:rPr lang="en-US" sz="1200" dirty="0" err="1"/>
              <a:t>Circ</a:t>
            </a:r>
            <a:r>
              <a:rPr lang="en-US" sz="1200" dirty="0"/>
              <a:t> </a:t>
            </a:r>
            <a:r>
              <a:rPr lang="en-US" sz="1200" dirty="0" err="1"/>
              <a:t>Cardiovasc</a:t>
            </a:r>
            <a:r>
              <a:rPr lang="en-US" sz="1200" dirty="0"/>
              <a:t> Genet 2015/ Christensen JJ 2017]</a:t>
            </a:r>
          </a:p>
        </p:txBody>
      </p:sp>
      <p:pic>
        <p:nvPicPr>
          <p:cNvPr id="11" name="Bilde 10" descr="Skjermbilde 2017-05-01 kl. 00.32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63" y="1953480"/>
            <a:ext cx="9086682" cy="36091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6046839" y="4437112"/>
            <a:ext cx="1849361" cy="12241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sz="20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006347" y="4437112"/>
            <a:ext cx="2554149" cy="122413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sz="20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111004" y="4005064"/>
            <a:ext cx="4377484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sz="20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1005" y="4005065"/>
            <a:ext cx="3701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Large  Medium    Small          XL          L              M             S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655840" y="2420888"/>
            <a:ext cx="5832648" cy="8640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sz="20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2" name="Picture 2" descr="Image result for HDL particl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525206"/>
            <a:ext cx="1872208" cy="85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2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" grpId="0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http://smart.servier.com/wp-content/uploads/2016/10/LD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60" y="417796"/>
            <a:ext cx="1555787" cy="15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mart.servier.com/wp-content/uploads/2016/10/HDL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81" y="675189"/>
            <a:ext cx="1051731" cy="10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HDL particl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60" y="1973584"/>
            <a:ext cx="9240155" cy="42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9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Lipoprotein</a:t>
            </a:r>
            <a:r>
              <a:rPr lang="nb-NO" dirty="0" smtClean="0"/>
              <a:t> </a:t>
            </a:r>
            <a:r>
              <a:rPr lang="nb-NO" dirty="0" err="1" smtClean="0"/>
              <a:t>metabolism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Fig Jacob eller Inger </a:t>
            </a:r>
            <a:r>
              <a:rPr lang="nb-NO" dirty="0" err="1" smtClean="0"/>
              <a:t>PhD</a:t>
            </a:r>
            <a:endParaRPr lang="nb-NO" dirty="0"/>
          </a:p>
        </p:txBody>
      </p:sp>
      <p:sp>
        <p:nvSpPr>
          <p:cNvPr id="4" name="AutoShape 2" descr="https://previews.dropbox.com/p/pdf_img/AAqKEOeu6rJ465-rQ6YA8qAwbTTM85WwZE-lKnbHHXdmNSpvfn2mImamNP9I9H_tzx7GJxlx9Qb8hnvp7d7_uSB2nTsKfOvUODHqrFa2HXCrSNpDrGnO3GvbJmo0LGW2qlze57-YjgmHWHK6wV-OHdZkQj1PujEmzfe5vymPJsgvy6xK_g3v7gx0B4-5CSQmt8IGABMH7DCph--E57KboH8-ua5okTJj5SIYg1C60yh9vhtubAcJTNhQctI04OQk6LAPAayuUx2Nj-L_-yksE5MSkZTRCOfsbLInjISc56kqUh8qGceQd6h-3-85_uh2VVs/p.png?page=4&amp;scale_percent=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5" name="AutoShape 4" descr="https://previews.dropbox.com/p/pdf_img/AAqKEOeu6rJ465-rQ6YA8qAwbTTM85WwZE-lKnbHHXdmNSpvfn2mImamNP9I9H_tzx7GJxlx9Qb8hnvp7d7_uSB2nTsKfOvUODHqrFa2HXCrSNpDrGnO3GvbJmo0LGW2qlze57-YjgmHWHK6wV-OHdZkQj1PujEmzfe5vymPJsgvy6xK_g3v7gx0B4-5CSQmt8IGABMH7DCph--E57KboH8-ua5okTJj5SIYg1C60yh9vhtubAcJTNhQctI04OQk6LAPAayuUx2Nj-L_-yksE5MSkZTRCOfsbLInjISc56kqUh8qGceQd6h-3-85_uh2VVs/p.png?page=4&amp;scale_percent=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6" name="AutoShape 6" descr="https://previews.dropbox.com/p/pdf_img/AAqKEOeu6rJ465-rQ6YA8qAwbTTM85WwZE-lKnbHHXdmNSpvfn2mImamNP9I9H_tzx7GJxlx9Qb8hnvp7d7_uSB2nTsKfOvUODHqrFa2HXCrSNpDrGnO3GvbJmo0LGW2qlze57-YjgmHWHK6wV-OHdZkQj1PujEmzfe5vymPJsgvy6xK_g3v7gx0B4-5CSQmt8IGABMH7DCph--E57KboH8-ua5okTJj5SIYg1C60yh9vhtubAcJTNhQctI04OQk6LAPAayuUx2Nj-L_-yksE5MSkZTRCOfsbLInjISc56kqUh8qGceQd6h-3-85_uh2VVs/p.png?page=4&amp;scale_percent=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42103"/>
            <a:ext cx="8839197" cy="66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239" y="250723"/>
            <a:ext cx="8520709" cy="63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Friform 585"/>
          <p:cNvSpPr/>
          <p:nvPr/>
        </p:nvSpPr>
        <p:spPr>
          <a:xfrm>
            <a:off x="2964765" y="397136"/>
            <a:ext cx="5135419" cy="762770"/>
          </a:xfrm>
          <a:custGeom>
            <a:avLst/>
            <a:gdLst>
              <a:gd name="connsiteX0" fmla="*/ 5086843 w 5086843"/>
              <a:gd name="connsiteY0" fmla="*/ 586511 h 586511"/>
              <a:gd name="connsiteX1" fmla="*/ 3789108 w 5086843"/>
              <a:gd name="connsiteY1" fmla="*/ 107683 h 586511"/>
              <a:gd name="connsiteX2" fmla="*/ 2317879 w 5086843"/>
              <a:gd name="connsiteY2" fmla="*/ 10530 h 586511"/>
              <a:gd name="connsiteX3" fmla="*/ 818891 w 5086843"/>
              <a:gd name="connsiteY3" fmla="*/ 281172 h 586511"/>
              <a:gd name="connsiteX4" fmla="*/ 0 w 5086843"/>
              <a:gd name="connsiteY4" fmla="*/ 586511 h 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6843" h="586511">
                <a:moveTo>
                  <a:pt x="5086843" y="586511"/>
                </a:moveTo>
                <a:cubicBezTo>
                  <a:pt x="4668722" y="395095"/>
                  <a:pt x="4250602" y="203680"/>
                  <a:pt x="3789108" y="107683"/>
                </a:cubicBezTo>
                <a:cubicBezTo>
                  <a:pt x="3327614" y="11686"/>
                  <a:pt x="2812915" y="-18385"/>
                  <a:pt x="2317879" y="10530"/>
                </a:cubicBezTo>
                <a:cubicBezTo>
                  <a:pt x="1822843" y="39445"/>
                  <a:pt x="1205204" y="185175"/>
                  <a:pt x="818891" y="281172"/>
                </a:cubicBezTo>
                <a:cubicBezTo>
                  <a:pt x="432578" y="377169"/>
                  <a:pt x="0" y="586511"/>
                  <a:pt x="0" y="586511"/>
                </a:cubicBezTo>
              </a:path>
            </a:pathLst>
          </a:custGeom>
          <a:ln w="1270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" name="Group 68"/>
          <p:cNvGrpSpPr>
            <a:grpSpLocks noChangeAspect="1"/>
          </p:cNvGrpSpPr>
          <p:nvPr/>
        </p:nvGrpSpPr>
        <p:grpSpPr bwMode="auto">
          <a:xfrm>
            <a:off x="9162612" y="2363885"/>
            <a:ext cx="854625" cy="854625"/>
            <a:chOff x="2040" y="1339"/>
            <a:chExt cx="1634" cy="1634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040" y="1339"/>
              <a:ext cx="1634" cy="1634"/>
            </a:xfrm>
            <a:custGeom>
              <a:avLst/>
              <a:gdLst>
                <a:gd name="T0" fmla="*/ 9327 w 654"/>
                <a:gd name="T1" fmla="*/ 4945 h 613"/>
                <a:gd name="T2" fmla="*/ 8577 w 654"/>
                <a:gd name="T3" fmla="*/ 341 h 613"/>
                <a:gd name="T4" fmla="*/ 6504 w 654"/>
                <a:gd name="T5" fmla="*/ 1216 h 613"/>
                <a:gd name="T6" fmla="*/ 2696 w 654"/>
                <a:gd name="T7" fmla="*/ 533 h 613"/>
                <a:gd name="T8" fmla="*/ 1824 w 654"/>
                <a:gd name="T9" fmla="*/ 2082 h 613"/>
                <a:gd name="T10" fmla="*/ 1249 w 654"/>
                <a:gd name="T11" fmla="*/ 2274 h 613"/>
                <a:gd name="T12" fmla="*/ 592 w 654"/>
                <a:gd name="T13" fmla="*/ 5776 h 613"/>
                <a:gd name="T14" fmla="*/ 1012 w 654"/>
                <a:gd name="T15" fmla="*/ 8698 h 613"/>
                <a:gd name="T16" fmla="*/ 3383 w 654"/>
                <a:gd name="T17" fmla="*/ 10473 h 613"/>
                <a:gd name="T18" fmla="*/ 3540 w 654"/>
                <a:gd name="T19" fmla="*/ 10550 h 613"/>
                <a:gd name="T20" fmla="*/ 6174 w 654"/>
                <a:gd name="T21" fmla="*/ 10246 h 613"/>
                <a:gd name="T22" fmla="*/ 8345 w 654"/>
                <a:gd name="T23" fmla="*/ 11305 h 613"/>
                <a:gd name="T24" fmla="*/ 10106 w 654"/>
                <a:gd name="T25" fmla="*/ 9223 h 613"/>
                <a:gd name="T26" fmla="*/ 2571 w 654"/>
                <a:gd name="T27" fmla="*/ 5358 h 613"/>
                <a:gd name="T28" fmla="*/ 1936 w 654"/>
                <a:gd name="T29" fmla="*/ 5584 h 613"/>
                <a:gd name="T30" fmla="*/ 2029 w 654"/>
                <a:gd name="T31" fmla="*/ 4321 h 613"/>
                <a:gd name="T32" fmla="*/ 2321 w 654"/>
                <a:gd name="T33" fmla="*/ 5059 h 613"/>
                <a:gd name="T34" fmla="*/ 2571 w 654"/>
                <a:gd name="T35" fmla="*/ 5358 h 613"/>
                <a:gd name="T36" fmla="*/ 2946 w 654"/>
                <a:gd name="T37" fmla="*/ 3220 h 613"/>
                <a:gd name="T38" fmla="*/ 3790 w 654"/>
                <a:gd name="T39" fmla="*/ 3468 h 613"/>
                <a:gd name="T40" fmla="*/ 4257 w 654"/>
                <a:gd name="T41" fmla="*/ 9188 h 613"/>
                <a:gd name="T42" fmla="*/ 3840 w 654"/>
                <a:gd name="T43" fmla="*/ 8050 h 613"/>
                <a:gd name="T44" fmla="*/ 5057 w 654"/>
                <a:gd name="T45" fmla="*/ 8882 h 613"/>
                <a:gd name="T46" fmla="*/ 5362 w 654"/>
                <a:gd name="T47" fmla="*/ 6970 h 613"/>
                <a:gd name="T48" fmla="*/ 3840 w 654"/>
                <a:gd name="T49" fmla="*/ 5584 h 613"/>
                <a:gd name="T50" fmla="*/ 4537 w 654"/>
                <a:gd name="T51" fmla="*/ 4923 h 613"/>
                <a:gd name="T52" fmla="*/ 4850 w 654"/>
                <a:gd name="T53" fmla="*/ 5982 h 613"/>
                <a:gd name="T54" fmla="*/ 5362 w 654"/>
                <a:gd name="T55" fmla="*/ 6970 h 613"/>
                <a:gd name="T56" fmla="*/ 5881 w 654"/>
                <a:gd name="T57" fmla="*/ 4036 h 613"/>
                <a:gd name="T58" fmla="*/ 5707 w 654"/>
                <a:gd name="T59" fmla="*/ 3409 h 613"/>
                <a:gd name="T60" fmla="*/ 6379 w 654"/>
                <a:gd name="T61" fmla="*/ 2913 h 613"/>
                <a:gd name="T62" fmla="*/ 5894 w 654"/>
                <a:gd name="T63" fmla="*/ 3980 h 613"/>
                <a:gd name="T64" fmla="*/ 6349 w 654"/>
                <a:gd name="T65" fmla="*/ 8767 h 613"/>
                <a:gd name="T66" fmla="*/ 7173 w 654"/>
                <a:gd name="T67" fmla="*/ 8676 h 613"/>
                <a:gd name="T68" fmla="*/ 6953 w 654"/>
                <a:gd name="T69" fmla="*/ 8804 h 613"/>
                <a:gd name="T70" fmla="*/ 6316 w 654"/>
                <a:gd name="T71" fmla="*/ 5627 h 613"/>
                <a:gd name="T72" fmla="*/ 7973 w 654"/>
                <a:gd name="T73" fmla="*/ 5571 h 61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4" h="613">
                  <a:moveTo>
                    <a:pt x="564" y="333"/>
                  </a:moveTo>
                  <a:cubicBezTo>
                    <a:pt x="571" y="323"/>
                    <a:pt x="586" y="296"/>
                    <a:pt x="598" y="261"/>
                  </a:cubicBezTo>
                  <a:cubicBezTo>
                    <a:pt x="609" y="223"/>
                    <a:pt x="613" y="151"/>
                    <a:pt x="622" y="112"/>
                  </a:cubicBezTo>
                  <a:cubicBezTo>
                    <a:pt x="632" y="66"/>
                    <a:pt x="592" y="11"/>
                    <a:pt x="550" y="18"/>
                  </a:cubicBezTo>
                  <a:cubicBezTo>
                    <a:pt x="507" y="25"/>
                    <a:pt x="482" y="39"/>
                    <a:pt x="488" y="103"/>
                  </a:cubicBezTo>
                  <a:cubicBezTo>
                    <a:pt x="476" y="74"/>
                    <a:pt x="452" y="47"/>
                    <a:pt x="417" y="64"/>
                  </a:cubicBezTo>
                  <a:cubicBezTo>
                    <a:pt x="381" y="81"/>
                    <a:pt x="337" y="104"/>
                    <a:pt x="300" y="109"/>
                  </a:cubicBezTo>
                  <a:cubicBezTo>
                    <a:pt x="263" y="113"/>
                    <a:pt x="174" y="120"/>
                    <a:pt x="173" y="28"/>
                  </a:cubicBezTo>
                  <a:cubicBezTo>
                    <a:pt x="172" y="9"/>
                    <a:pt x="104" y="0"/>
                    <a:pt x="101" y="32"/>
                  </a:cubicBezTo>
                  <a:cubicBezTo>
                    <a:pt x="97" y="64"/>
                    <a:pt x="103" y="97"/>
                    <a:pt x="117" y="110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06" y="111"/>
                    <a:pt x="93" y="114"/>
                    <a:pt x="80" y="120"/>
                  </a:cubicBezTo>
                  <a:cubicBezTo>
                    <a:pt x="40" y="141"/>
                    <a:pt x="26" y="176"/>
                    <a:pt x="38" y="216"/>
                  </a:cubicBezTo>
                  <a:cubicBezTo>
                    <a:pt x="50" y="256"/>
                    <a:pt x="56" y="264"/>
                    <a:pt x="38" y="305"/>
                  </a:cubicBezTo>
                  <a:cubicBezTo>
                    <a:pt x="20" y="346"/>
                    <a:pt x="0" y="439"/>
                    <a:pt x="89" y="425"/>
                  </a:cubicBezTo>
                  <a:cubicBezTo>
                    <a:pt x="81" y="437"/>
                    <a:pt x="71" y="450"/>
                    <a:pt x="65" y="459"/>
                  </a:cubicBezTo>
                  <a:cubicBezTo>
                    <a:pt x="44" y="482"/>
                    <a:pt x="33" y="583"/>
                    <a:pt x="125" y="586"/>
                  </a:cubicBezTo>
                  <a:cubicBezTo>
                    <a:pt x="184" y="589"/>
                    <a:pt x="217" y="553"/>
                    <a:pt x="217" y="553"/>
                  </a:cubicBezTo>
                  <a:cubicBezTo>
                    <a:pt x="217" y="553"/>
                    <a:pt x="217" y="553"/>
                    <a:pt x="217" y="553"/>
                  </a:cubicBezTo>
                  <a:cubicBezTo>
                    <a:pt x="220" y="554"/>
                    <a:pt x="223" y="555"/>
                    <a:pt x="227" y="557"/>
                  </a:cubicBezTo>
                  <a:cubicBezTo>
                    <a:pt x="279" y="573"/>
                    <a:pt x="322" y="562"/>
                    <a:pt x="342" y="551"/>
                  </a:cubicBezTo>
                  <a:cubicBezTo>
                    <a:pt x="361" y="541"/>
                    <a:pt x="374" y="536"/>
                    <a:pt x="396" y="541"/>
                  </a:cubicBezTo>
                  <a:cubicBezTo>
                    <a:pt x="418" y="545"/>
                    <a:pt x="474" y="559"/>
                    <a:pt x="495" y="524"/>
                  </a:cubicBezTo>
                  <a:cubicBezTo>
                    <a:pt x="492" y="540"/>
                    <a:pt x="502" y="579"/>
                    <a:pt x="535" y="597"/>
                  </a:cubicBezTo>
                  <a:cubicBezTo>
                    <a:pt x="562" y="613"/>
                    <a:pt x="610" y="609"/>
                    <a:pt x="634" y="553"/>
                  </a:cubicBezTo>
                  <a:cubicBezTo>
                    <a:pt x="642" y="533"/>
                    <a:pt x="646" y="509"/>
                    <a:pt x="648" y="487"/>
                  </a:cubicBezTo>
                  <a:cubicBezTo>
                    <a:pt x="654" y="429"/>
                    <a:pt x="636" y="320"/>
                    <a:pt x="564" y="333"/>
                  </a:cubicBezTo>
                  <a:close/>
                  <a:moveTo>
                    <a:pt x="165" y="283"/>
                  </a:moveTo>
                  <a:cubicBezTo>
                    <a:pt x="148" y="282"/>
                    <a:pt x="135" y="287"/>
                    <a:pt x="124" y="295"/>
                  </a:cubicBezTo>
                  <a:cubicBezTo>
                    <a:pt x="124" y="295"/>
                    <a:pt x="124" y="295"/>
                    <a:pt x="124" y="295"/>
                  </a:cubicBezTo>
                  <a:cubicBezTo>
                    <a:pt x="124" y="295"/>
                    <a:pt x="128" y="281"/>
                    <a:pt x="131" y="267"/>
                  </a:cubicBezTo>
                  <a:cubicBezTo>
                    <a:pt x="134" y="254"/>
                    <a:pt x="130" y="241"/>
                    <a:pt x="130" y="228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8" y="243"/>
                    <a:pt x="145" y="259"/>
                    <a:pt x="149" y="267"/>
                  </a:cubicBezTo>
                  <a:cubicBezTo>
                    <a:pt x="152" y="273"/>
                    <a:pt x="158" y="279"/>
                    <a:pt x="166" y="283"/>
                  </a:cubicBezTo>
                  <a:lnTo>
                    <a:pt x="165" y="283"/>
                  </a:lnTo>
                  <a:close/>
                  <a:moveTo>
                    <a:pt x="213" y="206"/>
                  </a:moveTo>
                  <a:cubicBezTo>
                    <a:pt x="201" y="205"/>
                    <a:pt x="198" y="192"/>
                    <a:pt x="189" y="170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99" y="185"/>
                    <a:pt x="223" y="195"/>
                    <a:pt x="243" y="183"/>
                  </a:cubicBezTo>
                  <a:cubicBezTo>
                    <a:pt x="236" y="196"/>
                    <a:pt x="228" y="208"/>
                    <a:pt x="213" y="206"/>
                  </a:cubicBezTo>
                  <a:close/>
                  <a:moveTo>
                    <a:pt x="273" y="485"/>
                  </a:moveTo>
                  <a:cubicBezTo>
                    <a:pt x="253" y="482"/>
                    <a:pt x="252" y="454"/>
                    <a:pt x="245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8" y="453"/>
                    <a:pt x="275" y="476"/>
                    <a:pt x="323" y="469"/>
                  </a:cubicBezTo>
                  <a:cubicBezTo>
                    <a:pt x="324" y="469"/>
                    <a:pt x="324" y="469"/>
                    <a:pt x="324" y="469"/>
                  </a:cubicBezTo>
                  <a:cubicBezTo>
                    <a:pt x="309" y="479"/>
                    <a:pt x="292" y="488"/>
                    <a:pt x="273" y="485"/>
                  </a:cubicBezTo>
                  <a:close/>
                  <a:moveTo>
                    <a:pt x="344" y="368"/>
                  </a:moveTo>
                  <a:cubicBezTo>
                    <a:pt x="344" y="368"/>
                    <a:pt x="333" y="371"/>
                    <a:pt x="313" y="359"/>
                  </a:cubicBezTo>
                  <a:cubicBezTo>
                    <a:pt x="292" y="347"/>
                    <a:pt x="270" y="304"/>
                    <a:pt x="246" y="295"/>
                  </a:cubicBezTo>
                  <a:cubicBezTo>
                    <a:pt x="245" y="294"/>
                    <a:pt x="245" y="294"/>
                    <a:pt x="245" y="294"/>
                  </a:cubicBezTo>
                  <a:cubicBezTo>
                    <a:pt x="271" y="289"/>
                    <a:pt x="285" y="271"/>
                    <a:pt x="291" y="260"/>
                  </a:cubicBezTo>
                  <a:cubicBezTo>
                    <a:pt x="291" y="259"/>
                    <a:pt x="291" y="259"/>
                    <a:pt x="291" y="259"/>
                  </a:cubicBezTo>
                  <a:cubicBezTo>
                    <a:pt x="293" y="276"/>
                    <a:pt x="299" y="294"/>
                    <a:pt x="311" y="316"/>
                  </a:cubicBezTo>
                  <a:cubicBezTo>
                    <a:pt x="323" y="337"/>
                    <a:pt x="333" y="354"/>
                    <a:pt x="346" y="368"/>
                  </a:cubicBezTo>
                  <a:lnTo>
                    <a:pt x="344" y="368"/>
                  </a:lnTo>
                  <a:close/>
                  <a:moveTo>
                    <a:pt x="378" y="210"/>
                  </a:moveTo>
                  <a:cubicBezTo>
                    <a:pt x="377" y="213"/>
                    <a:pt x="377" y="213"/>
                    <a:pt x="377" y="213"/>
                  </a:cubicBezTo>
                  <a:cubicBezTo>
                    <a:pt x="374" y="202"/>
                    <a:pt x="369" y="190"/>
                    <a:pt x="365" y="180"/>
                  </a:cubicBezTo>
                  <a:cubicBezTo>
                    <a:pt x="366" y="180"/>
                    <a:pt x="366" y="180"/>
                    <a:pt x="366" y="180"/>
                  </a:cubicBezTo>
                  <a:cubicBezTo>
                    <a:pt x="374" y="184"/>
                    <a:pt x="393" y="170"/>
                    <a:pt x="404" y="159"/>
                  </a:cubicBezTo>
                  <a:cubicBezTo>
                    <a:pt x="406" y="158"/>
                    <a:pt x="407" y="156"/>
                    <a:pt x="409" y="154"/>
                  </a:cubicBezTo>
                  <a:cubicBezTo>
                    <a:pt x="407" y="156"/>
                    <a:pt x="406" y="157"/>
                    <a:pt x="404" y="159"/>
                  </a:cubicBezTo>
                  <a:cubicBezTo>
                    <a:pt x="391" y="174"/>
                    <a:pt x="378" y="190"/>
                    <a:pt x="378" y="210"/>
                  </a:cubicBezTo>
                  <a:close/>
                  <a:moveTo>
                    <a:pt x="446" y="465"/>
                  </a:moveTo>
                  <a:cubicBezTo>
                    <a:pt x="429" y="470"/>
                    <a:pt x="418" y="468"/>
                    <a:pt x="407" y="463"/>
                  </a:cubicBezTo>
                  <a:cubicBezTo>
                    <a:pt x="408" y="464"/>
                    <a:pt x="408" y="464"/>
                    <a:pt x="408" y="464"/>
                  </a:cubicBezTo>
                  <a:cubicBezTo>
                    <a:pt x="423" y="461"/>
                    <a:pt x="449" y="456"/>
                    <a:pt x="460" y="458"/>
                  </a:cubicBezTo>
                  <a:cubicBezTo>
                    <a:pt x="461" y="458"/>
                    <a:pt x="461" y="458"/>
                    <a:pt x="461" y="458"/>
                  </a:cubicBezTo>
                  <a:cubicBezTo>
                    <a:pt x="456" y="461"/>
                    <a:pt x="451" y="463"/>
                    <a:pt x="446" y="465"/>
                  </a:cubicBezTo>
                  <a:close/>
                  <a:moveTo>
                    <a:pt x="447" y="318"/>
                  </a:moveTo>
                  <a:cubicBezTo>
                    <a:pt x="430" y="317"/>
                    <a:pt x="416" y="310"/>
                    <a:pt x="405" y="297"/>
                  </a:cubicBezTo>
                  <a:cubicBezTo>
                    <a:pt x="405" y="297"/>
                    <a:pt x="405" y="297"/>
                    <a:pt x="405" y="297"/>
                  </a:cubicBezTo>
                  <a:cubicBezTo>
                    <a:pt x="415" y="308"/>
                    <a:pt x="467" y="331"/>
                    <a:pt x="511" y="294"/>
                  </a:cubicBezTo>
                  <a:cubicBezTo>
                    <a:pt x="490" y="316"/>
                    <a:pt x="469" y="320"/>
                    <a:pt x="447" y="318"/>
                  </a:cubicBezTo>
                  <a:close/>
                </a:path>
              </a:pathLst>
            </a:custGeom>
            <a:solidFill>
              <a:srgbClr val="FD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652" y="2472"/>
              <a:ext cx="110" cy="160"/>
            </a:xfrm>
            <a:custGeom>
              <a:avLst/>
              <a:gdLst>
                <a:gd name="T0" fmla="*/ 688 w 44"/>
                <a:gd name="T1" fmla="*/ 832 h 60"/>
                <a:gd name="T2" fmla="*/ 688 w 44"/>
                <a:gd name="T3" fmla="*/ 819 h 60"/>
                <a:gd name="T4" fmla="*/ 20 w 44"/>
                <a:gd name="T5" fmla="*/ 0 h 60"/>
                <a:gd name="T6" fmla="*/ 0 w 44"/>
                <a:gd name="T7" fmla="*/ 0 h 60"/>
                <a:gd name="T8" fmla="*/ 438 w 44"/>
                <a:gd name="T9" fmla="*/ 1139 h 60"/>
                <a:gd name="T10" fmla="*/ 688 w 44"/>
                <a:gd name="T11" fmla="*/ 832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60">
                  <a:moveTo>
                    <a:pt x="44" y="44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21" y="38"/>
                    <a:pt x="9" y="2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37" y="56"/>
                    <a:pt x="44" y="44"/>
                    <a:pt x="44" y="44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397" y="2651"/>
              <a:ext cx="158" cy="210"/>
            </a:xfrm>
            <a:custGeom>
              <a:avLst/>
              <a:gdLst>
                <a:gd name="T0" fmla="*/ 50 w 63"/>
                <a:gd name="T1" fmla="*/ 508 h 79"/>
                <a:gd name="T2" fmla="*/ 346 w 63"/>
                <a:gd name="T3" fmla="*/ 0 h 79"/>
                <a:gd name="T4" fmla="*/ 409 w 63"/>
                <a:gd name="T5" fmla="*/ 465 h 79"/>
                <a:gd name="T6" fmla="*/ 629 w 63"/>
                <a:gd name="T7" fmla="*/ 904 h 79"/>
                <a:gd name="T8" fmla="*/ 755 w 63"/>
                <a:gd name="T9" fmla="*/ 1334 h 79"/>
                <a:gd name="T10" fmla="*/ 376 w 63"/>
                <a:gd name="T11" fmla="*/ 1427 h 79"/>
                <a:gd name="T12" fmla="*/ 0 w 63"/>
                <a:gd name="T13" fmla="*/ 1483 h 79"/>
                <a:gd name="T14" fmla="*/ 364 w 63"/>
                <a:gd name="T15" fmla="*/ 1108 h 79"/>
                <a:gd name="T16" fmla="*/ 158 w 63"/>
                <a:gd name="T17" fmla="*/ 601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" h="79">
                  <a:moveTo>
                    <a:pt x="3" y="27"/>
                  </a:moveTo>
                  <a:cubicBezTo>
                    <a:pt x="6" y="16"/>
                    <a:pt x="12" y="5"/>
                    <a:pt x="22" y="0"/>
                  </a:cubicBezTo>
                  <a:cubicBezTo>
                    <a:pt x="26" y="6"/>
                    <a:pt x="24" y="18"/>
                    <a:pt x="26" y="25"/>
                  </a:cubicBezTo>
                  <a:cubicBezTo>
                    <a:pt x="29" y="34"/>
                    <a:pt x="34" y="42"/>
                    <a:pt x="40" y="48"/>
                  </a:cubicBezTo>
                  <a:cubicBezTo>
                    <a:pt x="48" y="56"/>
                    <a:pt x="63" y="63"/>
                    <a:pt x="48" y="71"/>
                  </a:cubicBezTo>
                  <a:cubicBezTo>
                    <a:pt x="41" y="74"/>
                    <a:pt x="31" y="75"/>
                    <a:pt x="24" y="76"/>
                  </a:cubicBezTo>
                  <a:cubicBezTo>
                    <a:pt x="16" y="77"/>
                    <a:pt x="8" y="79"/>
                    <a:pt x="0" y="79"/>
                  </a:cubicBezTo>
                  <a:cubicBezTo>
                    <a:pt x="10" y="73"/>
                    <a:pt x="21" y="72"/>
                    <a:pt x="23" y="59"/>
                  </a:cubicBezTo>
                  <a:cubicBezTo>
                    <a:pt x="25" y="48"/>
                    <a:pt x="19" y="39"/>
                    <a:pt x="10" y="32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517" y="2613"/>
              <a:ext cx="842" cy="254"/>
            </a:xfrm>
            <a:custGeom>
              <a:avLst/>
              <a:gdLst>
                <a:gd name="T0" fmla="*/ 0 w 337"/>
                <a:gd name="T1" fmla="*/ 914 h 95"/>
                <a:gd name="T2" fmla="*/ 949 w 337"/>
                <a:gd name="T3" fmla="*/ 1508 h 95"/>
                <a:gd name="T4" fmla="*/ 2309 w 337"/>
                <a:gd name="T5" fmla="*/ 1281 h 95"/>
                <a:gd name="T6" fmla="*/ 3246 w 337"/>
                <a:gd name="T7" fmla="*/ 1072 h 95"/>
                <a:gd name="T8" fmla="*/ 4587 w 337"/>
                <a:gd name="T9" fmla="*/ 995 h 95"/>
                <a:gd name="T10" fmla="*/ 4820 w 337"/>
                <a:gd name="T11" fmla="*/ 594 h 95"/>
                <a:gd name="T12" fmla="*/ 5257 w 337"/>
                <a:gd name="T13" fmla="*/ 0 h 95"/>
                <a:gd name="T14" fmla="*/ 4682 w 337"/>
                <a:gd name="T15" fmla="*/ 594 h 95"/>
                <a:gd name="T16" fmla="*/ 3745 w 337"/>
                <a:gd name="T17" fmla="*/ 936 h 95"/>
                <a:gd name="T18" fmla="*/ 2541 w 337"/>
                <a:gd name="T19" fmla="*/ 821 h 95"/>
                <a:gd name="T20" fmla="*/ 0 w 337"/>
                <a:gd name="T21" fmla="*/ 914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7" h="95">
                  <a:moveTo>
                    <a:pt x="0" y="48"/>
                  </a:moveTo>
                  <a:cubicBezTo>
                    <a:pt x="10" y="61"/>
                    <a:pt x="29" y="73"/>
                    <a:pt x="61" y="79"/>
                  </a:cubicBezTo>
                  <a:cubicBezTo>
                    <a:pt x="93" y="84"/>
                    <a:pt x="124" y="77"/>
                    <a:pt x="148" y="67"/>
                  </a:cubicBezTo>
                  <a:cubicBezTo>
                    <a:pt x="172" y="56"/>
                    <a:pt x="180" y="49"/>
                    <a:pt x="208" y="56"/>
                  </a:cubicBezTo>
                  <a:cubicBezTo>
                    <a:pt x="236" y="63"/>
                    <a:pt x="273" y="67"/>
                    <a:pt x="294" y="52"/>
                  </a:cubicBezTo>
                  <a:cubicBezTo>
                    <a:pt x="299" y="49"/>
                    <a:pt x="294" y="44"/>
                    <a:pt x="309" y="31"/>
                  </a:cubicBezTo>
                  <a:cubicBezTo>
                    <a:pt x="324" y="19"/>
                    <a:pt x="337" y="8"/>
                    <a:pt x="337" y="0"/>
                  </a:cubicBezTo>
                  <a:cubicBezTo>
                    <a:pt x="335" y="7"/>
                    <a:pt x="313" y="18"/>
                    <a:pt x="300" y="31"/>
                  </a:cubicBezTo>
                  <a:cubicBezTo>
                    <a:pt x="286" y="43"/>
                    <a:pt x="264" y="54"/>
                    <a:pt x="240" y="49"/>
                  </a:cubicBezTo>
                  <a:cubicBezTo>
                    <a:pt x="216" y="45"/>
                    <a:pt x="186" y="37"/>
                    <a:pt x="163" y="43"/>
                  </a:cubicBezTo>
                  <a:cubicBezTo>
                    <a:pt x="140" y="49"/>
                    <a:pt x="63" y="95"/>
                    <a:pt x="0" y="48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844" y="1549"/>
              <a:ext cx="745" cy="859"/>
            </a:xfrm>
            <a:custGeom>
              <a:avLst/>
              <a:gdLst>
                <a:gd name="T0" fmla="*/ 4595 w 298"/>
                <a:gd name="T1" fmla="*/ 0 h 322"/>
                <a:gd name="T2" fmla="*/ 4470 w 298"/>
                <a:gd name="T3" fmla="*/ 1595 h 322"/>
                <a:gd name="T4" fmla="*/ 3063 w 298"/>
                <a:gd name="T5" fmla="*/ 5522 h 322"/>
                <a:gd name="T6" fmla="*/ 1313 w 298"/>
                <a:gd name="T7" fmla="*/ 5965 h 322"/>
                <a:gd name="T8" fmla="*/ 0 w 298"/>
                <a:gd name="T9" fmla="*/ 4634 h 322"/>
                <a:gd name="T10" fmla="*/ 1488 w 298"/>
                <a:gd name="T11" fmla="*/ 5794 h 322"/>
                <a:gd name="T12" fmla="*/ 3658 w 298"/>
                <a:gd name="T13" fmla="*/ 4383 h 322"/>
                <a:gd name="T14" fmla="*/ 4375 w 298"/>
                <a:gd name="T15" fmla="*/ 1574 h 322"/>
                <a:gd name="T16" fmla="*/ 4595 w 298"/>
                <a:gd name="T17" fmla="*/ 0 h 3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8" h="322">
                  <a:moveTo>
                    <a:pt x="294" y="0"/>
                  </a:moveTo>
                  <a:cubicBezTo>
                    <a:pt x="298" y="17"/>
                    <a:pt x="290" y="53"/>
                    <a:pt x="286" y="84"/>
                  </a:cubicBezTo>
                  <a:cubicBezTo>
                    <a:pt x="283" y="114"/>
                    <a:pt x="273" y="236"/>
                    <a:pt x="196" y="291"/>
                  </a:cubicBezTo>
                  <a:cubicBezTo>
                    <a:pt x="163" y="312"/>
                    <a:pt x="129" y="322"/>
                    <a:pt x="84" y="314"/>
                  </a:cubicBezTo>
                  <a:cubicBezTo>
                    <a:pt x="38" y="305"/>
                    <a:pt x="10" y="266"/>
                    <a:pt x="0" y="244"/>
                  </a:cubicBezTo>
                  <a:cubicBezTo>
                    <a:pt x="10" y="262"/>
                    <a:pt x="52" y="302"/>
                    <a:pt x="95" y="305"/>
                  </a:cubicBezTo>
                  <a:cubicBezTo>
                    <a:pt x="139" y="309"/>
                    <a:pt x="203" y="290"/>
                    <a:pt x="234" y="231"/>
                  </a:cubicBezTo>
                  <a:cubicBezTo>
                    <a:pt x="266" y="173"/>
                    <a:pt x="274" y="116"/>
                    <a:pt x="280" y="83"/>
                  </a:cubicBezTo>
                  <a:cubicBezTo>
                    <a:pt x="285" y="50"/>
                    <a:pt x="297" y="18"/>
                    <a:pt x="294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097" y="1637"/>
              <a:ext cx="330" cy="536"/>
            </a:xfrm>
            <a:custGeom>
              <a:avLst/>
              <a:gdLst>
                <a:gd name="T0" fmla="*/ 2063 w 132"/>
                <a:gd name="T1" fmla="*/ 0 h 201"/>
                <a:gd name="T2" fmla="*/ 2020 w 132"/>
                <a:gd name="T3" fmla="*/ 717 h 201"/>
                <a:gd name="T4" fmla="*/ 1125 w 132"/>
                <a:gd name="T5" fmla="*/ 3528 h 201"/>
                <a:gd name="T6" fmla="*/ 0 w 132"/>
                <a:gd name="T7" fmla="*/ 3584 h 201"/>
                <a:gd name="T8" fmla="*/ 1283 w 132"/>
                <a:gd name="T9" fmla="*/ 3016 h 201"/>
                <a:gd name="T10" fmla="*/ 1908 w 132"/>
                <a:gd name="T11" fmla="*/ 853 h 201"/>
                <a:gd name="T12" fmla="*/ 2063 w 132"/>
                <a:gd name="T13" fmla="*/ 0 h 2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2" h="201">
                  <a:moveTo>
                    <a:pt x="132" y="0"/>
                  </a:moveTo>
                  <a:cubicBezTo>
                    <a:pt x="127" y="11"/>
                    <a:pt x="127" y="19"/>
                    <a:pt x="129" y="38"/>
                  </a:cubicBezTo>
                  <a:cubicBezTo>
                    <a:pt x="132" y="58"/>
                    <a:pt x="123" y="147"/>
                    <a:pt x="72" y="186"/>
                  </a:cubicBezTo>
                  <a:cubicBezTo>
                    <a:pt x="52" y="197"/>
                    <a:pt x="17" y="201"/>
                    <a:pt x="0" y="189"/>
                  </a:cubicBezTo>
                  <a:cubicBezTo>
                    <a:pt x="14" y="191"/>
                    <a:pt x="56" y="194"/>
                    <a:pt x="82" y="159"/>
                  </a:cubicBezTo>
                  <a:cubicBezTo>
                    <a:pt x="109" y="124"/>
                    <a:pt x="121" y="72"/>
                    <a:pt x="122" y="45"/>
                  </a:cubicBezTo>
                  <a:cubicBezTo>
                    <a:pt x="123" y="19"/>
                    <a:pt x="126" y="5"/>
                    <a:pt x="132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384" y="2357"/>
              <a:ext cx="288" cy="611"/>
            </a:xfrm>
            <a:custGeom>
              <a:avLst/>
              <a:gdLst>
                <a:gd name="T0" fmla="*/ 1430 w 115"/>
                <a:gd name="T1" fmla="*/ 0 h 229"/>
                <a:gd name="T2" fmla="*/ 1493 w 115"/>
                <a:gd name="T3" fmla="*/ 2948 h 229"/>
                <a:gd name="T4" fmla="*/ 0 w 115"/>
                <a:gd name="T5" fmla="*/ 3986 h 229"/>
                <a:gd name="T6" fmla="*/ 1272 w 115"/>
                <a:gd name="T7" fmla="*/ 3175 h 229"/>
                <a:gd name="T8" fmla="*/ 1430 w 115"/>
                <a:gd name="T9" fmla="*/ 0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229">
                  <a:moveTo>
                    <a:pt x="91" y="0"/>
                  </a:moveTo>
                  <a:cubicBezTo>
                    <a:pt x="99" y="18"/>
                    <a:pt x="115" y="96"/>
                    <a:pt x="95" y="155"/>
                  </a:cubicBezTo>
                  <a:cubicBezTo>
                    <a:pt x="75" y="213"/>
                    <a:pt x="40" y="229"/>
                    <a:pt x="0" y="210"/>
                  </a:cubicBezTo>
                  <a:cubicBezTo>
                    <a:pt x="14" y="213"/>
                    <a:pt x="59" y="220"/>
                    <a:pt x="81" y="167"/>
                  </a:cubicBezTo>
                  <a:cubicBezTo>
                    <a:pt x="103" y="114"/>
                    <a:pt x="103" y="23"/>
                    <a:pt x="91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257" y="2221"/>
              <a:ext cx="1195" cy="371"/>
            </a:xfrm>
            <a:custGeom>
              <a:avLst/>
              <a:gdLst>
                <a:gd name="T0" fmla="*/ 613 w 478"/>
                <a:gd name="T1" fmla="*/ 649 h 139"/>
                <a:gd name="T2" fmla="*/ 2313 w 478"/>
                <a:gd name="T3" fmla="*/ 662 h 139"/>
                <a:gd name="T4" fmla="*/ 3283 w 478"/>
                <a:gd name="T5" fmla="*/ 2036 h 139"/>
                <a:gd name="T6" fmla="*/ 4250 w 478"/>
                <a:gd name="T7" fmla="*/ 1938 h 139"/>
                <a:gd name="T8" fmla="*/ 5220 w 478"/>
                <a:gd name="T9" fmla="*/ 2095 h 139"/>
                <a:gd name="T10" fmla="*/ 6500 w 478"/>
                <a:gd name="T11" fmla="*/ 1596 h 139"/>
                <a:gd name="T12" fmla="*/ 7470 w 478"/>
                <a:gd name="T13" fmla="*/ 1540 h 139"/>
                <a:gd name="T14" fmla="*/ 5875 w 478"/>
                <a:gd name="T15" fmla="*/ 2279 h 139"/>
                <a:gd name="T16" fmla="*/ 5175 w 478"/>
                <a:gd name="T17" fmla="*/ 2335 h 139"/>
                <a:gd name="T18" fmla="*/ 4488 w 478"/>
                <a:gd name="T19" fmla="*/ 2186 h 139"/>
                <a:gd name="T20" fmla="*/ 3613 w 478"/>
                <a:gd name="T21" fmla="*/ 2509 h 139"/>
                <a:gd name="T22" fmla="*/ 2613 w 478"/>
                <a:gd name="T23" fmla="*/ 1882 h 139"/>
                <a:gd name="T24" fmla="*/ 1625 w 478"/>
                <a:gd name="T25" fmla="*/ 363 h 139"/>
                <a:gd name="T26" fmla="*/ 0 w 478"/>
                <a:gd name="T27" fmla="*/ 1617 h 139"/>
                <a:gd name="T28" fmla="*/ 613 w 478"/>
                <a:gd name="T29" fmla="*/ 649 h 1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8" h="139">
                  <a:moveTo>
                    <a:pt x="39" y="34"/>
                  </a:moveTo>
                  <a:cubicBezTo>
                    <a:pt x="82" y="0"/>
                    <a:pt x="111" y="11"/>
                    <a:pt x="148" y="35"/>
                  </a:cubicBezTo>
                  <a:cubicBezTo>
                    <a:pt x="185" y="60"/>
                    <a:pt x="191" y="97"/>
                    <a:pt x="210" y="107"/>
                  </a:cubicBezTo>
                  <a:cubicBezTo>
                    <a:pt x="229" y="118"/>
                    <a:pt x="237" y="102"/>
                    <a:pt x="272" y="102"/>
                  </a:cubicBezTo>
                  <a:cubicBezTo>
                    <a:pt x="307" y="102"/>
                    <a:pt x="314" y="108"/>
                    <a:pt x="334" y="110"/>
                  </a:cubicBezTo>
                  <a:cubicBezTo>
                    <a:pt x="354" y="112"/>
                    <a:pt x="390" y="95"/>
                    <a:pt x="416" y="84"/>
                  </a:cubicBezTo>
                  <a:cubicBezTo>
                    <a:pt x="443" y="72"/>
                    <a:pt x="466" y="69"/>
                    <a:pt x="478" y="81"/>
                  </a:cubicBezTo>
                  <a:cubicBezTo>
                    <a:pt x="447" y="58"/>
                    <a:pt x="383" y="120"/>
                    <a:pt x="376" y="120"/>
                  </a:cubicBezTo>
                  <a:cubicBezTo>
                    <a:pt x="368" y="120"/>
                    <a:pt x="346" y="122"/>
                    <a:pt x="331" y="123"/>
                  </a:cubicBezTo>
                  <a:cubicBezTo>
                    <a:pt x="316" y="124"/>
                    <a:pt x="309" y="121"/>
                    <a:pt x="287" y="115"/>
                  </a:cubicBezTo>
                  <a:cubicBezTo>
                    <a:pt x="264" y="109"/>
                    <a:pt x="251" y="125"/>
                    <a:pt x="231" y="132"/>
                  </a:cubicBezTo>
                  <a:cubicBezTo>
                    <a:pt x="210" y="139"/>
                    <a:pt x="174" y="120"/>
                    <a:pt x="167" y="99"/>
                  </a:cubicBezTo>
                  <a:cubicBezTo>
                    <a:pt x="161" y="78"/>
                    <a:pt x="159" y="33"/>
                    <a:pt x="104" y="19"/>
                  </a:cubicBezTo>
                  <a:cubicBezTo>
                    <a:pt x="49" y="5"/>
                    <a:pt x="14" y="70"/>
                    <a:pt x="0" y="85"/>
                  </a:cubicBezTo>
                  <a:cubicBezTo>
                    <a:pt x="5" y="76"/>
                    <a:pt x="28" y="45"/>
                    <a:pt x="39" y="34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362" y="1904"/>
              <a:ext cx="395" cy="237"/>
            </a:xfrm>
            <a:custGeom>
              <a:avLst/>
              <a:gdLst>
                <a:gd name="T0" fmla="*/ 0 w 158"/>
                <a:gd name="T1" fmla="*/ 0 h 89"/>
                <a:gd name="T2" fmla="*/ 563 w 158"/>
                <a:gd name="T3" fmla="*/ 1249 h 89"/>
                <a:gd name="T4" fmla="*/ 1833 w 158"/>
                <a:gd name="T5" fmla="*/ 1510 h 89"/>
                <a:gd name="T6" fmla="*/ 2470 w 158"/>
                <a:gd name="T7" fmla="*/ 794 h 89"/>
                <a:gd name="T8" fmla="*/ 925 w 158"/>
                <a:gd name="T9" fmla="*/ 1228 h 89"/>
                <a:gd name="T10" fmla="*/ 0 w 158"/>
                <a:gd name="T11" fmla="*/ 0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89">
                  <a:moveTo>
                    <a:pt x="0" y="0"/>
                  </a:moveTo>
                  <a:cubicBezTo>
                    <a:pt x="7" y="19"/>
                    <a:pt x="28" y="62"/>
                    <a:pt x="36" y="66"/>
                  </a:cubicBezTo>
                  <a:cubicBezTo>
                    <a:pt x="45" y="70"/>
                    <a:pt x="87" y="89"/>
                    <a:pt x="117" y="80"/>
                  </a:cubicBezTo>
                  <a:cubicBezTo>
                    <a:pt x="146" y="70"/>
                    <a:pt x="158" y="42"/>
                    <a:pt x="158" y="42"/>
                  </a:cubicBezTo>
                  <a:cubicBezTo>
                    <a:pt x="143" y="53"/>
                    <a:pt x="111" y="80"/>
                    <a:pt x="59" y="65"/>
                  </a:cubicBezTo>
                  <a:cubicBezTo>
                    <a:pt x="25" y="56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202" y="1880"/>
              <a:ext cx="155" cy="435"/>
            </a:xfrm>
            <a:custGeom>
              <a:avLst/>
              <a:gdLst>
                <a:gd name="T0" fmla="*/ 708 w 62"/>
                <a:gd name="T1" fmla="*/ 0 h 163"/>
                <a:gd name="T2" fmla="*/ 958 w 62"/>
                <a:gd name="T3" fmla="*/ 875 h 163"/>
                <a:gd name="T4" fmla="*/ 895 w 62"/>
                <a:gd name="T5" fmla="*/ 1639 h 163"/>
                <a:gd name="T6" fmla="*/ 375 w 62"/>
                <a:gd name="T7" fmla="*/ 2493 h 163"/>
                <a:gd name="T8" fmla="*/ 0 w 62"/>
                <a:gd name="T9" fmla="*/ 3098 h 163"/>
                <a:gd name="T10" fmla="*/ 375 w 62"/>
                <a:gd name="T11" fmla="*/ 2164 h 163"/>
                <a:gd name="T12" fmla="*/ 813 w 62"/>
                <a:gd name="T13" fmla="*/ 934 h 163"/>
                <a:gd name="T14" fmla="*/ 708 w 62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163">
                  <a:moveTo>
                    <a:pt x="45" y="0"/>
                  </a:moveTo>
                  <a:cubicBezTo>
                    <a:pt x="53" y="8"/>
                    <a:pt x="62" y="20"/>
                    <a:pt x="61" y="46"/>
                  </a:cubicBezTo>
                  <a:cubicBezTo>
                    <a:pt x="60" y="71"/>
                    <a:pt x="57" y="86"/>
                    <a:pt x="57" y="86"/>
                  </a:cubicBezTo>
                  <a:cubicBezTo>
                    <a:pt x="57" y="86"/>
                    <a:pt x="35" y="106"/>
                    <a:pt x="24" y="131"/>
                  </a:cubicBezTo>
                  <a:cubicBezTo>
                    <a:pt x="12" y="157"/>
                    <a:pt x="0" y="163"/>
                    <a:pt x="0" y="163"/>
                  </a:cubicBezTo>
                  <a:cubicBezTo>
                    <a:pt x="11" y="150"/>
                    <a:pt x="16" y="124"/>
                    <a:pt x="24" y="114"/>
                  </a:cubicBezTo>
                  <a:cubicBezTo>
                    <a:pt x="31" y="105"/>
                    <a:pt x="49" y="79"/>
                    <a:pt x="52" y="49"/>
                  </a:cubicBezTo>
                  <a:cubicBezTo>
                    <a:pt x="55" y="18"/>
                    <a:pt x="50" y="3"/>
                    <a:pt x="45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315" y="1565"/>
              <a:ext cx="734" cy="278"/>
            </a:xfrm>
            <a:custGeom>
              <a:avLst/>
              <a:gdLst>
                <a:gd name="T0" fmla="*/ 0 w 294"/>
                <a:gd name="T1" fmla="*/ 0 h 104"/>
                <a:gd name="T2" fmla="*/ 292 w 294"/>
                <a:gd name="T3" fmla="*/ 436 h 104"/>
                <a:gd name="T4" fmla="*/ 979 w 294"/>
                <a:gd name="T5" fmla="*/ 1072 h 104"/>
                <a:gd name="T6" fmla="*/ 1341 w 294"/>
                <a:gd name="T7" fmla="*/ 1738 h 104"/>
                <a:gd name="T8" fmla="*/ 1882 w 294"/>
                <a:gd name="T9" fmla="*/ 1951 h 104"/>
                <a:gd name="T10" fmla="*/ 2182 w 294"/>
                <a:gd name="T11" fmla="*/ 1550 h 104"/>
                <a:gd name="T12" fmla="*/ 3390 w 294"/>
                <a:gd name="T13" fmla="*/ 1128 h 104"/>
                <a:gd name="T14" fmla="*/ 4032 w 294"/>
                <a:gd name="T15" fmla="*/ 1780 h 104"/>
                <a:gd name="T16" fmla="*/ 4576 w 294"/>
                <a:gd name="T17" fmla="*/ 1371 h 104"/>
                <a:gd name="T18" fmla="*/ 3827 w 294"/>
                <a:gd name="T19" fmla="*/ 1165 h 104"/>
                <a:gd name="T20" fmla="*/ 2816 w 294"/>
                <a:gd name="T21" fmla="*/ 879 h 104"/>
                <a:gd name="T22" fmla="*/ 1870 w 294"/>
                <a:gd name="T23" fmla="*/ 1550 h 104"/>
                <a:gd name="T24" fmla="*/ 1341 w 294"/>
                <a:gd name="T25" fmla="*/ 1278 h 104"/>
                <a:gd name="T26" fmla="*/ 604 w 294"/>
                <a:gd name="T27" fmla="*/ 457 h 104"/>
                <a:gd name="T28" fmla="*/ 0 w 294"/>
                <a:gd name="T29" fmla="*/ 0 h 10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4" h="104">
                  <a:moveTo>
                    <a:pt x="0" y="0"/>
                  </a:moveTo>
                  <a:cubicBezTo>
                    <a:pt x="4" y="16"/>
                    <a:pt x="7" y="20"/>
                    <a:pt x="19" y="23"/>
                  </a:cubicBezTo>
                  <a:cubicBezTo>
                    <a:pt x="32" y="26"/>
                    <a:pt x="51" y="35"/>
                    <a:pt x="63" y="56"/>
                  </a:cubicBezTo>
                  <a:cubicBezTo>
                    <a:pt x="74" y="77"/>
                    <a:pt x="80" y="83"/>
                    <a:pt x="86" y="91"/>
                  </a:cubicBezTo>
                  <a:cubicBezTo>
                    <a:pt x="93" y="99"/>
                    <a:pt x="108" y="104"/>
                    <a:pt x="121" y="102"/>
                  </a:cubicBezTo>
                  <a:cubicBezTo>
                    <a:pt x="133" y="100"/>
                    <a:pt x="132" y="91"/>
                    <a:pt x="140" y="81"/>
                  </a:cubicBezTo>
                  <a:cubicBezTo>
                    <a:pt x="149" y="70"/>
                    <a:pt x="178" y="38"/>
                    <a:pt x="218" y="59"/>
                  </a:cubicBezTo>
                  <a:cubicBezTo>
                    <a:pt x="258" y="80"/>
                    <a:pt x="251" y="94"/>
                    <a:pt x="259" y="93"/>
                  </a:cubicBezTo>
                  <a:cubicBezTo>
                    <a:pt x="266" y="92"/>
                    <a:pt x="294" y="72"/>
                    <a:pt x="294" y="72"/>
                  </a:cubicBezTo>
                  <a:cubicBezTo>
                    <a:pt x="277" y="79"/>
                    <a:pt x="255" y="67"/>
                    <a:pt x="246" y="61"/>
                  </a:cubicBezTo>
                  <a:cubicBezTo>
                    <a:pt x="238" y="54"/>
                    <a:pt x="214" y="42"/>
                    <a:pt x="181" y="46"/>
                  </a:cubicBezTo>
                  <a:cubicBezTo>
                    <a:pt x="148" y="51"/>
                    <a:pt x="133" y="65"/>
                    <a:pt x="120" y="81"/>
                  </a:cubicBezTo>
                  <a:cubicBezTo>
                    <a:pt x="106" y="96"/>
                    <a:pt x="92" y="79"/>
                    <a:pt x="86" y="67"/>
                  </a:cubicBezTo>
                  <a:cubicBezTo>
                    <a:pt x="79" y="56"/>
                    <a:pt x="59" y="28"/>
                    <a:pt x="39" y="24"/>
                  </a:cubicBezTo>
                  <a:cubicBezTo>
                    <a:pt x="19" y="19"/>
                    <a:pt x="5" y="14"/>
                    <a:pt x="0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139" y="1533"/>
              <a:ext cx="138" cy="446"/>
            </a:xfrm>
            <a:custGeom>
              <a:avLst/>
              <a:gdLst>
                <a:gd name="T0" fmla="*/ 442 w 55"/>
                <a:gd name="T1" fmla="*/ 1939 h 167"/>
                <a:gd name="T2" fmla="*/ 63 w 55"/>
                <a:gd name="T3" fmla="*/ 3181 h 167"/>
                <a:gd name="T4" fmla="*/ 647 w 55"/>
                <a:gd name="T5" fmla="*/ 1768 h 167"/>
                <a:gd name="T6" fmla="*/ 366 w 55"/>
                <a:gd name="T7" fmla="*/ 0 h 167"/>
                <a:gd name="T8" fmla="*/ 442 w 55"/>
                <a:gd name="T9" fmla="*/ 1939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67">
                  <a:moveTo>
                    <a:pt x="28" y="102"/>
                  </a:moveTo>
                  <a:cubicBezTo>
                    <a:pt x="22" y="116"/>
                    <a:pt x="0" y="146"/>
                    <a:pt x="4" y="167"/>
                  </a:cubicBezTo>
                  <a:cubicBezTo>
                    <a:pt x="0" y="134"/>
                    <a:pt x="28" y="137"/>
                    <a:pt x="41" y="93"/>
                  </a:cubicBezTo>
                  <a:cubicBezTo>
                    <a:pt x="55" y="48"/>
                    <a:pt x="34" y="10"/>
                    <a:pt x="23" y="0"/>
                  </a:cubicBezTo>
                  <a:cubicBezTo>
                    <a:pt x="31" y="17"/>
                    <a:pt x="45" y="59"/>
                    <a:pt x="28" y="102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217" y="1432"/>
              <a:ext cx="122" cy="472"/>
            </a:xfrm>
            <a:custGeom>
              <a:avLst/>
              <a:gdLst>
                <a:gd name="T0" fmla="*/ 757 w 49"/>
                <a:gd name="T1" fmla="*/ 0 h 177"/>
                <a:gd name="T2" fmla="*/ 371 w 49"/>
                <a:gd name="T3" fmla="*/ 1195 h 177"/>
                <a:gd name="T4" fmla="*/ 0 w 49"/>
                <a:gd name="T5" fmla="*/ 3357 h 177"/>
                <a:gd name="T6" fmla="*/ 570 w 49"/>
                <a:gd name="T7" fmla="*/ 2104 h 177"/>
                <a:gd name="T8" fmla="*/ 757 w 49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177">
                  <a:moveTo>
                    <a:pt x="49" y="0"/>
                  </a:moveTo>
                  <a:cubicBezTo>
                    <a:pt x="33" y="9"/>
                    <a:pt x="23" y="24"/>
                    <a:pt x="24" y="63"/>
                  </a:cubicBezTo>
                  <a:cubicBezTo>
                    <a:pt x="25" y="102"/>
                    <a:pt x="37" y="137"/>
                    <a:pt x="0" y="177"/>
                  </a:cubicBezTo>
                  <a:cubicBezTo>
                    <a:pt x="23" y="166"/>
                    <a:pt x="34" y="141"/>
                    <a:pt x="37" y="111"/>
                  </a:cubicBezTo>
                  <a:cubicBezTo>
                    <a:pt x="40" y="81"/>
                    <a:pt x="16" y="19"/>
                    <a:pt x="49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127" y="1677"/>
              <a:ext cx="113" cy="432"/>
            </a:xfrm>
            <a:custGeom>
              <a:avLst/>
              <a:gdLst>
                <a:gd name="T0" fmla="*/ 334 w 45"/>
                <a:gd name="T1" fmla="*/ 1557 h 162"/>
                <a:gd name="T2" fmla="*/ 251 w 45"/>
                <a:gd name="T3" fmla="*/ 3072 h 162"/>
                <a:gd name="T4" fmla="*/ 83 w 45"/>
                <a:gd name="T5" fmla="*/ 1288 h 162"/>
                <a:gd name="T6" fmla="*/ 713 w 45"/>
                <a:gd name="T7" fmla="*/ 0 h 162"/>
                <a:gd name="T8" fmla="*/ 334 w 45"/>
                <a:gd name="T9" fmla="*/ 1557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162">
                  <a:moveTo>
                    <a:pt x="21" y="82"/>
                  </a:moveTo>
                  <a:cubicBezTo>
                    <a:pt x="29" y="115"/>
                    <a:pt x="26" y="143"/>
                    <a:pt x="16" y="162"/>
                  </a:cubicBezTo>
                  <a:cubicBezTo>
                    <a:pt x="31" y="123"/>
                    <a:pt x="10" y="95"/>
                    <a:pt x="5" y="68"/>
                  </a:cubicBezTo>
                  <a:cubicBezTo>
                    <a:pt x="0" y="41"/>
                    <a:pt x="27" y="10"/>
                    <a:pt x="45" y="0"/>
                  </a:cubicBezTo>
                  <a:cubicBezTo>
                    <a:pt x="28" y="14"/>
                    <a:pt x="12" y="48"/>
                    <a:pt x="21" y="82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562" y="1715"/>
              <a:ext cx="252" cy="200"/>
            </a:xfrm>
            <a:custGeom>
              <a:avLst/>
              <a:gdLst>
                <a:gd name="T0" fmla="*/ 1569 w 101"/>
                <a:gd name="T1" fmla="*/ 77 h 75"/>
                <a:gd name="T2" fmla="*/ 574 w 101"/>
                <a:gd name="T3" fmla="*/ 947 h 75"/>
                <a:gd name="T4" fmla="*/ 0 w 101"/>
                <a:gd name="T5" fmla="*/ 1344 h 75"/>
                <a:gd name="T6" fmla="*/ 746 w 101"/>
                <a:gd name="T7" fmla="*/ 989 h 75"/>
                <a:gd name="T8" fmla="*/ 1569 w 101"/>
                <a:gd name="T9" fmla="*/ 77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75">
                  <a:moveTo>
                    <a:pt x="101" y="4"/>
                  </a:moveTo>
                  <a:cubicBezTo>
                    <a:pt x="62" y="0"/>
                    <a:pt x="46" y="30"/>
                    <a:pt x="37" y="50"/>
                  </a:cubicBezTo>
                  <a:cubicBezTo>
                    <a:pt x="28" y="70"/>
                    <a:pt x="16" y="74"/>
                    <a:pt x="0" y="71"/>
                  </a:cubicBezTo>
                  <a:cubicBezTo>
                    <a:pt x="23" y="75"/>
                    <a:pt x="37" y="67"/>
                    <a:pt x="48" y="52"/>
                  </a:cubicBezTo>
                  <a:cubicBezTo>
                    <a:pt x="59" y="37"/>
                    <a:pt x="67" y="2"/>
                    <a:pt x="101" y="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2232" y="2099"/>
              <a:ext cx="195" cy="229"/>
            </a:xfrm>
            <a:custGeom>
              <a:avLst/>
              <a:gdLst>
                <a:gd name="T0" fmla="*/ 1220 w 78"/>
                <a:gd name="T1" fmla="*/ 0 h 86"/>
                <a:gd name="T2" fmla="*/ 0 w 78"/>
                <a:gd name="T3" fmla="*/ 1624 h 86"/>
                <a:gd name="T4" fmla="*/ 1220 w 78"/>
                <a:gd name="T5" fmla="*/ 0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8" h="86">
                  <a:moveTo>
                    <a:pt x="78" y="0"/>
                  </a:moveTo>
                  <a:cubicBezTo>
                    <a:pt x="28" y="11"/>
                    <a:pt x="10" y="67"/>
                    <a:pt x="0" y="86"/>
                  </a:cubicBezTo>
                  <a:cubicBezTo>
                    <a:pt x="21" y="52"/>
                    <a:pt x="44" y="12"/>
                    <a:pt x="78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237" y="2251"/>
              <a:ext cx="365" cy="277"/>
            </a:xfrm>
            <a:custGeom>
              <a:avLst/>
              <a:gdLst>
                <a:gd name="T0" fmla="*/ 0 w 146"/>
                <a:gd name="T1" fmla="*/ 1966 h 104"/>
                <a:gd name="T2" fmla="*/ 1845 w 146"/>
                <a:gd name="T3" fmla="*/ 418 h 104"/>
                <a:gd name="T4" fmla="*/ 2283 w 146"/>
                <a:gd name="T5" fmla="*/ 943 h 104"/>
                <a:gd name="T6" fmla="*/ 1158 w 146"/>
                <a:gd name="T7" fmla="*/ 682 h 104"/>
                <a:gd name="T8" fmla="*/ 0 w 146"/>
                <a:gd name="T9" fmla="*/ 1966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" h="104">
                  <a:moveTo>
                    <a:pt x="0" y="104"/>
                  </a:moveTo>
                  <a:cubicBezTo>
                    <a:pt x="19" y="79"/>
                    <a:pt x="66" y="0"/>
                    <a:pt x="118" y="22"/>
                  </a:cubicBezTo>
                  <a:cubicBezTo>
                    <a:pt x="137" y="30"/>
                    <a:pt x="146" y="50"/>
                    <a:pt x="146" y="50"/>
                  </a:cubicBezTo>
                  <a:cubicBezTo>
                    <a:pt x="139" y="39"/>
                    <a:pt x="109" y="13"/>
                    <a:pt x="74" y="36"/>
                  </a:cubicBezTo>
                  <a:cubicBezTo>
                    <a:pt x="39" y="59"/>
                    <a:pt x="0" y="104"/>
                    <a:pt x="0" y="10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2705" y="2464"/>
              <a:ext cx="657" cy="224"/>
            </a:xfrm>
            <a:custGeom>
              <a:avLst/>
              <a:gdLst>
                <a:gd name="T0" fmla="*/ 0 w 263"/>
                <a:gd name="T1" fmla="*/ 1309 h 84"/>
                <a:gd name="T2" fmla="*/ 824 w 263"/>
                <a:gd name="T3" fmla="*/ 1160 h 84"/>
                <a:gd name="T4" fmla="*/ 1574 w 263"/>
                <a:gd name="T5" fmla="*/ 661 h 84"/>
                <a:gd name="T6" fmla="*/ 2633 w 263"/>
                <a:gd name="T7" fmla="*/ 1024 h 84"/>
                <a:gd name="T8" fmla="*/ 4099 w 263"/>
                <a:gd name="T9" fmla="*/ 0 h 84"/>
                <a:gd name="T10" fmla="*/ 2665 w 263"/>
                <a:gd name="T11" fmla="*/ 1160 h 84"/>
                <a:gd name="T12" fmla="*/ 1541 w 263"/>
                <a:gd name="T13" fmla="*/ 832 h 84"/>
                <a:gd name="T14" fmla="*/ 0 w 263"/>
                <a:gd name="T15" fmla="*/ 1309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3" h="84">
                  <a:moveTo>
                    <a:pt x="0" y="69"/>
                  </a:moveTo>
                  <a:cubicBezTo>
                    <a:pt x="17" y="75"/>
                    <a:pt x="41" y="70"/>
                    <a:pt x="53" y="61"/>
                  </a:cubicBezTo>
                  <a:cubicBezTo>
                    <a:pt x="65" y="52"/>
                    <a:pt x="82" y="33"/>
                    <a:pt x="101" y="35"/>
                  </a:cubicBezTo>
                  <a:cubicBezTo>
                    <a:pt x="120" y="37"/>
                    <a:pt x="140" y="57"/>
                    <a:pt x="169" y="54"/>
                  </a:cubicBezTo>
                  <a:cubicBezTo>
                    <a:pt x="198" y="51"/>
                    <a:pt x="236" y="7"/>
                    <a:pt x="263" y="0"/>
                  </a:cubicBezTo>
                  <a:cubicBezTo>
                    <a:pt x="249" y="7"/>
                    <a:pt x="193" y="60"/>
                    <a:pt x="171" y="61"/>
                  </a:cubicBezTo>
                  <a:cubicBezTo>
                    <a:pt x="149" y="62"/>
                    <a:pt x="112" y="42"/>
                    <a:pt x="99" y="44"/>
                  </a:cubicBezTo>
                  <a:cubicBezTo>
                    <a:pt x="72" y="49"/>
                    <a:pt x="52" y="84"/>
                    <a:pt x="0" y="69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497" y="2448"/>
              <a:ext cx="75" cy="323"/>
            </a:xfrm>
            <a:custGeom>
              <a:avLst/>
              <a:gdLst>
                <a:gd name="T0" fmla="*/ 270 w 30"/>
                <a:gd name="T1" fmla="*/ 1412 h 121"/>
                <a:gd name="T2" fmla="*/ 33 w 30"/>
                <a:gd name="T3" fmla="*/ 2301 h 121"/>
                <a:gd name="T4" fmla="*/ 175 w 30"/>
                <a:gd name="T5" fmla="*/ 1447 h 121"/>
                <a:gd name="T6" fmla="*/ 20 w 30"/>
                <a:gd name="T7" fmla="*/ 0 h 121"/>
                <a:gd name="T8" fmla="*/ 270 w 30"/>
                <a:gd name="T9" fmla="*/ 141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121">
                  <a:moveTo>
                    <a:pt x="17" y="74"/>
                  </a:moveTo>
                  <a:cubicBezTo>
                    <a:pt x="11" y="87"/>
                    <a:pt x="2" y="111"/>
                    <a:pt x="2" y="121"/>
                  </a:cubicBezTo>
                  <a:cubicBezTo>
                    <a:pt x="0" y="117"/>
                    <a:pt x="3" y="110"/>
                    <a:pt x="11" y="76"/>
                  </a:cubicBezTo>
                  <a:cubicBezTo>
                    <a:pt x="19" y="42"/>
                    <a:pt x="14" y="9"/>
                    <a:pt x="1" y="0"/>
                  </a:cubicBezTo>
                  <a:cubicBezTo>
                    <a:pt x="13" y="6"/>
                    <a:pt x="30" y="30"/>
                    <a:pt x="17" y="7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772" y="1899"/>
              <a:ext cx="40" cy="213"/>
            </a:xfrm>
            <a:custGeom>
              <a:avLst/>
              <a:gdLst>
                <a:gd name="T0" fmla="*/ 250 w 16"/>
                <a:gd name="T1" fmla="*/ 1510 h 80"/>
                <a:gd name="T2" fmla="*/ 175 w 16"/>
                <a:gd name="T3" fmla="*/ 0 h 80"/>
                <a:gd name="T4" fmla="*/ 250 w 16"/>
                <a:gd name="T5" fmla="*/ 151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16" y="80"/>
                  </a:moveTo>
                  <a:cubicBezTo>
                    <a:pt x="0" y="50"/>
                    <a:pt x="2" y="20"/>
                    <a:pt x="11" y="0"/>
                  </a:cubicBezTo>
                  <a:cubicBezTo>
                    <a:pt x="10" y="10"/>
                    <a:pt x="7" y="55"/>
                    <a:pt x="16" y="8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992" y="1813"/>
              <a:ext cx="50" cy="280"/>
            </a:xfrm>
            <a:custGeom>
              <a:avLst/>
              <a:gdLst>
                <a:gd name="T0" fmla="*/ 313 w 20"/>
                <a:gd name="T1" fmla="*/ 1992 h 105"/>
                <a:gd name="T2" fmla="*/ 83 w 20"/>
                <a:gd name="T3" fmla="*/ 909 h 105"/>
                <a:gd name="T4" fmla="*/ 250 w 20"/>
                <a:gd name="T5" fmla="*/ 0 h 105"/>
                <a:gd name="T6" fmla="*/ 208 w 20"/>
                <a:gd name="T7" fmla="*/ 875 h 105"/>
                <a:gd name="T8" fmla="*/ 313 w 20"/>
                <a:gd name="T9" fmla="*/ 1992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05">
                  <a:moveTo>
                    <a:pt x="20" y="105"/>
                  </a:moveTo>
                  <a:cubicBezTo>
                    <a:pt x="6" y="96"/>
                    <a:pt x="10" y="64"/>
                    <a:pt x="5" y="48"/>
                  </a:cubicBezTo>
                  <a:cubicBezTo>
                    <a:pt x="0" y="32"/>
                    <a:pt x="3" y="18"/>
                    <a:pt x="16" y="0"/>
                  </a:cubicBezTo>
                  <a:cubicBezTo>
                    <a:pt x="8" y="9"/>
                    <a:pt x="10" y="36"/>
                    <a:pt x="13" y="46"/>
                  </a:cubicBezTo>
                  <a:cubicBezTo>
                    <a:pt x="16" y="56"/>
                    <a:pt x="13" y="93"/>
                    <a:pt x="20" y="10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264" y="2237"/>
              <a:ext cx="260" cy="174"/>
            </a:xfrm>
            <a:custGeom>
              <a:avLst/>
              <a:gdLst>
                <a:gd name="T0" fmla="*/ 0 w 104"/>
                <a:gd name="T1" fmla="*/ 1247 h 65"/>
                <a:gd name="T2" fmla="*/ 1033 w 104"/>
                <a:gd name="T3" fmla="*/ 367 h 65"/>
                <a:gd name="T4" fmla="*/ 1625 w 104"/>
                <a:gd name="T5" fmla="*/ 115 h 65"/>
                <a:gd name="T6" fmla="*/ 1158 w 104"/>
                <a:gd name="T7" fmla="*/ 388 h 65"/>
                <a:gd name="T8" fmla="*/ 0 w 104"/>
                <a:gd name="T9" fmla="*/ 12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65">
                  <a:moveTo>
                    <a:pt x="0" y="65"/>
                  </a:moveTo>
                  <a:cubicBezTo>
                    <a:pt x="24" y="58"/>
                    <a:pt x="54" y="37"/>
                    <a:pt x="66" y="19"/>
                  </a:cubicBezTo>
                  <a:cubicBezTo>
                    <a:pt x="78" y="1"/>
                    <a:pt x="87" y="0"/>
                    <a:pt x="104" y="6"/>
                  </a:cubicBezTo>
                  <a:cubicBezTo>
                    <a:pt x="92" y="3"/>
                    <a:pt x="83" y="8"/>
                    <a:pt x="74" y="20"/>
                  </a:cubicBezTo>
                  <a:cubicBezTo>
                    <a:pt x="65" y="32"/>
                    <a:pt x="28" y="61"/>
                    <a:pt x="0" y="6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334" y="1763"/>
              <a:ext cx="133" cy="357"/>
            </a:xfrm>
            <a:custGeom>
              <a:avLst/>
              <a:gdLst>
                <a:gd name="T0" fmla="*/ 713 w 53"/>
                <a:gd name="T1" fmla="*/ 0 h 134"/>
                <a:gd name="T2" fmla="*/ 0 w 53"/>
                <a:gd name="T3" fmla="*/ 2534 h 134"/>
                <a:gd name="T4" fmla="*/ 713 w 53"/>
                <a:gd name="T5" fmla="*/ 0 h 1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34">
                  <a:moveTo>
                    <a:pt x="45" y="0"/>
                  </a:moveTo>
                  <a:cubicBezTo>
                    <a:pt x="47" y="14"/>
                    <a:pt x="50" y="83"/>
                    <a:pt x="0" y="134"/>
                  </a:cubicBezTo>
                  <a:cubicBezTo>
                    <a:pt x="28" y="112"/>
                    <a:pt x="53" y="79"/>
                    <a:pt x="45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287" y="2757"/>
              <a:ext cx="60" cy="134"/>
            </a:xfrm>
            <a:custGeom>
              <a:avLst/>
              <a:gdLst>
                <a:gd name="T0" fmla="*/ 0 w 24"/>
                <a:gd name="T1" fmla="*/ 0 h 50"/>
                <a:gd name="T2" fmla="*/ 375 w 24"/>
                <a:gd name="T3" fmla="*/ 962 h 50"/>
                <a:gd name="T4" fmla="*/ 0 w 24"/>
                <a:gd name="T5" fmla="*/ 0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50">
                  <a:moveTo>
                    <a:pt x="0" y="0"/>
                  </a:moveTo>
                  <a:cubicBezTo>
                    <a:pt x="0" y="13"/>
                    <a:pt x="11" y="41"/>
                    <a:pt x="24" y="50"/>
                  </a:cubicBezTo>
                  <a:cubicBezTo>
                    <a:pt x="18" y="41"/>
                    <a:pt x="2" y="15"/>
                    <a:pt x="0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2167" y="2653"/>
              <a:ext cx="138" cy="232"/>
            </a:xfrm>
            <a:custGeom>
              <a:avLst/>
              <a:gdLst>
                <a:gd name="T0" fmla="*/ 113 w 55"/>
                <a:gd name="T1" fmla="*/ 0 h 87"/>
                <a:gd name="T2" fmla="*/ 868 w 55"/>
                <a:gd name="T3" fmla="*/ 1651 h 87"/>
                <a:gd name="T4" fmla="*/ 113 w 55"/>
                <a:gd name="T5" fmla="*/ 0 h 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87">
                  <a:moveTo>
                    <a:pt x="7" y="0"/>
                  </a:moveTo>
                  <a:cubicBezTo>
                    <a:pt x="0" y="23"/>
                    <a:pt x="7" y="77"/>
                    <a:pt x="55" y="87"/>
                  </a:cubicBezTo>
                  <a:cubicBezTo>
                    <a:pt x="42" y="82"/>
                    <a:pt x="8" y="52"/>
                    <a:pt x="7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94" y="2440"/>
              <a:ext cx="328" cy="99"/>
            </a:xfrm>
            <a:custGeom>
              <a:avLst/>
              <a:gdLst>
                <a:gd name="T0" fmla="*/ 0 w 131"/>
                <a:gd name="T1" fmla="*/ 538 h 37"/>
                <a:gd name="T2" fmla="*/ 646 w 131"/>
                <a:gd name="T3" fmla="*/ 364 h 37"/>
                <a:gd name="T4" fmla="*/ 1192 w 131"/>
                <a:gd name="T5" fmla="*/ 150 h 37"/>
                <a:gd name="T6" fmla="*/ 1597 w 131"/>
                <a:gd name="T7" fmla="*/ 444 h 37"/>
                <a:gd name="T8" fmla="*/ 2056 w 131"/>
                <a:gd name="T9" fmla="*/ 68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37">
                  <a:moveTo>
                    <a:pt x="0" y="28"/>
                  </a:moveTo>
                  <a:cubicBezTo>
                    <a:pt x="10" y="37"/>
                    <a:pt x="32" y="26"/>
                    <a:pt x="41" y="19"/>
                  </a:cubicBezTo>
                  <a:cubicBezTo>
                    <a:pt x="54" y="10"/>
                    <a:pt x="61" y="0"/>
                    <a:pt x="76" y="8"/>
                  </a:cubicBezTo>
                  <a:cubicBezTo>
                    <a:pt x="86" y="13"/>
                    <a:pt x="92" y="20"/>
                    <a:pt x="102" y="23"/>
                  </a:cubicBezTo>
                  <a:cubicBezTo>
                    <a:pt x="111" y="25"/>
                    <a:pt x="129" y="24"/>
                    <a:pt x="131" y="36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52" y="2691"/>
              <a:ext cx="242" cy="74"/>
            </a:xfrm>
            <a:custGeom>
              <a:avLst/>
              <a:gdLst>
                <a:gd name="T0" fmla="*/ 0 w 97"/>
                <a:gd name="T1" fmla="*/ 518 h 28"/>
                <a:gd name="T2" fmla="*/ 529 w 97"/>
                <a:gd name="T3" fmla="*/ 132 h 28"/>
                <a:gd name="T4" fmla="*/ 903 w 97"/>
                <a:gd name="T5" fmla="*/ 90 h 28"/>
                <a:gd name="T6" fmla="*/ 1507 w 97"/>
                <a:gd name="T7" fmla="*/ 441 h 28"/>
                <a:gd name="T8" fmla="*/ 1445 w 97"/>
                <a:gd name="T9" fmla="*/ 4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28">
                  <a:moveTo>
                    <a:pt x="0" y="28"/>
                  </a:moveTo>
                  <a:cubicBezTo>
                    <a:pt x="10" y="20"/>
                    <a:pt x="23" y="14"/>
                    <a:pt x="34" y="7"/>
                  </a:cubicBezTo>
                  <a:cubicBezTo>
                    <a:pt x="46" y="0"/>
                    <a:pt x="46" y="0"/>
                    <a:pt x="58" y="5"/>
                  </a:cubicBezTo>
                  <a:cubicBezTo>
                    <a:pt x="71" y="10"/>
                    <a:pt x="83" y="18"/>
                    <a:pt x="97" y="24"/>
                  </a:cubicBezTo>
                  <a:cubicBezTo>
                    <a:pt x="96" y="23"/>
                    <a:pt x="94" y="23"/>
                    <a:pt x="93" y="23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3447" y="2469"/>
              <a:ext cx="57" cy="270"/>
            </a:xfrm>
            <a:custGeom>
              <a:avLst/>
              <a:gdLst>
                <a:gd name="T0" fmla="*/ 245 w 23"/>
                <a:gd name="T1" fmla="*/ 307 h 101"/>
                <a:gd name="T2" fmla="*/ 124 w 23"/>
                <a:gd name="T3" fmla="*/ 1930 h 101"/>
                <a:gd name="T4" fmla="*/ 183 w 23"/>
                <a:gd name="T5" fmla="*/ 858 h 101"/>
                <a:gd name="T6" fmla="*/ 42 w 23"/>
                <a:gd name="T7" fmla="*/ 0 h 101"/>
                <a:gd name="T8" fmla="*/ 258 w 23"/>
                <a:gd name="T9" fmla="*/ 321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1">
                  <a:moveTo>
                    <a:pt x="16" y="16"/>
                  </a:moveTo>
                  <a:cubicBezTo>
                    <a:pt x="23" y="45"/>
                    <a:pt x="14" y="74"/>
                    <a:pt x="8" y="101"/>
                  </a:cubicBezTo>
                  <a:cubicBezTo>
                    <a:pt x="0" y="87"/>
                    <a:pt x="11" y="60"/>
                    <a:pt x="12" y="45"/>
                  </a:cubicBezTo>
                  <a:cubicBezTo>
                    <a:pt x="14" y="29"/>
                    <a:pt x="13" y="13"/>
                    <a:pt x="3" y="0"/>
                  </a:cubicBezTo>
                  <a:cubicBezTo>
                    <a:pt x="9" y="4"/>
                    <a:pt x="15" y="10"/>
                    <a:pt x="17" y="17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2749" y="1880"/>
              <a:ext cx="700" cy="544"/>
            </a:xfrm>
            <a:custGeom>
              <a:avLst/>
              <a:gdLst>
                <a:gd name="T0" fmla="*/ 250 w 280"/>
                <a:gd name="T1" fmla="*/ 0 h 204"/>
                <a:gd name="T2" fmla="*/ 425 w 280"/>
                <a:gd name="T3" fmla="*/ 2141 h 204"/>
                <a:gd name="T4" fmla="*/ 2208 w 280"/>
                <a:gd name="T5" fmla="*/ 3776 h 204"/>
                <a:gd name="T6" fmla="*/ 4375 w 280"/>
                <a:gd name="T7" fmla="*/ 2467 h 2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04">
                  <a:moveTo>
                    <a:pt x="16" y="0"/>
                  </a:moveTo>
                  <a:cubicBezTo>
                    <a:pt x="4" y="32"/>
                    <a:pt x="0" y="62"/>
                    <a:pt x="27" y="113"/>
                  </a:cubicBezTo>
                  <a:cubicBezTo>
                    <a:pt x="55" y="165"/>
                    <a:pt x="79" y="193"/>
                    <a:pt x="141" y="199"/>
                  </a:cubicBezTo>
                  <a:cubicBezTo>
                    <a:pt x="203" y="204"/>
                    <a:pt x="243" y="175"/>
                    <a:pt x="280" y="13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262" y="2253"/>
              <a:ext cx="1270" cy="555"/>
            </a:xfrm>
            <a:custGeom>
              <a:avLst/>
              <a:gdLst>
                <a:gd name="T0" fmla="*/ 0 w 508"/>
                <a:gd name="T1" fmla="*/ 1558 h 208"/>
                <a:gd name="T2" fmla="*/ 1583 w 508"/>
                <a:gd name="T3" fmla="*/ 264 h 208"/>
                <a:gd name="T4" fmla="*/ 2875 w 508"/>
                <a:gd name="T5" fmla="*/ 2698 h 208"/>
                <a:gd name="T6" fmla="*/ 4408 w 508"/>
                <a:gd name="T7" fmla="*/ 2049 h 208"/>
                <a:gd name="T8" fmla="*/ 5583 w 508"/>
                <a:gd name="T9" fmla="*/ 2321 h 208"/>
                <a:gd name="T10" fmla="*/ 7375 w 508"/>
                <a:gd name="T11" fmla="*/ 1275 h 208"/>
                <a:gd name="T12" fmla="*/ 7738 w 508"/>
                <a:gd name="T13" fmla="*/ 3098 h 208"/>
                <a:gd name="T14" fmla="*/ 7813 w 508"/>
                <a:gd name="T15" fmla="*/ 3917 h 2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8" h="208">
                  <a:moveTo>
                    <a:pt x="0" y="82"/>
                  </a:moveTo>
                  <a:cubicBezTo>
                    <a:pt x="21" y="56"/>
                    <a:pt x="54" y="0"/>
                    <a:pt x="101" y="14"/>
                  </a:cubicBezTo>
                  <a:cubicBezTo>
                    <a:pt x="178" y="37"/>
                    <a:pt x="145" y="136"/>
                    <a:pt x="184" y="142"/>
                  </a:cubicBezTo>
                  <a:cubicBezTo>
                    <a:pt x="223" y="149"/>
                    <a:pt x="250" y="103"/>
                    <a:pt x="282" y="108"/>
                  </a:cubicBezTo>
                  <a:cubicBezTo>
                    <a:pt x="313" y="113"/>
                    <a:pt x="323" y="132"/>
                    <a:pt x="357" y="122"/>
                  </a:cubicBezTo>
                  <a:cubicBezTo>
                    <a:pt x="391" y="112"/>
                    <a:pt x="436" y="51"/>
                    <a:pt x="472" y="67"/>
                  </a:cubicBezTo>
                  <a:cubicBezTo>
                    <a:pt x="508" y="82"/>
                    <a:pt x="503" y="132"/>
                    <a:pt x="495" y="163"/>
                  </a:cubicBezTo>
                  <a:cubicBezTo>
                    <a:pt x="486" y="194"/>
                    <a:pt x="488" y="208"/>
                    <a:pt x="500" y="20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277" y="2600"/>
              <a:ext cx="130" cy="136"/>
            </a:xfrm>
            <a:custGeom>
              <a:avLst/>
              <a:gdLst>
                <a:gd name="T0" fmla="*/ 500 w 52"/>
                <a:gd name="T1" fmla="*/ 0 h 51"/>
                <a:gd name="T2" fmla="*/ 0 w 52"/>
                <a:gd name="T3" fmla="*/ 968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51">
                  <a:moveTo>
                    <a:pt x="32" y="0"/>
                  </a:moveTo>
                  <a:cubicBezTo>
                    <a:pt x="52" y="12"/>
                    <a:pt x="5" y="32"/>
                    <a:pt x="0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417" y="2453"/>
              <a:ext cx="53" cy="166"/>
            </a:xfrm>
            <a:custGeom>
              <a:avLst/>
              <a:gdLst>
                <a:gd name="T0" fmla="*/ 0 w 21"/>
                <a:gd name="T1" fmla="*/ 115 h 62"/>
                <a:gd name="T2" fmla="*/ 255 w 21"/>
                <a:gd name="T3" fmla="*/ 1189 h 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62">
                  <a:moveTo>
                    <a:pt x="0" y="6"/>
                  </a:moveTo>
                  <a:cubicBezTo>
                    <a:pt x="21" y="0"/>
                    <a:pt x="16" y="44"/>
                    <a:pt x="16" y="6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2300" y="1824"/>
              <a:ext cx="469" cy="309"/>
            </a:xfrm>
            <a:custGeom>
              <a:avLst/>
              <a:gdLst>
                <a:gd name="T0" fmla="*/ 2919 w 188"/>
                <a:gd name="T1" fmla="*/ 1433 h 116"/>
                <a:gd name="T2" fmla="*/ 2016 w 188"/>
                <a:gd name="T3" fmla="*/ 2158 h 116"/>
                <a:gd name="T4" fmla="*/ 696 w 188"/>
                <a:gd name="T5" fmla="*/ 1604 h 116"/>
                <a:gd name="T6" fmla="*/ 0 w 188"/>
                <a:gd name="T7" fmla="*/ 248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" h="116">
                  <a:moveTo>
                    <a:pt x="188" y="76"/>
                  </a:moveTo>
                  <a:cubicBezTo>
                    <a:pt x="181" y="89"/>
                    <a:pt x="164" y="111"/>
                    <a:pt x="130" y="114"/>
                  </a:cubicBezTo>
                  <a:cubicBezTo>
                    <a:pt x="96" y="116"/>
                    <a:pt x="55" y="105"/>
                    <a:pt x="45" y="85"/>
                  </a:cubicBezTo>
                  <a:cubicBezTo>
                    <a:pt x="35" y="66"/>
                    <a:pt x="9" y="0"/>
                    <a:pt x="0" y="1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167" y="2083"/>
              <a:ext cx="285" cy="282"/>
            </a:xfrm>
            <a:custGeom>
              <a:avLst/>
              <a:gdLst>
                <a:gd name="T0" fmla="*/ 83 w 114"/>
                <a:gd name="T1" fmla="*/ 1429 h 106"/>
                <a:gd name="T2" fmla="*/ 345 w 114"/>
                <a:gd name="T3" fmla="*/ 1679 h 106"/>
                <a:gd name="T4" fmla="*/ 1783 w 114"/>
                <a:gd name="T5" fmla="*/ 77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06">
                  <a:moveTo>
                    <a:pt x="5" y="76"/>
                  </a:moveTo>
                  <a:cubicBezTo>
                    <a:pt x="0" y="93"/>
                    <a:pt x="6" y="106"/>
                    <a:pt x="22" y="89"/>
                  </a:cubicBezTo>
                  <a:cubicBezTo>
                    <a:pt x="38" y="72"/>
                    <a:pt x="55" y="0"/>
                    <a:pt x="114" y="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55" y="2125"/>
              <a:ext cx="244" cy="203"/>
            </a:xfrm>
            <a:custGeom>
              <a:avLst/>
              <a:gdLst>
                <a:gd name="T0" fmla="*/ 0 w 98"/>
                <a:gd name="T1" fmla="*/ 0 h 76"/>
                <a:gd name="T2" fmla="*/ 1036 w 98"/>
                <a:gd name="T3" fmla="*/ 1221 h 76"/>
                <a:gd name="T4" fmla="*/ 1514 w 98"/>
                <a:gd name="T5" fmla="*/ 1392 h 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76">
                  <a:moveTo>
                    <a:pt x="0" y="0"/>
                  </a:moveTo>
                  <a:cubicBezTo>
                    <a:pt x="24" y="9"/>
                    <a:pt x="46" y="52"/>
                    <a:pt x="67" y="64"/>
                  </a:cubicBezTo>
                  <a:cubicBezTo>
                    <a:pt x="87" y="76"/>
                    <a:pt x="98" y="73"/>
                    <a:pt x="98" y="7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124" y="1613"/>
              <a:ext cx="150" cy="384"/>
            </a:xfrm>
            <a:custGeom>
              <a:avLst/>
              <a:gdLst>
                <a:gd name="T0" fmla="*/ 845 w 60"/>
                <a:gd name="T1" fmla="*/ 0 h 144"/>
                <a:gd name="T2" fmla="*/ 658 w 60"/>
                <a:gd name="T3" fmla="*/ 1728 h 144"/>
                <a:gd name="T4" fmla="*/ 313 w 60"/>
                <a:gd name="T5" fmla="*/ 2731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144">
                  <a:moveTo>
                    <a:pt x="54" y="0"/>
                  </a:moveTo>
                  <a:cubicBezTo>
                    <a:pt x="60" y="34"/>
                    <a:pt x="54" y="73"/>
                    <a:pt x="42" y="91"/>
                  </a:cubicBezTo>
                  <a:cubicBezTo>
                    <a:pt x="30" y="109"/>
                    <a:pt x="0" y="127"/>
                    <a:pt x="20" y="14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380" y="2619"/>
              <a:ext cx="202" cy="194"/>
            </a:xfrm>
            <a:custGeom>
              <a:avLst/>
              <a:gdLst>
                <a:gd name="T0" fmla="*/ 0 w 81"/>
                <a:gd name="T1" fmla="*/ 917 h 73"/>
                <a:gd name="T2" fmla="*/ 479 w 81"/>
                <a:gd name="T3" fmla="*/ 0 h 73"/>
                <a:gd name="T4" fmla="*/ 1257 w 81"/>
                <a:gd name="T5" fmla="*/ 1371 h 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73">
                  <a:moveTo>
                    <a:pt x="0" y="49"/>
                  </a:moveTo>
                  <a:cubicBezTo>
                    <a:pt x="12" y="9"/>
                    <a:pt x="28" y="3"/>
                    <a:pt x="31" y="0"/>
                  </a:cubicBezTo>
                  <a:cubicBezTo>
                    <a:pt x="38" y="29"/>
                    <a:pt x="39" y="56"/>
                    <a:pt x="81" y="7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040" y="1339"/>
              <a:ext cx="1634" cy="1634"/>
            </a:xfrm>
            <a:custGeom>
              <a:avLst/>
              <a:gdLst>
                <a:gd name="T0" fmla="*/ 3383 w 654"/>
                <a:gd name="T1" fmla="*/ 10473 h 613"/>
                <a:gd name="T2" fmla="*/ 3540 w 654"/>
                <a:gd name="T3" fmla="*/ 10550 h 613"/>
                <a:gd name="T4" fmla="*/ 5332 w 654"/>
                <a:gd name="T5" fmla="*/ 10438 h 613"/>
                <a:gd name="T6" fmla="*/ 6174 w 654"/>
                <a:gd name="T7" fmla="*/ 10246 h 613"/>
                <a:gd name="T8" fmla="*/ 7723 w 654"/>
                <a:gd name="T9" fmla="*/ 9927 h 613"/>
                <a:gd name="T10" fmla="*/ 8345 w 654"/>
                <a:gd name="T11" fmla="*/ 11305 h 613"/>
                <a:gd name="T12" fmla="*/ 9889 w 654"/>
                <a:gd name="T13" fmla="*/ 10473 h 613"/>
                <a:gd name="T14" fmla="*/ 10106 w 654"/>
                <a:gd name="T15" fmla="*/ 9223 h 613"/>
                <a:gd name="T16" fmla="*/ 8795 w 654"/>
                <a:gd name="T17" fmla="*/ 6309 h 613"/>
                <a:gd name="T18" fmla="*/ 9327 w 654"/>
                <a:gd name="T19" fmla="*/ 4945 h 613"/>
                <a:gd name="T20" fmla="*/ 9702 w 654"/>
                <a:gd name="T21" fmla="*/ 2124 h 613"/>
                <a:gd name="T22" fmla="*/ 8577 w 654"/>
                <a:gd name="T23" fmla="*/ 341 h 613"/>
                <a:gd name="T24" fmla="*/ 7610 w 654"/>
                <a:gd name="T25" fmla="*/ 1954 h 613"/>
                <a:gd name="T26" fmla="*/ 6504 w 654"/>
                <a:gd name="T27" fmla="*/ 1216 h 613"/>
                <a:gd name="T28" fmla="*/ 4682 w 654"/>
                <a:gd name="T29" fmla="*/ 2068 h 613"/>
                <a:gd name="T30" fmla="*/ 2696 w 654"/>
                <a:gd name="T31" fmla="*/ 533 h 613"/>
                <a:gd name="T32" fmla="*/ 1574 w 654"/>
                <a:gd name="T33" fmla="*/ 605 h 613"/>
                <a:gd name="T34" fmla="*/ 1824 w 654"/>
                <a:gd name="T35" fmla="*/ 2082 h 613"/>
                <a:gd name="T36" fmla="*/ 1824 w 654"/>
                <a:gd name="T37" fmla="*/ 2082 h 613"/>
                <a:gd name="T38" fmla="*/ 1249 w 654"/>
                <a:gd name="T39" fmla="*/ 2274 h 613"/>
                <a:gd name="T40" fmla="*/ 592 w 654"/>
                <a:gd name="T41" fmla="*/ 4092 h 613"/>
                <a:gd name="T42" fmla="*/ 592 w 654"/>
                <a:gd name="T43" fmla="*/ 5776 h 613"/>
                <a:gd name="T44" fmla="*/ 1387 w 654"/>
                <a:gd name="T45" fmla="*/ 8050 h 613"/>
                <a:gd name="T46" fmla="*/ 1012 w 654"/>
                <a:gd name="T47" fmla="*/ 8698 h 613"/>
                <a:gd name="T48" fmla="*/ 1949 w 654"/>
                <a:gd name="T49" fmla="*/ 11099 h 613"/>
                <a:gd name="T50" fmla="*/ 3383 w 654"/>
                <a:gd name="T51" fmla="*/ 10473 h 6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54" h="613">
                  <a:moveTo>
                    <a:pt x="217" y="553"/>
                  </a:moveTo>
                  <a:cubicBezTo>
                    <a:pt x="220" y="554"/>
                    <a:pt x="223" y="555"/>
                    <a:pt x="227" y="557"/>
                  </a:cubicBezTo>
                  <a:cubicBezTo>
                    <a:pt x="279" y="573"/>
                    <a:pt x="322" y="562"/>
                    <a:pt x="342" y="551"/>
                  </a:cubicBezTo>
                  <a:cubicBezTo>
                    <a:pt x="361" y="541"/>
                    <a:pt x="374" y="536"/>
                    <a:pt x="396" y="541"/>
                  </a:cubicBezTo>
                  <a:cubicBezTo>
                    <a:pt x="418" y="545"/>
                    <a:pt x="474" y="559"/>
                    <a:pt x="495" y="524"/>
                  </a:cubicBezTo>
                  <a:cubicBezTo>
                    <a:pt x="492" y="540"/>
                    <a:pt x="502" y="579"/>
                    <a:pt x="535" y="597"/>
                  </a:cubicBezTo>
                  <a:cubicBezTo>
                    <a:pt x="562" y="613"/>
                    <a:pt x="610" y="609"/>
                    <a:pt x="634" y="553"/>
                  </a:cubicBezTo>
                  <a:cubicBezTo>
                    <a:pt x="642" y="533"/>
                    <a:pt x="646" y="509"/>
                    <a:pt x="648" y="487"/>
                  </a:cubicBezTo>
                  <a:cubicBezTo>
                    <a:pt x="654" y="429"/>
                    <a:pt x="636" y="320"/>
                    <a:pt x="564" y="333"/>
                  </a:cubicBezTo>
                  <a:cubicBezTo>
                    <a:pt x="571" y="323"/>
                    <a:pt x="586" y="296"/>
                    <a:pt x="598" y="261"/>
                  </a:cubicBezTo>
                  <a:cubicBezTo>
                    <a:pt x="609" y="223"/>
                    <a:pt x="613" y="151"/>
                    <a:pt x="622" y="112"/>
                  </a:cubicBezTo>
                  <a:cubicBezTo>
                    <a:pt x="632" y="66"/>
                    <a:pt x="592" y="11"/>
                    <a:pt x="550" y="18"/>
                  </a:cubicBezTo>
                  <a:cubicBezTo>
                    <a:pt x="507" y="25"/>
                    <a:pt x="482" y="39"/>
                    <a:pt x="488" y="103"/>
                  </a:cubicBezTo>
                  <a:cubicBezTo>
                    <a:pt x="476" y="74"/>
                    <a:pt x="452" y="47"/>
                    <a:pt x="417" y="64"/>
                  </a:cubicBezTo>
                  <a:cubicBezTo>
                    <a:pt x="381" y="81"/>
                    <a:pt x="337" y="104"/>
                    <a:pt x="300" y="109"/>
                  </a:cubicBezTo>
                  <a:cubicBezTo>
                    <a:pt x="263" y="113"/>
                    <a:pt x="174" y="120"/>
                    <a:pt x="173" y="28"/>
                  </a:cubicBezTo>
                  <a:cubicBezTo>
                    <a:pt x="172" y="9"/>
                    <a:pt x="104" y="0"/>
                    <a:pt x="101" y="32"/>
                  </a:cubicBezTo>
                  <a:cubicBezTo>
                    <a:pt x="97" y="64"/>
                    <a:pt x="103" y="97"/>
                    <a:pt x="117" y="110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06" y="111"/>
                    <a:pt x="93" y="114"/>
                    <a:pt x="80" y="120"/>
                  </a:cubicBezTo>
                  <a:cubicBezTo>
                    <a:pt x="40" y="141"/>
                    <a:pt x="26" y="176"/>
                    <a:pt x="38" y="216"/>
                  </a:cubicBezTo>
                  <a:cubicBezTo>
                    <a:pt x="50" y="256"/>
                    <a:pt x="56" y="264"/>
                    <a:pt x="38" y="305"/>
                  </a:cubicBezTo>
                  <a:cubicBezTo>
                    <a:pt x="20" y="346"/>
                    <a:pt x="0" y="439"/>
                    <a:pt x="89" y="425"/>
                  </a:cubicBezTo>
                  <a:cubicBezTo>
                    <a:pt x="81" y="437"/>
                    <a:pt x="71" y="450"/>
                    <a:pt x="65" y="459"/>
                  </a:cubicBezTo>
                  <a:cubicBezTo>
                    <a:pt x="44" y="482"/>
                    <a:pt x="33" y="583"/>
                    <a:pt x="125" y="586"/>
                  </a:cubicBezTo>
                  <a:cubicBezTo>
                    <a:pt x="184" y="589"/>
                    <a:pt x="217" y="553"/>
                    <a:pt x="217" y="55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332" y="1624"/>
              <a:ext cx="1132" cy="571"/>
            </a:xfrm>
            <a:custGeom>
              <a:avLst/>
              <a:gdLst>
                <a:gd name="T0" fmla="*/ 7069 w 453"/>
                <a:gd name="T1" fmla="*/ 56 h 214"/>
                <a:gd name="T2" fmla="*/ 6869 w 453"/>
                <a:gd name="T3" fmla="*/ 376 h 214"/>
                <a:gd name="T4" fmla="*/ 6537 w 453"/>
                <a:gd name="T5" fmla="*/ 2868 h 214"/>
                <a:gd name="T6" fmla="*/ 5153 w 453"/>
                <a:gd name="T7" fmla="*/ 4008 h 214"/>
                <a:gd name="T8" fmla="*/ 4183 w 453"/>
                <a:gd name="T9" fmla="*/ 2735 h 214"/>
                <a:gd name="T10" fmla="*/ 3354 w 453"/>
                <a:gd name="T11" fmla="*/ 718 h 214"/>
                <a:gd name="T12" fmla="*/ 2311 w 453"/>
                <a:gd name="T13" fmla="*/ 819 h 214"/>
                <a:gd name="T14" fmla="*/ 2217 w 453"/>
                <a:gd name="T15" fmla="*/ 913 h 214"/>
                <a:gd name="T16" fmla="*/ 1499 w 453"/>
                <a:gd name="T17" fmla="*/ 1878 h 214"/>
                <a:gd name="T18" fmla="*/ 950 w 453"/>
                <a:gd name="T19" fmla="*/ 763 h 214"/>
                <a:gd name="T20" fmla="*/ 855 w 453"/>
                <a:gd name="T21" fmla="*/ 590 h 214"/>
                <a:gd name="T22" fmla="*/ 0 w 453"/>
                <a:gd name="T23" fmla="*/ 56 h 2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3" h="214">
                  <a:moveTo>
                    <a:pt x="453" y="3"/>
                  </a:moveTo>
                  <a:cubicBezTo>
                    <a:pt x="449" y="0"/>
                    <a:pt x="443" y="0"/>
                    <a:pt x="440" y="20"/>
                  </a:cubicBezTo>
                  <a:cubicBezTo>
                    <a:pt x="436" y="39"/>
                    <a:pt x="453" y="89"/>
                    <a:pt x="419" y="151"/>
                  </a:cubicBezTo>
                  <a:cubicBezTo>
                    <a:pt x="390" y="204"/>
                    <a:pt x="361" y="214"/>
                    <a:pt x="330" y="211"/>
                  </a:cubicBezTo>
                  <a:cubicBezTo>
                    <a:pt x="298" y="209"/>
                    <a:pt x="275" y="185"/>
                    <a:pt x="268" y="144"/>
                  </a:cubicBezTo>
                  <a:cubicBezTo>
                    <a:pt x="261" y="105"/>
                    <a:pt x="247" y="50"/>
                    <a:pt x="215" y="38"/>
                  </a:cubicBezTo>
                  <a:cubicBezTo>
                    <a:pt x="186" y="24"/>
                    <a:pt x="162" y="34"/>
                    <a:pt x="148" y="43"/>
                  </a:cubicBezTo>
                  <a:cubicBezTo>
                    <a:pt x="146" y="45"/>
                    <a:pt x="144" y="46"/>
                    <a:pt x="142" y="48"/>
                  </a:cubicBezTo>
                  <a:cubicBezTo>
                    <a:pt x="125" y="65"/>
                    <a:pt x="122" y="102"/>
                    <a:pt x="96" y="99"/>
                  </a:cubicBezTo>
                  <a:cubicBezTo>
                    <a:pt x="81" y="97"/>
                    <a:pt x="81" y="77"/>
                    <a:pt x="61" y="40"/>
                  </a:cubicBezTo>
                  <a:cubicBezTo>
                    <a:pt x="59" y="37"/>
                    <a:pt x="57" y="34"/>
                    <a:pt x="55" y="31"/>
                  </a:cubicBezTo>
                  <a:cubicBezTo>
                    <a:pt x="45" y="14"/>
                    <a:pt x="25" y="2"/>
                    <a:pt x="0" y="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655" y="2472"/>
              <a:ext cx="192" cy="136"/>
            </a:xfrm>
            <a:custGeom>
              <a:avLst/>
              <a:gdLst>
                <a:gd name="T0" fmla="*/ 0 w 77"/>
                <a:gd name="T1" fmla="*/ 0 h 51"/>
                <a:gd name="T2" fmla="*/ 1194 w 77"/>
                <a:gd name="T3" fmla="*/ 832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7" h="51">
                  <a:moveTo>
                    <a:pt x="0" y="0"/>
                  </a:moveTo>
                  <a:cubicBezTo>
                    <a:pt x="12" y="28"/>
                    <a:pt x="29" y="51"/>
                    <a:pt x="77" y="4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2350" y="1947"/>
              <a:ext cx="25" cy="178"/>
            </a:xfrm>
            <a:custGeom>
              <a:avLst/>
              <a:gdLst>
                <a:gd name="T0" fmla="*/ 95 w 10"/>
                <a:gd name="T1" fmla="*/ 0 h 67"/>
                <a:gd name="T2" fmla="*/ 113 w 10"/>
                <a:gd name="T3" fmla="*/ 733 h 67"/>
                <a:gd name="T4" fmla="*/ 0 w 10"/>
                <a:gd name="T5" fmla="*/ 1257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67">
                  <a:moveTo>
                    <a:pt x="6" y="0"/>
                  </a:moveTo>
                  <a:cubicBezTo>
                    <a:pt x="6" y="13"/>
                    <a:pt x="10" y="26"/>
                    <a:pt x="7" y="39"/>
                  </a:cubicBezTo>
                  <a:cubicBezTo>
                    <a:pt x="4" y="53"/>
                    <a:pt x="0" y="67"/>
                    <a:pt x="0" y="6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2954" y="1749"/>
              <a:ext cx="108" cy="150"/>
            </a:xfrm>
            <a:custGeom>
              <a:avLst/>
              <a:gdLst>
                <a:gd name="T0" fmla="*/ 0 w 43"/>
                <a:gd name="T1" fmla="*/ 504 h 56"/>
                <a:gd name="T2" fmla="*/ 681 w 43"/>
                <a:gd name="T3" fmla="*/ 0 h 56"/>
                <a:gd name="T4" fmla="*/ 188 w 43"/>
                <a:gd name="T5" fmla="*/ 1077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56">
                  <a:moveTo>
                    <a:pt x="0" y="26"/>
                  </a:moveTo>
                  <a:cubicBezTo>
                    <a:pt x="9" y="31"/>
                    <a:pt x="34" y="11"/>
                    <a:pt x="43" y="0"/>
                  </a:cubicBezTo>
                  <a:cubicBezTo>
                    <a:pt x="29" y="16"/>
                    <a:pt x="12" y="33"/>
                    <a:pt x="12" y="5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2652" y="2029"/>
              <a:ext cx="252" cy="299"/>
            </a:xfrm>
            <a:custGeom>
              <a:avLst/>
              <a:gdLst>
                <a:gd name="T0" fmla="*/ 1537 w 101"/>
                <a:gd name="T1" fmla="*/ 2074 h 112"/>
                <a:gd name="T2" fmla="*/ 1058 w 101"/>
                <a:gd name="T3" fmla="*/ 1903 h 112"/>
                <a:gd name="T4" fmla="*/ 12 w 101"/>
                <a:gd name="T5" fmla="*/ 683 h 112"/>
                <a:gd name="T6" fmla="*/ 0 w 101"/>
                <a:gd name="T7" fmla="*/ 662 h 112"/>
                <a:gd name="T8" fmla="*/ 716 w 101"/>
                <a:gd name="T9" fmla="*/ 21 h 112"/>
                <a:gd name="T10" fmla="*/ 716 w 101"/>
                <a:gd name="T11" fmla="*/ 0 h 112"/>
                <a:gd name="T12" fmla="*/ 1028 w 101"/>
                <a:gd name="T13" fmla="*/ 1084 h 112"/>
                <a:gd name="T14" fmla="*/ 1569 w 101"/>
                <a:gd name="T15" fmla="*/ 2074 h 112"/>
                <a:gd name="T16" fmla="*/ 1537 w 101"/>
                <a:gd name="T17" fmla="*/ 2074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" h="112">
                  <a:moveTo>
                    <a:pt x="99" y="109"/>
                  </a:moveTo>
                  <a:cubicBezTo>
                    <a:pt x="99" y="109"/>
                    <a:pt x="88" y="112"/>
                    <a:pt x="68" y="100"/>
                  </a:cubicBezTo>
                  <a:cubicBezTo>
                    <a:pt x="47" y="88"/>
                    <a:pt x="25" y="45"/>
                    <a:pt x="1" y="3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6" y="30"/>
                    <a:pt x="40" y="12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17"/>
                    <a:pt x="54" y="35"/>
                    <a:pt x="66" y="57"/>
                  </a:cubicBezTo>
                  <a:cubicBezTo>
                    <a:pt x="78" y="78"/>
                    <a:pt x="88" y="95"/>
                    <a:pt x="101" y="109"/>
                  </a:cubicBezTo>
                  <a:lnTo>
                    <a:pt x="99" y="10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2652" y="2472"/>
              <a:ext cx="197" cy="168"/>
            </a:xfrm>
            <a:custGeom>
              <a:avLst/>
              <a:gdLst>
                <a:gd name="T0" fmla="*/ 1212 w 79"/>
                <a:gd name="T1" fmla="*/ 832 h 63"/>
                <a:gd name="T2" fmla="*/ 12 w 79"/>
                <a:gd name="T3" fmla="*/ 0 h 63"/>
                <a:gd name="T4" fmla="*/ 0 w 79"/>
                <a:gd name="T5" fmla="*/ 0 h 63"/>
                <a:gd name="T6" fmla="*/ 436 w 79"/>
                <a:gd name="T7" fmla="*/ 1139 h 63"/>
                <a:gd name="T8" fmla="*/ 1224 w 79"/>
                <a:gd name="T9" fmla="*/ 832 h 63"/>
                <a:gd name="T10" fmla="*/ 1212 w 79"/>
                <a:gd name="T11" fmla="*/ 83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" h="63">
                  <a:moveTo>
                    <a:pt x="78" y="44"/>
                  </a:moveTo>
                  <a:cubicBezTo>
                    <a:pt x="30" y="51"/>
                    <a:pt x="13" y="28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47" y="63"/>
                    <a:pt x="64" y="54"/>
                    <a:pt x="79" y="44"/>
                  </a:cubicBezTo>
                  <a:lnTo>
                    <a:pt x="78" y="44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2350" y="1944"/>
              <a:ext cx="105" cy="181"/>
            </a:xfrm>
            <a:custGeom>
              <a:avLst/>
              <a:gdLst>
                <a:gd name="T0" fmla="*/ 95 w 42"/>
                <a:gd name="T1" fmla="*/ 21 h 68"/>
                <a:gd name="T2" fmla="*/ 113 w 42"/>
                <a:gd name="T3" fmla="*/ 751 h 68"/>
                <a:gd name="T4" fmla="*/ 0 w 42"/>
                <a:gd name="T5" fmla="*/ 1283 h 68"/>
                <a:gd name="T6" fmla="*/ 0 w 42"/>
                <a:gd name="T7" fmla="*/ 1283 h 68"/>
                <a:gd name="T8" fmla="*/ 645 w 42"/>
                <a:gd name="T9" fmla="*/ 1057 h 68"/>
                <a:gd name="T10" fmla="*/ 658 w 42"/>
                <a:gd name="T11" fmla="*/ 1057 h 68"/>
                <a:gd name="T12" fmla="*/ 395 w 42"/>
                <a:gd name="T13" fmla="*/ 751 h 68"/>
                <a:gd name="T14" fmla="*/ 113 w 42"/>
                <a:gd name="T15" fmla="*/ 0 h 68"/>
                <a:gd name="T16" fmla="*/ 95 w 42"/>
                <a:gd name="T17" fmla="*/ 21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68">
                  <a:moveTo>
                    <a:pt x="6" y="1"/>
                  </a:moveTo>
                  <a:cubicBezTo>
                    <a:pt x="6" y="14"/>
                    <a:pt x="10" y="27"/>
                    <a:pt x="7" y="40"/>
                  </a:cubicBezTo>
                  <a:cubicBezTo>
                    <a:pt x="4" y="54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1" y="60"/>
                    <a:pt x="24" y="55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4" y="52"/>
                    <a:pt x="28" y="46"/>
                    <a:pt x="25" y="40"/>
                  </a:cubicBezTo>
                  <a:cubicBezTo>
                    <a:pt x="21" y="32"/>
                    <a:pt x="14" y="16"/>
                    <a:pt x="7" y="0"/>
                  </a:cubicBezTo>
                  <a:lnTo>
                    <a:pt x="6" y="1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3057" y="2555"/>
              <a:ext cx="135" cy="37"/>
            </a:xfrm>
            <a:custGeom>
              <a:avLst/>
              <a:gdLst>
                <a:gd name="T0" fmla="*/ 833 w 54"/>
                <a:gd name="T1" fmla="*/ 34 h 14"/>
                <a:gd name="T2" fmla="*/ 20 w 54"/>
                <a:gd name="T3" fmla="*/ 148 h 14"/>
                <a:gd name="T4" fmla="*/ 0 w 54"/>
                <a:gd name="T5" fmla="*/ 132 h 14"/>
                <a:gd name="T6" fmla="*/ 613 w 54"/>
                <a:gd name="T7" fmla="*/ 167 h 14"/>
                <a:gd name="T8" fmla="*/ 845 w 54"/>
                <a:gd name="T9" fmla="*/ 34 h 14"/>
                <a:gd name="T10" fmla="*/ 833 w 54"/>
                <a:gd name="T11" fmla="*/ 34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14">
                  <a:moveTo>
                    <a:pt x="53" y="2"/>
                  </a:moveTo>
                  <a:cubicBezTo>
                    <a:pt x="42" y="0"/>
                    <a:pt x="16" y="5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12"/>
                    <a:pt x="22" y="14"/>
                    <a:pt x="39" y="9"/>
                  </a:cubicBezTo>
                  <a:cubicBezTo>
                    <a:pt x="44" y="7"/>
                    <a:pt x="49" y="5"/>
                    <a:pt x="54" y="2"/>
                  </a:cubicBezTo>
                  <a:lnTo>
                    <a:pt x="53" y="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952" y="1749"/>
              <a:ext cx="110" cy="158"/>
            </a:xfrm>
            <a:custGeom>
              <a:avLst/>
              <a:gdLst>
                <a:gd name="T0" fmla="*/ 208 w 44"/>
                <a:gd name="T1" fmla="*/ 1077 h 59"/>
                <a:gd name="T2" fmla="*/ 688 w 44"/>
                <a:gd name="T3" fmla="*/ 0 h 59"/>
                <a:gd name="T4" fmla="*/ 20 w 44"/>
                <a:gd name="T5" fmla="*/ 501 h 59"/>
                <a:gd name="T6" fmla="*/ 0 w 44"/>
                <a:gd name="T7" fmla="*/ 501 h 59"/>
                <a:gd name="T8" fmla="*/ 188 w 44"/>
                <a:gd name="T9" fmla="*/ 1133 h 59"/>
                <a:gd name="T10" fmla="*/ 208 w 44"/>
                <a:gd name="T11" fmla="*/ 1077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59">
                  <a:moveTo>
                    <a:pt x="13" y="56"/>
                  </a:moveTo>
                  <a:cubicBezTo>
                    <a:pt x="13" y="33"/>
                    <a:pt x="30" y="16"/>
                    <a:pt x="44" y="0"/>
                  </a:cubicBezTo>
                  <a:cubicBezTo>
                    <a:pt x="35" y="11"/>
                    <a:pt x="10" y="31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6"/>
                    <a:pt x="9" y="48"/>
                    <a:pt x="12" y="59"/>
                  </a:cubicBezTo>
                  <a:lnTo>
                    <a:pt x="13" y="56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3057" y="2555"/>
              <a:ext cx="132" cy="21"/>
            </a:xfrm>
            <a:custGeom>
              <a:avLst/>
              <a:gdLst>
                <a:gd name="T0" fmla="*/ 0 w 53"/>
                <a:gd name="T1" fmla="*/ 144 h 8"/>
                <a:gd name="T2" fmla="*/ 819 w 53"/>
                <a:gd name="T3" fmla="*/ 34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8">
                  <a:moveTo>
                    <a:pt x="0" y="8"/>
                  </a:moveTo>
                  <a:cubicBezTo>
                    <a:pt x="16" y="5"/>
                    <a:pt x="42" y="0"/>
                    <a:pt x="53" y="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052" y="2123"/>
              <a:ext cx="265" cy="98"/>
            </a:xfrm>
            <a:custGeom>
              <a:avLst/>
              <a:gdLst>
                <a:gd name="T0" fmla="*/ 1658 w 106"/>
                <a:gd name="T1" fmla="*/ 0 h 37"/>
                <a:gd name="T2" fmla="*/ 0 w 106"/>
                <a:gd name="T3" fmla="*/ 56 h 37"/>
                <a:gd name="T4" fmla="*/ 0 w 106"/>
                <a:gd name="T5" fmla="*/ 56 h 37"/>
                <a:gd name="T6" fmla="*/ 658 w 106"/>
                <a:gd name="T7" fmla="*/ 450 h 37"/>
                <a:gd name="T8" fmla="*/ 1658 w 106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62" y="37"/>
                    <a:pt x="10" y="1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1" y="16"/>
                    <a:pt x="25" y="23"/>
                    <a:pt x="42" y="24"/>
                  </a:cubicBezTo>
                  <a:cubicBezTo>
                    <a:pt x="64" y="26"/>
                    <a:pt x="85" y="22"/>
                    <a:pt x="106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360" y="2712"/>
              <a:ext cx="42" cy="53"/>
            </a:xfrm>
            <a:custGeom>
              <a:avLst/>
              <a:gdLst>
                <a:gd name="T0" fmla="*/ 42 w 17"/>
                <a:gd name="T1" fmla="*/ 0 h 20"/>
                <a:gd name="T2" fmla="*/ 257 w 17"/>
                <a:gd name="T3" fmla="*/ 371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20">
                  <a:moveTo>
                    <a:pt x="3" y="0"/>
                  </a:moveTo>
                  <a:cubicBezTo>
                    <a:pt x="0" y="15"/>
                    <a:pt x="8" y="16"/>
                    <a:pt x="17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2512" y="1792"/>
              <a:ext cx="135" cy="101"/>
            </a:xfrm>
            <a:custGeom>
              <a:avLst/>
              <a:gdLst>
                <a:gd name="T0" fmla="*/ 20 w 54"/>
                <a:gd name="T1" fmla="*/ 21 h 38"/>
                <a:gd name="T2" fmla="*/ 0 w 54"/>
                <a:gd name="T3" fmla="*/ 0 h 38"/>
                <a:gd name="T4" fmla="*/ 375 w 54"/>
                <a:gd name="T5" fmla="*/ 678 h 38"/>
                <a:gd name="T6" fmla="*/ 845 w 54"/>
                <a:gd name="T7" fmla="*/ 247 h 38"/>
                <a:gd name="T8" fmla="*/ 20 w 54"/>
                <a:gd name="T9" fmla="*/ 2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8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2"/>
                    <a:pt x="12" y="35"/>
                    <a:pt x="24" y="36"/>
                  </a:cubicBezTo>
                  <a:cubicBezTo>
                    <a:pt x="39" y="38"/>
                    <a:pt x="47" y="26"/>
                    <a:pt x="54" y="13"/>
                  </a:cubicBezTo>
                  <a:cubicBezTo>
                    <a:pt x="34" y="25"/>
                    <a:pt x="10" y="15"/>
                    <a:pt x="1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2652" y="2472"/>
              <a:ext cx="110" cy="160"/>
            </a:xfrm>
            <a:custGeom>
              <a:avLst/>
              <a:gdLst>
                <a:gd name="T0" fmla="*/ 688 w 44"/>
                <a:gd name="T1" fmla="*/ 832 h 60"/>
                <a:gd name="T2" fmla="*/ 688 w 44"/>
                <a:gd name="T3" fmla="*/ 819 h 60"/>
                <a:gd name="T4" fmla="*/ 20 w 44"/>
                <a:gd name="T5" fmla="*/ 0 h 60"/>
                <a:gd name="T6" fmla="*/ 0 w 44"/>
                <a:gd name="T7" fmla="*/ 0 h 60"/>
                <a:gd name="T8" fmla="*/ 438 w 44"/>
                <a:gd name="T9" fmla="*/ 1139 h 60"/>
                <a:gd name="T10" fmla="*/ 688 w 44"/>
                <a:gd name="T11" fmla="*/ 832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60">
                  <a:moveTo>
                    <a:pt x="44" y="44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21" y="38"/>
                    <a:pt x="9" y="2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37" y="56"/>
                    <a:pt x="44" y="44"/>
                    <a:pt x="44" y="4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3432" y="1605"/>
              <a:ext cx="25" cy="54"/>
            </a:xfrm>
            <a:custGeom>
              <a:avLst/>
              <a:gdLst>
                <a:gd name="T0" fmla="*/ 158 w 10"/>
                <a:gd name="T1" fmla="*/ 257 h 20"/>
                <a:gd name="T2" fmla="*/ 83 w 10"/>
                <a:gd name="T3" fmla="*/ 59 h 20"/>
                <a:gd name="T4" fmla="*/ 95 w 10"/>
                <a:gd name="T5" fmla="*/ 373 h 20"/>
                <a:gd name="T6" fmla="*/ 63 w 10"/>
                <a:gd name="T7" fmla="*/ 39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0">
                  <a:moveTo>
                    <a:pt x="10" y="13"/>
                  </a:moveTo>
                  <a:cubicBezTo>
                    <a:pt x="10" y="10"/>
                    <a:pt x="10" y="0"/>
                    <a:pt x="5" y="3"/>
                  </a:cubicBezTo>
                  <a:cubicBezTo>
                    <a:pt x="0" y="5"/>
                    <a:pt x="6" y="16"/>
                    <a:pt x="6" y="19"/>
                  </a:cubicBezTo>
                  <a:cubicBezTo>
                    <a:pt x="6" y="20"/>
                    <a:pt x="5" y="20"/>
                    <a:pt x="4" y="2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152" y="1973"/>
              <a:ext cx="27" cy="30"/>
            </a:xfrm>
            <a:custGeom>
              <a:avLst/>
              <a:gdLst>
                <a:gd name="T0" fmla="*/ 61 w 11"/>
                <a:gd name="T1" fmla="*/ 224 h 11"/>
                <a:gd name="T2" fmla="*/ 133 w 11"/>
                <a:gd name="T3" fmla="*/ 0 h 11"/>
                <a:gd name="T4" fmla="*/ 0 w 11"/>
                <a:gd name="T5" fmla="*/ 82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8" y="9"/>
                    <a:pt x="11" y="4"/>
                    <a:pt x="9" y="0"/>
                  </a:cubicBezTo>
                  <a:cubicBezTo>
                    <a:pt x="6" y="1"/>
                    <a:pt x="3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2160" y="2293"/>
              <a:ext cx="30" cy="48"/>
            </a:xfrm>
            <a:custGeom>
              <a:avLst/>
              <a:gdLst>
                <a:gd name="T0" fmla="*/ 175 w 12"/>
                <a:gd name="T1" fmla="*/ 0 h 18"/>
                <a:gd name="T2" fmla="*/ 33 w 12"/>
                <a:gd name="T3" fmla="*/ 93 h 18"/>
                <a:gd name="T4" fmla="*/ 145 w 12"/>
                <a:gd name="T5" fmla="*/ 77 h 18"/>
                <a:gd name="T6" fmla="*/ 0 w 12"/>
                <a:gd name="T7" fmla="*/ 341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11" y="0"/>
                  </a:moveTo>
                  <a:cubicBezTo>
                    <a:pt x="7" y="0"/>
                    <a:pt x="1" y="0"/>
                    <a:pt x="2" y="5"/>
                  </a:cubicBezTo>
                  <a:cubicBezTo>
                    <a:pt x="4" y="6"/>
                    <a:pt x="7" y="5"/>
                    <a:pt x="9" y="4"/>
                  </a:cubicBezTo>
                  <a:cubicBezTo>
                    <a:pt x="12" y="9"/>
                    <a:pt x="5" y="17"/>
                    <a:pt x="0" y="18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300" y="1840"/>
              <a:ext cx="32" cy="35"/>
            </a:xfrm>
            <a:custGeom>
              <a:avLst/>
              <a:gdLst>
                <a:gd name="T0" fmla="*/ 42 w 13"/>
                <a:gd name="T1" fmla="*/ 218 h 13"/>
                <a:gd name="T2" fmla="*/ 121 w 13"/>
                <a:gd name="T3" fmla="*/ 0 h 13"/>
                <a:gd name="T4" fmla="*/ 103 w 13"/>
                <a:gd name="T5" fmla="*/ 253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0" y="7"/>
                    <a:pt x="5" y="2"/>
                    <a:pt x="8" y="0"/>
                  </a:cubicBezTo>
                  <a:cubicBezTo>
                    <a:pt x="13" y="2"/>
                    <a:pt x="10" y="9"/>
                    <a:pt x="7" y="13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425" y="2448"/>
              <a:ext cx="35" cy="51"/>
            </a:xfrm>
            <a:custGeom>
              <a:avLst/>
              <a:gdLst>
                <a:gd name="T0" fmla="*/ 0 w 14"/>
                <a:gd name="T1" fmla="*/ 217 h 19"/>
                <a:gd name="T2" fmla="*/ 95 w 14"/>
                <a:gd name="T3" fmla="*/ 21 h 19"/>
                <a:gd name="T4" fmla="*/ 50 w 14"/>
                <a:gd name="T5" fmla="*/ 36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9">
                  <a:moveTo>
                    <a:pt x="0" y="11"/>
                  </a:moveTo>
                  <a:cubicBezTo>
                    <a:pt x="1" y="9"/>
                    <a:pt x="2" y="0"/>
                    <a:pt x="6" y="1"/>
                  </a:cubicBezTo>
                  <a:cubicBezTo>
                    <a:pt x="14" y="4"/>
                    <a:pt x="5" y="16"/>
                    <a:pt x="3" y="19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385" y="2752"/>
              <a:ext cx="10" cy="21"/>
            </a:xfrm>
            <a:custGeom>
              <a:avLst/>
              <a:gdLst>
                <a:gd name="T0" fmla="*/ 63 w 4"/>
                <a:gd name="T1" fmla="*/ 0 h 8"/>
                <a:gd name="T2" fmla="*/ 0 w 4"/>
                <a:gd name="T3" fmla="*/ 144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2" y="3"/>
                    <a:pt x="1" y="5"/>
                    <a:pt x="0" y="8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3472" y="2781"/>
              <a:ext cx="27" cy="48"/>
            </a:xfrm>
            <a:custGeom>
              <a:avLst/>
              <a:gdLst>
                <a:gd name="T0" fmla="*/ 150 w 11"/>
                <a:gd name="T1" fmla="*/ 115 h 18"/>
                <a:gd name="T2" fmla="*/ 29 w 11"/>
                <a:gd name="T3" fmla="*/ 192 h 18"/>
                <a:gd name="T4" fmla="*/ 162 w 11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8">
                  <a:moveTo>
                    <a:pt x="10" y="6"/>
                  </a:moveTo>
                  <a:cubicBezTo>
                    <a:pt x="10" y="10"/>
                    <a:pt x="4" y="18"/>
                    <a:pt x="2" y="10"/>
                  </a:cubicBezTo>
                  <a:cubicBezTo>
                    <a:pt x="0" y="5"/>
                    <a:pt x="8" y="1"/>
                    <a:pt x="11" y="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3357" y="2597"/>
              <a:ext cx="15" cy="8"/>
            </a:xfrm>
            <a:custGeom>
              <a:avLst/>
              <a:gdLst>
                <a:gd name="T0" fmla="*/ 0 w 6"/>
                <a:gd name="T1" fmla="*/ 56 h 3"/>
                <a:gd name="T2" fmla="*/ 95 w 6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2" y="3"/>
                    <a:pt x="4" y="2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2767" y="1875"/>
              <a:ext cx="27" cy="29"/>
            </a:xfrm>
            <a:custGeom>
              <a:avLst/>
              <a:gdLst>
                <a:gd name="T0" fmla="*/ 162 w 11"/>
                <a:gd name="T1" fmla="*/ 111 h 11"/>
                <a:gd name="T2" fmla="*/ 0 w 11"/>
                <a:gd name="T3" fmla="*/ 111 h 11"/>
                <a:gd name="T4" fmla="*/ 120 w 11"/>
                <a:gd name="T5" fmla="*/ 20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8" y="2"/>
                    <a:pt x="3" y="0"/>
                    <a:pt x="0" y="6"/>
                  </a:cubicBezTo>
                  <a:cubicBezTo>
                    <a:pt x="2" y="9"/>
                    <a:pt x="5" y="11"/>
                    <a:pt x="8" y="11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3049" y="1747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118 w 7"/>
                <a:gd name="T3" fmla="*/ 20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5"/>
                    <a:pt x="3" y="9"/>
                    <a:pt x="7" y="11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357" y="2723"/>
              <a:ext cx="15" cy="5"/>
            </a:xfrm>
            <a:custGeom>
              <a:avLst/>
              <a:gdLst>
                <a:gd name="T0" fmla="*/ 95 w 6"/>
                <a:gd name="T1" fmla="*/ 0 h 2"/>
                <a:gd name="T2" fmla="*/ 0 w 6"/>
                <a:gd name="T3" fmla="*/ 3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0"/>
                    <a:pt x="2" y="1"/>
                    <a:pt x="0" y="2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9" name="Group 1027"/>
          <p:cNvGrpSpPr>
            <a:grpSpLocks noChangeAspect="1"/>
          </p:cNvGrpSpPr>
          <p:nvPr/>
        </p:nvGrpSpPr>
        <p:grpSpPr bwMode="auto">
          <a:xfrm>
            <a:off x="6162042" y="465363"/>
            <a:ext cx="440107" cy="469668"/>
            <a:chOff x="983" y="1933"/>
            <a:chExt cx="343" cy="366"/>
          </a:xfrm>
        </p:grpSpPr>
        <p:sp>
          <p:nvSpPr>
            <p:cNvPr id="160" name="Oval 1028"/>
            <p:cNvSpPr>
              <a:spLocks noChangeArrowheads="1"/>
            </p:cNvSpPr>
            <p:nvPr/>
          </p:nvSpPr>
          <p:spPr bwMode="auto">
            <a:xfrm>
              <a:off x="983" y="1947"/>
              <a:ext cx="328" cy="352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1" name="Oval 1029"/>
            <p:cNvSpPr>
              <a:spLocks noChangeArrowheads="1"/>
            </p:cNvSpPr>
            <p:nvPr/>
          </p:nvSpPr>
          <p:spPr bwMode="auto">
            <a:xfrm>
              <a:off x="983" y="1947"/>
              <a:ext cx="328" cy="352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2" name="Oval 1030"/>
            <p:cNvSpPr>
              <a:spLocks noChangeArrowheads="1"/>
            </p:cNvSpPr>
            <p:nvPr/>
          </p:nvSpPr>
          <p:spPr bwMode="auto">
            <a:xfrm>
              <a:off x="1055" y="2024"/>
              <a:ext cx="186" cy="19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" name="Freeform 1031"/>
            <p:cNvSpPr>
              <a:spLocks/>
            </p:cNvSpPr>
            <p:nvPr/>
          </p:nvSpPr>
          <p:spPr bwMode="auto">
            <a:xfrm>
              <a:off x="1000" y="1963"/>
              <a:ext cx="191" cy="253"/>
            </a:xfrm>
            <a:custGeom>
              <a:avLst/>
              <a:gdLst>
                <a:gd name="T0" fmla="*/ 25 w 76"/>
                <a:gd name="T1" fmla="*/ 461 h 95"/>
                <a:gd name="T2" fmla="*/ 422 w 76"/>
                <a:gd name="T3" fmla="*/ 13 h 95"/>
                <a:gd name="T4" fmla="*/ 480 w 76"/>
                <a:gd name="T5" fmla="*/ 21 h 95"/>
                <a:gd name="T6" fmla="*/ 367 w 76"/>
                <a:gd name="T7" fmla="*/ 0 h 95"/>
                <a:gd name="T8" fmla="*/ 0 w 76"/>
                <a:gd name="T9" fmla="*/ 418 h 95"/>
                <a:gd name="T10" fmla="*/ 75 w 76"/>
                <a:gd name="T11" fmla="*/ 674 h 95"/>
                <a:gd name="T12" fmla="*/ 25 w 76"/>
                <a:gd name="T13" fmla="*/ 461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95">
                  <a:moveTo>
                    <a:pt x="4" y="65"/>
                  </a:moveTo>
                  <a:cubicBezTo>
                    <a:pt x="4" y="30"/>
                    <a:pt x="32" y="2"/>
                    <a:pt x="67" y="2"/>
                  </a:cubicBezTo>
                  <a:cubicBezTo>
                    <a:pt x="70" y="2"/>
                    <a:pt x="73" y="3"/>
                    <a:pt x="76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73"/>
                    <a:pt x="4" y="85"/>
                    <a:pt x="12" y="95"/>
                  </a:cubicBezTo>
                  <a:cubicBezTo>
                    <a:pt x="7" y="86"/>
                    <a:pt x="4" y="76"/>
                    <a:pt x="4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" name="Freeform 1032"/>
            <p:cNvSpPr>
              <a:spLocks/>
            </p:cNvSpPr>
            <p:nvPr/>
          </p:nvSpPr>
          <p:spPr bwMode="auto">
            <a:xfrm>
              <a:off x="1050" y="1984"/>
              <a:ext cx="246" cy="293"/>
            </a:xfrm>
            <a:custGeom>
              <a:avLst/>
              <a:gdLst>
                <a:gd name="T0" fmla="*/ 422 w 98"/>
                <a:gd name="T1" fmla="*/ 0 h 110"/>
                <a:gd name="T2" fmla="*/ 542 w 98"/>
                <a:gd name="T3" fmla="*/ 306 h 110"/>
                <a:gd name="T4" fmla="*/ 176 w 98"/>
                <a:gd name="T5" fmla="*/ 725 h 110"/>
                <a:gd name="T6" fmla="*/ 0 w 98"/>
                <a:gd name="T7" fmla="*/ 674 h 110"/>
                <a:gd name="T8" fmla="*/ 246 w 98"/>
                <a:gd name="T9" fmla="*/ 780 h 110"/>
                <a:gd name="T10" fmla="*/ 618 w 98"/>
                <a:gd name="T11" fmla="*/ 362 h 110"/>
                <a:gd name="T12" fmla="*/ 422 w 98"/>
                <a:gd name="T13" fmla="*/ 0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8" h="110">
                  <a:moveTo>
                    <a:pt x="67" y="0"/>
                  </a:moveTo>
                  <a:cubicBezTo>
                    <a:pt x="79" y="10"/>
                    <a:pt x="86" y="26"/>
                    <a:pt x="86" y="43"/>
                  </a:cubicBezTo>
                  <a:cubicBezTo>
                    <a:pt x="86" y="75"/>
                    <a:pt x="60" y="102"/>
                    <a:pt x="28" y="102"/>
                  </a:cubicBezTo>
                  <a:cubicBezTo>
                    <a:pt x="18" y="102"/>
                    <a:pt x="8" y="99"/>
                    <a:pt x="0" y="95"/>
                  </a:cubicBezTo>
                  <a:cubicBezTo>
                    <a:pt x="10" y="104"/>
                    <a:pt x="24" y="110"/>
                    <a:pt x="39" y="110"/>
                  </a:cubicBezTo>
                  <a:cubicBezTo>
                    <a:pt x="71" y="110"/>
                    <a:pt x="98" y="84"/>
                    <a:pt x="98" y="51"/>
                  </a:cubicBezTo>
                  <a:cubicBezTo>
                    <a:pt x="98" y="29"/>
                    <a:pt x="85" y="10"/>
                    <a:pt x="67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5" name="Freeform 1033"/>
            <p:cNvSpPr>
              <a:spLocks/>
            </p:cNvSpPr>
            <p:nvPr/>
          </p:nvSpPr>
          <p:spPr bwMode="auto">
            <a:xfrm>
              <a:off x="1068" y="2035"/>
              <a:ext cx="105" cy="138"/>
            </a:xfrm>
            <a:custGeom>
              <a:avLst/>
              <a:gdLst>
                <a:gd name="T0" fmla="*/ 25 w 42"/>
                <a:gd name="T1" fmla="*/ 239 h 52"/>
                <a:gd name="T2" fmla="*/ 250 w 42"/>
                <a:gd name="T3" fmla="*/ 13 h 52"/>
                <a:gd name="T4" fmla="*/ 258 w 42"/>
                <a:gd name="T5" fmla="*/ 13 h 52"/>
                <a:gd name="T6" fmla="*/ 195 w 42"/>
                <a:gd name="T7" fmla="*/ 0 h 52"/>
                <a:gd name="T8" fmla="*/ 0 w 42"/>
                <a:gd name="T9" fmla="*/ 218 h 52"/>
                <a:gd name="T10" fmla="*/ 45 w 42"/>
                <a:gd name="T11" fmla="*/ 366 h 52"/>
                <a:gd name="T12" fmla="*/ 25 w 42"/>
                <a:gd name="T13" fmla="*/ 239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2">
                  <a:moveTo>
                    <a:pt x="4" y="34"/>
                  </a:moveTo>
                  <a:cubicBezTo>
                    <a:pt x="4" y="15"/>
                    <a:pt x="22" y="2"/>
                    <a:pt x="40" y="2"/>
                  </a:cubicBezTo>
                  <a:cubicBezTo>
                    <a:pt x="42" y="2"/>
                    <a:pt x="39" y="1"/>
                    <a:pt x="41" y="2"/>
                  </a:cubicBezTo>
                  <a:cubicBezTo>
                    <a:pt x="38" y="1"/>
                    <a:pt x="35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2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6" name="Freeform 1034"/>
            <p:cNvSpPr>
              <a:spLocks/>
            </p:cNvSpPr>
            <p:nvPr/>
          </p:nvSpPr>
          <p:spPr bwMode="auto">
            <a:xfrm>
              <a:off x="1100" y="2051"/>
              <a:ext cx="131" cy="157"/>
            </a:xfrm>
            <a:custGeom>
              <a:avLst/>
              <a:gdLst>
                <a:gd name="T0" fmla="*/ 229 w 52"/>
                <a:gd name="T1" fmla="*/ 0 h 59"/>
                <a:gd name="T2" fmla="*/ 292 w 52"/>
                <a:gd name="T3" fmla="*/ 162 h 59"/>
                <a:gd name="T4" fmla="*/ 96 w 52"/>
                <a:gd name="T5" fmla="*/ 383 h 59"/>
                <a:gd name="T6" fmla="*/ 0 w 52"/>
                <a:gd name="T7" fmla="*/ 362 h 59"/>
                <a:gd name="T8" fmla="*/ 134 w 52"/>
                <a:gd name="T9" fmla="*/ 418 h 59"/>
                <a:gd name="T10" fmla="*/ 330 w 52"/>
                <a:gd name="T11" fmla="*/ 200 h 59"/>
                <a:gd name="T12" fmla="*/ 229 w 52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59">
                  <a:moveTo>
                    <a:pt x="36" y="0"/>
                  </a:moveTo>
                  <a:cubicBezTo>
                    <a:pt x="42" y="6"/>
                    <a:pt x="46" y="14"/>
                    <a:pt x="46" y="23"/>
                  </a:cubicBezTo>
                  <a:cubicBezTo>
                    <a:pt x="46" y="40"/>
                    <a:pt x="32" y="54"/>
                    <a:pt x="15" y="54"/>
                  </a:cubicBezTo>
                  <a:cubicBezTo>
                    <a:pt x="10" y="54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8" y="59"/>
                    <a:pt x="52" y="45"/>
                    <a:pt x="52" y="28"/>
                  </a:cubicBezTo>
                  <a:cubicBezTo>
                    <a:pt x="52" y="16"/>
                    <a:pt x="45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7" name="Freeform 1035"/>
            <p:cNvSpPr>
              <a:spLocks/>
            </p:cNvSpPr>
            <p:nvPr/>
          </p:nvSpPr>
          <p:spPr bwMode="auto">
            <a:xfrm>
              <a:off x="1028" y="2059"/>
              <a:ext cx="42" cy="24"/>
            </a:xfrm>
            <a:custGeom>
              <a:avLst/>
              <a:gdLst>
                <a:gd name="T0" fmla="*/ 0 w 17"/>
                <a:gd name="T1" fmla="*/ 0 h 9"/>
                <a:gd name="T2" fmla="*/ 104 w 17"/>
                <a:gd name="T3" fmla="*/ 8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5" y="8"/>
                    <a:pt x="12" y="9"/>
                    <a:pt x="17" y="1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8" name="Oval 1036"/>
            <p:cNvSpPr>
              <a:spLocks noChangeArrowheads="1"/>
            </p:cNvSpPr>
            <p:nvPr/>
          </p:nvSpPr>
          <p:spPr bwMode="auto">
            <a:xfrm>
              <a:off x="1055" y="2024"/>
              <a:ext cx="186" cy="197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9" name="Freeform 1037"/>
            <p:cNvSpPr>
              <a:spLocks/>
            </p:cNvSpPr>
            <p:nvPr/>
          </p:nvSpPr>
          <p:spPr bwMode="auto">
            <a:xfrm>
              <a:off x="1196" y="2027"/>
              <a:ext cx="52" cy="56"/>
            </a:xfrm>
            <a:custGeom>
              <a:avLst/>
              <a:gdLst>
                <a:gd name="T0" fmla="*/ 99 w 21"/>
                <a:gd name="T1" fmla="*/ 21 h 21"/>
                <a:gd name="T2" fmla="*/ 111 w 21"/>
                <a:gd name="T3" fmla="*/ 107 h 21"/>
                <a:gd name="T4" fmla="*/ 37 w 21"/>
                <a:gd name="T5" fmla="*/ 128 h 21"/>
                <a:gd name="T6" fmla="*/ 17 w 21"/>
                <a:gd name="T7" fmla="*/ 43 h 21"/>
                <a:gd name="T8" fmla="*/ 99 w 21"/>
                <a:gd name="T9" fmla="*/ 2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20" y="6"/>
                    <a:pt x="21" y="11"/>
                    <a:pt x="18" y="15"/>
                  </a:cubicBezTo>
                  <a:cubicBezTo>
                    <a:pt x="16" y="20"/>
                    <a:pt x="10" y="21"/>
                    <a:pt x="6" y="18"/>
                  </a:cubicBezTo>
                  <a:cubicBezTo>
                    <a:pt x="2" y="16"/>
                    <a:pt x="0" y="10"/>
                    <a:pt x="3" y="6"/>
                  </a:cubicBezTo>
                  <a:cubicBezTo>
                    <a:pt x="6" y="2"/>
                    <a:pt x="11" y="0"/>
                    <a:pt x="1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0" name="Freeform 1038"/>
            <p:cNvSpPr>
              <a:spLocks/>
            </p:cNvSpPr>
            <p:nvPr/>
          </p:nvSpPr>
          <p:spPr bwMode="auto">
            <a:xfrm>
              <a:off x="1178" y="2013"/>
              <a:ext cx="28" cy="30"/>
            </a:xfrm>
            <a:custGeom>
              <a:avLst/>
              <a:gdLst>
                <a:gd name="T0" fmla="*/ 51 w 11"/>
                <a:gd name="T1" fmla="*/ 14 h 11"/>
                <a:gd name="T2" fmla="*/ 59 w 11"/>
                <a:gd name="T3" fmla="*/ 60 h 11"/>
                <a:gd name="T4" fmla="*/ 20 w 11"/>
                <a:gd name="T5" fmla="*/ 74 h 11"/>
                <a:gd name="T6" fmla="*/ 8 w 11"/>
                <a:gd name="T7" fmla="*/ 22 h 11"/>
                <a:gd name="T8" fmla="*/ 51 w 11"/>
                <a:gd name="T9" fmla="*/ 14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10" y="3"/>
                    <a:pt x="11" y="6"/>
                    <a:pt x="9" y="8"/>
                  </a:cubicBezTo>
                  <a:cubicBezTo>
                    <a:pt x="8" y="11"/>
                    <a:pt x="5" y="11"/>
                    <a:pt x="3" y="10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2" y="1"/>
                    <a:pt x="6" y="0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1" name="Freeform 1039"/>
            <p:cNvSpPr>
              <a:spLocks/>
            </p:cNvSpPr>
            <p:nvPr/>
          </p:nvSpPr>
          <p:spPr bwMode="auto">
            <a:xfrm>
              <a:off x="1228" y="2096"/>
              <a:ext cx="18" cy="19"/>
            </a:xfrm>
            <a:custGeom>
              <a:avLst/>
              <a:gdLst>
                <a:gd name="T0" fmla="*/ 33 w 7"/>
                <a:gd name="T1" fmla="*/ 0 h 7"/>
                <a:gd name="T2" fmla="*/ 39 w 7"/>
                <a:gd name="T3" fmla="*/ 38 h 7"/>
                <a:gd name="T4" fmla="*/ 13 w 7"/>
                <a:gd name="T5" fmla="*/ 43 h 7"/>
                <a:gd name="T6" fmla="*/ 8 w 7"/>
                <a:gd name="T7" fmla="*/ 14 h 7"/>
                <a:gd name="T8" fmla="*/ 33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6" y="1"/>
                    <a:pt x="7" y="3"/>
                    <a:pt x="6" y="5"/>
                  </a:cubicBezTo>
                  <a:cubicBezTo>
                    <a:pt x="5" y="6"/>
                    <a:pt x="3" y="7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0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2" name="Freeform 1040"/>
            <p:cNvSpPr>
              <a:spLocks/>
            </p:cNvSpPr>
            <p:nvPr/>
          </p:nvSpPr>
          <p:spPr bwMode="auto">
            <a:xfrm>
              <a:off x="1070" y="2216"/>
              <a:ext cx="45" cy="48"/>
            </a:xfrm>
            <a:custGeom>
              <a:avLst/>
              <a:gdLst>
                <a:gd name="T0" fmla="*/ 58 w 18"/>
                <a:gd name="T1" fmla="*/ 128 h 18"/>
                <a:gd name="T2" fmla="*/ 113 w 18"/>
                <a:gd name="T3" fmla="*/ 0 h 18"/>
                <a:gd name="T4" fmla="*/ 0 w 18"/>
                <a:gd name="T5" fmla="*/ 10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15" y="15"/>
                    <a:pt x="17" y="5"/>
                    <a:pt x="18" y="0"/>
                  </a:cubicBezTo>
                  <a:cubicBezTo>
                    <a:pt x="11" y="2"/>
                    <a:pt x="5" y="9"/>
                    <a:pt x="0" y="1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3" name="Freeform 1041"/>
            <p:cNvSpPr>
              <a:spLocks/>
            </p:cNvSpPr>
            <p:nvPr/>
          </p:nvSpPr>
          <p:spPr bwMode="auto">
            <a:xfrm>
              <a:off x="1233" y="2107"/>
              <a:ext cx="38" cy="48"/>
            </a:xfrm>
            <a:custGeom>
              <a:avLst/>
              <a:gdLst>
                <a:gd name="T0" fmla="*/ 0 w 15"/>
                <a:gd name="T1" fmla="*/ 0 h 18"/>
                <a:gd name="T2" fmla="*/ 63 w 15"/>
                <a:gd name="T3" fmla="*/ 128 h 18"/>
                <a:gd name="T4" fmla="*/ 89 w 15"/>
                <a:gd name="T5" fmla="*/ 13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8">
                  <a:moveTo>
                    <a:pt x="0" y="0"/>
                  </a:moveTo>
                  <a:cubicBezTo>
                    <a:pt x="9" y="2"/>
                    <a:pt x="9" y="10"/>
                    <a:pt x="10" y="18"/>
                  </a:cubicBezTo>
                  <a:cubicBezTo>
                    <a:pt x="15" y="15"/>
                    <a:pt x="14" y="7"/>
                    <a:pt x="14" y="2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" name="Freeform 1042"/>
            <p:cNvSpPr>
              <a:spLocks/>
            </p:cNvSpPr>
            <p:nvPr/>
          </p:nvSpPr>
          <p:spPr bwMode="auto">
            <a:xfrm>
              <a:off x="988" y="1933"/>
              <a:ext cx="338" cy="352"/>
            </a:xfrm>
            <a:custGeom>
              <a:avLst/>
              <a:gdLst>
                <a:gd name="T0" fmla="*/ 58 w 135"/>
                <a:gd name="T1" fmla="*/ 163 h 132"/>
                <a:gd name="T2" fmla="*/ 125 w 135"/>
                <a:gd name="T3" fmla="*/ 469 h 132"/>
                <a:gd name="T4" fmla="*/ 170 w 135"/>
                <a:gd name="T5" fmla="*/ 499 h 132"/>
                <a:gd name="T6" fmla="*/ 245 w 135"/>
                <a:gd name="T7" fmla="*/ 627 h 132"/>
                <a:gd name="T8" fmla="*/ 45 w 135"/>
                <a:gd name="T9" fmla="*/ 797 h 132"/>
                <a:gd name="T10" fmla="*/ 0 w 135"/>
                <a:gd name="T11" fmla="*/ 853 h 132"/>
                <a:gd name="T12" fmla="*/ 50 w 135"/>
                <a:gd name="T13" fmla="*/ 904 h 132"/>
                <a:gd name="T14" fmla="*/ 338 w 135"/>
                <a:gd name="T15" fmla="*/ 627 h 132"/>
                <a:gd name="T16" fmla="*/ 213 w 135"/>
                <a:gd name="T17" fmla="*/ 405 h 132"/>
                <a:gd name="T18" fmla="*/ 175 w 135"/>
                <a:gd name="T19" fmla="*/ 376 h 132"/>
                <a:gd name="T20" fmla="*/ 138 w 135"/>
                <a:gd name="T21" fmla="*/ 213 h 132"/>
                <a:gd name="T22" fmla="*/ 300 w 135"/>
                <a:gd name="T23" fmla="*/ 171 h 132"/>
                <a:gd name="T24" fmla="*/ 396 w 135"/>
                <a:gd name="T25" fmla="*/ 285 h 132"/>
                <a:gd name="T26" fmla="*/ 458 w 135"/>
                <a:gd name="T27" fmla="*/ 384 h 132"/>
                <a:gd name="T28" fmla="*/ 621 w 135"/>
                <a:gd name="T29" fmla="*/ 461 h 132"/>
                <a:gd name="T30" fmla="*/ 721 w 135"/>
                <a:gd name="T31" fmla="*/ 504 h 132"/>
                <a:gd name="T32" fmla="*/ 746 w 135"/>
                <a:gd name="T33" fmla="*/ 675 h 132"/>
                <a:gd name="T34" fmla="*/ 721 w 135"/>
                <a:gd name="T35" fmla="*/ 781 h 132"/>
                <a:gd name="T36" fmla="*/ 588 w 135"/>
                <a:gd name="T37" fmla="*/ 760 h 132"/>
                <a:gd name="T38" fmla="*/ 463 w 135"/>
                <a:gd name="T39" fmla="*/ 712 h 132"/>
                <a:gd name="T40" fmla="*/ 421 w 135"/>
                <a:gd name="T41" fmla="*/ 760 h 132"/>
                <a:gd name="T42" fmla="*/ 463 w 135"/>
                <a:gd name="T43" fmla="*/ 819 h 132"/>
                <a:gd name="T44" fmla="*/ 546 w 135"/>
                <a:gd name="T45" fmla="*/ 853 h 132"/>
                <a:gd name="T46" fmla="*/ 776 w 135"/>
                <a:gd name="T47" fmla="*/ 867 h 132"/>
                <a:gd name="T48" fmla="*/ 839 w 135"/>
                <a:gd name="T49" fmla="*/ 683 h 132"/>
                <a:gd name="T50" fmla="*/ 776 w 135"/>
                <a:gd name="T51" fmla="*/ 427 h 132"/>
                <a:gd name="T52" fmla="*/ 638 w 135"/>
                <a:gd name="T53" fmla="*/ 363 h 132"/>
                <a:gd name="T54" fmla="*/ 521 w 135"/>
                <a:gd name="T55" fmla="*/ 307 h 132"/>
                <a:gd name="T56" fmla="*/ 471 w 135"/>
                <a:gd name="T57" fmla="*/ 227 h 132"/>
                <a:gd name="T58" fmla="*/ 346 w 135"/>
                <a:gd name="T59" fmla="*/ 77 h 132"/>
                <a:gd name="T60" fmla="*/ 58 w 135"/>
                <a:gd name="T61" fmla="*/ 16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5" h="132">
                  <a:moveTo>
                    <a:pt x="9" y="23"/>
                  </a:moveTo>
                  <a:cubicBezTo>
                    <a:pt x="1" y="36"/>
                    <a:pt x="2" y="55"/>
                    <a:pt x="20" y="66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36" y="75"/>
                    <a:pt x="40" y="78"/>
                    <a:pt x="39" y="88"/>
                  </a:cubicBezTo>
                  <a:cubicBezTo>
                    <a:pt x="39" y="99"/>
                    <a:pt x="21" y="111"/>
                    <a:pt x="7" y="112"/>
                  </a:cubicBezTo>
                  <a:cubicBezTo>
                    <a:pt x="3" y="113"/>
                    <a:pt x="0" y="116"/>
                    <a:pt x="0" y="120"/>
                  </a:cubicBezTo>
                  <a:cubicBezTo>
                    <a:pt x="1" y="124"/>
                    <a:pt x="4" y="127"/>
                    <a:pt x="8" y="127"/>
                  </a:cubicBezTo>
                  <a:cubicBezTo>
                    <a:pt x="27" y="126"/>
                    <a:pt x="54" y="110"/>
                    <a:pt x="54" y="88"/>
                  </a:cubicBezTo>
                  <a:cubicBezTo>
                    <a:pt x="55" y="69"/>
                    <a:pt x="44" y="63"/>
                    <a:pt x="34" y="57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17" y="47"/>
                    <a:pt x="18" y="37"/>
                    <a:pt x="22" y="30"/>
                  </a:cubicBezTo>
                  <a:cubicBezTo>
                    <a:pt x="26" y="22"/>
                    <a:pt x="36" y="17"/>
                    <a:pt x="48" y="24"/>
                  </a:cubicBezTo>
                  <a:cubicBezTo>
                    <a:pt x="54" y="27"/>
                    <a:pt x="58" y="34"/>
                    <a:pt x="63" y="40"/>
                  </a:cubicBezTo>
                  <a:cubicBezTo>
                    <a:pt x="66" y="45"/>
                    <a:pt x="69" y="50"/>
                    <a:pt x="73" y="54"/>
                  </a:cubicBezTo>
                  <a:cubicBezTo>
                    <a:pt x="81" y="61"/>
                    <a:pt x="90" y="63"/>
                    <a:pt x="99" y="65"/>
                  </a:cubicBezTo>
                  <a:cubicBezTo>
                    <a:pt x="105" y="67"/>
                    <a:pt x="111" y="68"/>
                    <a:pt x="115" y="71"/>
                  </a:cubicBezTo>
                  <a:cubicBezTo>
                    <a:pt x="117" y="73"/>
                    <a:pt x="120" y="84"/>
                    <a:pt x="119" y="95"/>
                  </a:cubicBezTo>
                  <a:cubicBezTo>
                    <a:pt x="119" y="104"/>
                    <a:pt x="117" y="109"/>
                    <a:pt x="115" y="110"/>
                  </a:cubicBezTo>
                  <a:cubicBezTo>
                    <a:pt x="110" y="114"/>
                    <a:pt x="104" y="111"/>
                    <a:pt x="94" y="107"/>
                  </a:cubicBezTo>
                  <a:cubicBezTo>
                    <a:pt x="87" y="103"/>
                    <a:pt x="81" y="100"/>
                    <a:pt x="74" y="100"/>
                  </a:cubicBezTo>
                  <a:cubicBezTo>
                    <a:pt x="70" y="100"/>
                    <a:pt x="67" y="103"/>
                    <a:pt x="67" y="107"/>
                  </a:cubicBezTo>
                  <a:cubicBezTo>
                    <a:pt x="67" y="112"/>
                    <a:pt x="70" y="115"/>
                    <a:pt x="74" y="115"/>
                  </a:cubicBezTo>
                  <a:cubicBezTo>
                    <a:pt x="77" y="115"/>
                    <a:pt x="83" y="117"/>
                    <a:pt x="87" y="120"/>
                  </a:cubicBezTo>
                  <a:cubicBezTo>
                    <a:pt x="98" y="125"/>
                    <a:pt x="111" y="132"/>
                    <a:pt x="124" y="122"/>
                  </a:cubicBezTo>
                  <a:cubicBezTo>
                    <a:pt x="132" y="116"/>
                    <a:pt x="134" y="105"/>
                    <a:pt x="134" y="96"/>
                  </a:cubicBezTo>
                  <a:cubicBezTo>
                    <a:pt x="135" y="83"/>
                    <a:pt x="132" y="67"/>
                    <a:pt x="124" y="60"/>
                  </a:cubicBezTo>
                  <a:cubicBezTo>
                    <a:pt x="118" y="54"/>
                    <a:pt x="109" y="52"/>
                    <a:pt x="102" y="51"/>
                  </a:cubicBezTo>
                  <a:cubicBezTo>
                    <a:pt x="95" y="49"/>
                    <a:pt x="88" y="48"/>
                    <a:pt x="83" y="43"/>
                  </a:cubicBezTo>
                  <a:cubicBezTo>
                    <a:pt x="80" y="40"/>
                    <a:pt x="78" y="36"/>
                    <a:pt x="75" y="32"/>
                  </a:cubicBezTo>
                  <a:cubicBezTo>
                    <a:pt x="70" y="25"/>
                    <a:pt x="64" y="16"/>
                    <a:pt x="55" y="11"/>
                  </a:cubicBezTo>
                  <a:cubicBezTo>
                    <a:pt x="36" y="0"/>
                    <a:pt x="17" y="9"/>
                    <a:pt x="9" y="23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5" name="Freeform 1043"/>
            <p:cNvSpPr>
              <a:spLocks/>
            </p:cNvSpPr>
            <p:nvPr/>
          </p:nvSpPr>
          <p:spPr bwMode="auto">
            <a:xfrm>
              <a:off x="998" y="1947"/>
              <a:ext cx="127" cy="133"/>
            </a:xfrm>
            <a:custGeom>
              <a:avLst/>
              <a:gdLst>
                <a:gd name="T0" fmla="*/ 316 w 51"/>
                <a:gd name="T1" fmla="*/ 64 h 50"/>
                <a:gd name="T2" fmla="*/ 80 w 51"/>
                <a:gd name="T3" fmla="*/ 85 h 50"/>
                <a:gd name="T4" fmla="*/ 42 w 51"/>
                <a:gd name="T5" fmla="*/ 354 h 50"/>
                <a:gd name="T6" fmla="*/ 92 w 51"/>
                <a:gd name="T7" fmla="*/ 93 h 50"/>
                <a:gd name="T8" fmla="*/ 316 w 51"/>
                <a:gd name="T9" fmla="*/ 64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0">
                  <a:moveTo>
                    <a:pt x="51" y="9"/>
                  </a:moveTo>
                  <a:cubicBezTo>
                    <a:pt x="38" y="3"/>
                    <a:pt x="26" y="0"/>
                    <a:pt x="13" y="12"/>
                  </a:cubicBezTo>
                  <a:cubicBezTo>
                    <a:pt x="1" y="24"/>
                    <a:pt x="0" y="37"/>
                    <a:pt x="7" y="50"/>
                  </a:cubicBezTo>
                  <a:cubicBezTo>
                    <a:pt x="4" y="40"/>
                    <a:pt x="4" y="25"/>
                    <a:pt x="15" y="13"/>
                  </a:cubicBezTo>
                  <a:cubicBezTo>
                    <a:pt x="27" y="2"/>
                    <a:pt x="44" y="5"/>
                    <a:pt x="51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" name="Freeform 1044"/>
            <p:cNvSpPr>
              <a:spLocks/>
            </p:cNvSpPr>
            <p:nvPr/>
          </p:nvSpPr>
          <p:spPr bwMode="auto">
            <a:xfrm>
              <a:off x="1263" y="2101"/>
              <a:ext cx="45" cy="139"/>
            </a:xfrm>
            <a:custGeom>
              <a:avLst/>
              <a:gdLst>
                <a:gd name="T0" fmla="*/ 0 w 18"/>
                <a:gd name="T1" fmla="*/ 13 h 52"/>
                <a:gd name="T2" fmla="*/ 75 w 18"/>
                <a:gd name="T3" fmla="*/ 150 h 52"/>
                <a:gd name="T4" fmla="*/ 13 w 18"/>
                <a:gd name="T5" fmla="*/ 372 h 52"/>
                <a:gd name="T6" fmla="*/ 88 w 18"/>
                <a:gd name="T7" fmla="*/ 120 h 52"/>
                <a:gd name="T8" fmla="*/ 0 w 18"/>
                <a:gd name="T9" fmla="*/ 13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52">
                  <a:moveTo>
                    <a:pt x="0" y="2"/>
                  </a:moveTo>
                  <a:cubicBezTo>
                    <a:pt x="8" y="5"/>
                    <a:pt x="11" y="7"/>
                    <a:pt x="12" y="21"/>
                  </a:cubicBezTo>
                  <a:cubicBezTo>
                    <a:pt x="14" y="35"/>
                    <a:pt x="11" y="52"/>
                    <a:pt x="2" y="52"/>
                  </a:cubicBezTo>
                  <a:cubicBezTo>
                    <a:pt x="12" y="50"/>
                    <a:pt x="18" y="43"/>
                    <a:pt x="14" y="17"/>
                  </a:cubicBezTo>
                  <a:cubicBezTo>
                    <a:pt x="11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" name="Freeform 1045"/>
            <p:cNvSpPr>
              <a:spLocks/>
            </p:cNvSpPr>
            <p:nvPr/>
          </p:nvSpPr>
          <p:spPr bwMode="auto">
            <a:xfrm>
              <a:off x="1025" y="2163"/>
              <a:ext cx="68" cy="72"/>
            </a:xfrm>
            <a:custGeom>
              <a:avLst/>
              <a:gdLst>
                <a:gd name="T0" fmla="*/ 0 w 27"/>
                <a:gd name="T1" fmla="*/ 192 h 27"/>
                <a:gd name="T2" fmla="*/ 171 w 27"/>
                <a:gd name="T3" fmla="*/ 0 h 27"/>
                <a:gd name="T4" fmla="*/ 0 w 27"/>
                <a:gd name="T5" fmla="*/ 192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cubicBezTo>
                    <a:pt x="9" y="24"/>
                    <a:pt x="24" y="19"/>
                    <a:pt x="27" y="0"/>
                  </a:cubicBezTo>
                  <a:cubicBezTo>
                    <a:pt x="27" y="9"/>
                    <a:pt x="22" y="24"/>
                    <a:pt x="0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" name="Freeform 1046"/>
            <p:cNvSpPr>
              <a:spLocks/>
            </p:cNvSpPr>
            <p:nvPr/>
          </p:nvSpPr>
          <p:spPr bwMode="auto">
            <a:xfrm>
              <a:off x="1048" y="2077"/>
              <a:ext cx="80" cy="104"/>
            </a:xfrm>
            <a:custGeom>
              <a:avLst/>
              <a:gdLst>
                <a:gd name="T0" fmla="*/ 0 w 32"/>
                <a:gd name="T1" fmla="*/ 0 h 39"/>
                <a:gd name="T2" fmla="*/ 170 w 32"/>
                <a:gd name="T3" fmla="*/ 277 h 39"/>
                <a:gd name="T4" fmla="*/ 113 w 32"/>
                <a:gd name="T5" fmla="*/ 107 h 39"/>
                <a:gd name="T6" fmla="*/ 0 w 3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10" y="7"/>
                    <a:pt x="32" y="15"/>
                    <a:pt x="27" y="39"/>
                  </a:cubicBezTo>
                  <a:cubicBezTo>
                    <a:pt x="27" y="30"/>
                    <a:pt x="24" y="21"/>
                    <a:pt x="18" y="15"/>
                  </a:cubicBezTo>
                  <a:cubicBezTo>
                    <a:pt x="11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" name="Freeform 1047"/>
            <p:cNvSpPr>
              <a:spLocks/>
            </p:cNvSpPr>
            <p:nvPr/>
          </p:nvSpPr>
          <p:spPr bwMode="auto">
            <a:xfrm>
              <a:off x="1181" y="2232"/>
              <a:ext cx="130" cy="37"/>
            </a:xfrm>
            <a:custGeom>
              <a:avLst/>
              <a:gdLst>
                <a:gd name="T0" fmla="*/ 0 w 52"/>
                <a:gd name="T1" fmla="*/ 0 h 14"/>
                <a:gd name="T2" fmla="*/ 220 w 52"/>
                <a:gd name="T3" fmla="*/ 85 h 14"/>
                <a:gd name="T4" fmla="*/ 325 w 52"/>
                <a:gd name="T5" fmla="*/ 0 h 14"/>
                <a:gd name="T6" fmla="*/ 200 w 52"/>
                <a:gd name="T7" fmla="*/ 69 h 14"/>
                <a:gd name="T8" fmla="*/ 0 w 5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14">
                  <a:moveTo>
                    <a:pt x="0" y="0"/>
                  </a:moveTo>
                  <a:cubicBezTo>
                    <a:pt x="7" y="2"/>
                    <a:pt x="22" y="14"/>
                    <a:pt x="35" y="12"/>
                  </a:cubicBezTo>
                  <a:cubicBezTo>
                    <a:pt x="48" y="10"/>
                    <a:pt x="49" y="5"/>
                    <a:pt x="52" y="0"/>
                  </a:cubicBezTo>
                  <a:cubicBezTo>
                    <a:pt x="48" y="5"/>
                    <a:pt x="41" y="10"/>
                    <a:pt x="32" y="10"/>
                  </a:cubicBezTo>
                  <a:cubicBezTo>
                    <a:pt x="24" y="10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0" name="Freeform 1048"/>
            <p:cNvSpPr>
              <a:spLocks/>
            </p:cNvSpPr>
            <p:nvPr/>
          </p:nvSpPr>
          <p:spPr bwMode="auto">
            <a:xfrm>
              <a:off x="988" y="1933"/>
              <a:ext cx="338" cy="352"/>
            </a:xfrm>
            <a:custGeom>
              <a:avLst/>
              <a:gdLst>
                <a:gd name="T0" fmla="*/ 58 w 135"/>
                <a:gd name="T1" fmla="*/ 163 h 132"/>
                <a:gd name="T2" fmla="*/ 125 w 135"/>
                <a:gd name="T3" fmla="*/ 469 h 132"/>
                <a:gd name="T4" fmla="*/ 170 w 135"/>
                <a:gd name="T5" fmla="*/ 499 h 132"/>
                <a:gd name="T6" fmla="*/ 245 w 135"/>
                <a:gd name="T7" fmla="*/ 627 h 132"/>
                <a:gd name="T8" fmla="*/ 45 w 135"/>
                <a:gd name="T9" fmla="*/ 797 h 132"/>
                <a:gd name="T10" fmla="*/ 0 w 135"/>
                <a:gd name="T11" fmla="*/ 853 h 132"/>
                <a:gd name="T12" fmla="*/ 50 w 135"/>
                <a:gd name="T13" fmla="*/ 904 h 132"/>
                <a:gd name="T14" fmla="*/ 338 w 135"/>
                <a:gd name="T15" fmla="*/ 627 h 132"/>
                <a:gd name="T16" fmla="*/ 213 w 135"/>
                <a:gd name="T17" fmla="*/ 405 h 132"/>
                <a:gd name="T18" fmla="*/ 175 w 135"/>
                <a:gd name="T19" fmla="*/ 376 h 132"/>
                <a:gd name="T20" fmla="*/ 138 w 135"/>
                <a:gd name="T21" fmla="*/ 213 h 132"/>
                <a:gd name="T22" fmla="*/ 300 w 135"/>
                <a:gd name="T23" fmla="*/ 171 h 132"/>
                <a:gd name="T24" fmla="*/ 396 w 135"/>
                <a:gd name="T25" fmla="*/ 285 h 132"/>
                <a:gd name="T26" fmla="*/ 458 w 135"/>
                <a:gd name="T27" fmla="*/ 384 h 132"/>
                <a:gd name="T28" fmla="*/ 621 w 135"/>
                <a:gd name="T29" fmla="*/ 461 h 132"/>
                <a:gd name="T30" fmla="*/ 721 w 135"/>
                <a:gd name="T31" fmla="*/ 504 h 132"/>
                <a:gd name="T32" fmla="*/ 746 w 135"/>
                <a:gd name="T33" fmla="*/ 675 h 132"/>
                <a:gd name="T34" fmla="*/ 721 w 135"/>
                <a:gd name="T35" fmla="*/ 781 h 132"/>
                <a:gd name="T36" fmla="*/ 588 w 135"/>
                <a:gd name="T37" fmla="*/ 760 h 132"/>
                <a:gd name="T38" fmla="*/ 463 w 135"/>
                <a:gd name="T39" fmla="*/ 712 h 132"/>
                <a:gd name="T40" fmla="*/ 421 w 135"/>
                <a:gd name="T41" fmla="*/ 760 h 132"/>
                <a:gd name="T42" fmla="*/ 463 w 135"/>
                <a:gd name="T43" fmla="*/ 819 h 132"/>
                <a:gd name="T44" fmla="*/ 546 w 135"/>
                <a:gd name="T45" fmla="*/ 853 h 132"/>
                <a:gd name="T46" fmla="*/ 776 w 135"/>
                <a:gd name="T47" fmla="*/ 867 h 132"/>
                <a:gd name="T48" fmla="*/ 839 w 135"/>
                <a:gd name="T49" fmla="*/ 683 h 132"/>
                <a:gd name="T50" fmla="*/ 776 w 135"/>
                <a:gd name="T51" fmla="*/ 427 h 132"/>
                <a:gd name="T52" fmla="*/ 638 w 135"/>
                <a:gd name="T53" fmla="*/ 363 h 132"/>
                <a:gd name="T54" fmla="*/ 521 w 135"/>
                <a:gd name="T55" fmla="*/ 307 h 132"/>
                <a:gd name="T56" fmla="*/ 471 w 135"/>
                <a:gd name="T57" fmla="*/ 227 h 132"/>
                <a:gd name="T58" fmla="*/ 346 w 135"/>
                <a:gd name="T59" fmla="*/ 77 h 132"/>
                <a:gd name="T60" fmla="*/ 58 w 135"/>
                <a:gd name="T61" fmla="*/ 16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5" h="132">
                  <a:moveTo>
                    <a:pt x="9" y="23"/>
                  </a:moveTo>
                  <a:cubicBezTo>
                    <a:pt x="1" y="36"/>
                    <a:pt x="2" y="55"/>
                    <a:pt x="20" y="66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36" y="75"/>
                    <a:pt x="40" y="78"/>
                    <a:pt x="39" y="88"/>
                  </a:cubicBezTo>
                  <a:cubicBezTo>
                    <a:pt x="39" y="99"/>
                    <a:pt x="21" y="111"/>
                    <a:pt x="7" y="112"/>
                  </a:cubicBezTo>
                  <a:cubicBezTo>
                    <a:pt x="3" y="113"/>
                    <a:pt x="0" y="116"/>
                    <a:pt x="0" y="120"/>
                  </a:cubicBezTo>
                  <a:cubicBezTo>
                    <a:pt x="1" y="124"/>
                    <a:pt x="4" y="127"/>
                    <a:pt x="8" y="127"/>
                  </a:cubicBezTo>
                  <a:cubicBezTo>
                    <a:pt x="27" y="126"/>
                    <a:pt x="54" y="110"/>
                    <a:pt x="54" y="88"/>
                  </a:cubicBezTo>
                  <a:cubicBezTo>
                    <a:pt x="55" y="69"/>
                    <a:pt x="44" y="63"/>
                    <a:pt x="34" y="57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17" y="47"/>
                    <a:pt x="18" y="37"/>
                    <a:pt x="22" y="30"/>
                  </a:cubicBezTo>
                  <a:cubicBezTo>
                    <a:pt x="26" y="22"/>
                    <a:pt x="36" y="17"/>
                    <a:pt x="48" y="24"/>
                  </a:cubicBezTo>
                  <a:cubicBezTo>
                    <a:pt x="54" y="27"/>
                    <a:pt x="58" y="34"/>
                    <a:pt x="63" y="40"/>
                  </a:cubicBezTo>
                  <a:cubicBezTo>
                    <a:pt x="66" y="45"/>
                    <a:pt x="69" y="50"/>
                    <a:pt x="73" y="54"/>
                  </a:cubicBezTo>
                  <a:cubicBezTo>
                    <a:pt x="81" y="61"/>
                    <a:pt x="90" y="63"/>
                    <a:pt x="99" y="65"/>
                  </a:cubicBezTo>
                  <a:cubicBezTo>
                    <a:pt x="105" y="67"/>
                    <a:pt x="111" y="68"/>
                    <a:pt x="115" y="71"/>
                  </a:cubicBezTo>
                  <a:cubicBezTo>
                    <a:pt x="117" y="73"/>
                    <a:pt x="120" y="84"/>
                    <a:pt x="119" y="95"/>
                  </a:cubicBezTo>
                  <a:cubicBezTo>
                    <a:pt x="119" y="104"/>
                    <a:pt x="117" y="109"/>
                    <a:pt x="115" y="110"/>
                  </a:cubicBezTo>
                  <a:cubicBezTo>
                    <a:pt x="110" y="114"/>
                    <a:pt x="104" y="111"/>
                    <a:pt x="94" y="107"/>
                  </a:cubicBezTo>
                  <a:cubicBezTo>
                    <a:pt x="87" y="103"/>
                    <a:pt x="81" y="100"/>
                    <a:pt x="74" y="100"/>
                  </a:cubicBezTo>
                  <a:cubicBezTo>
                    <a:pt x="70" y="100"/>
                    <a:pt x="67" y="103"/>
                    <a:pt x="67" y="107"/>
                  </a:cubicBezTo>
                  <a:cubicBezTo>
                    <a:pt x="67" y="112"/>
                    <a:pt x="70" y="115"/>
                    <a:pt x="74" y="115"/>
                  </a:cubicBezTo>
                  <a:cubicBezTo>
                    <a:pt x="77" y="115"/>
                    <a:pt x="83" y="117"/>
                    <a:pt x="87" y="120"/>
                  </a:cubicBezTo>
                  <a:cubicBezTo>
                    <a:pt x="98" y="125"/>
                    <a:pt x="111" y="132"/>
                    <a:pt x="124" y="122"/>
                  </a:cubicBezTo>
                  <a:cubicBezTo>
                    <a:pt x="132" y="116"/>
                    <a:pt x="134" y="105"/>
                    <a:pt x="134" y="96"/>
                  </a:cubicBezTo>
                  <a:cubicBezTo>
                    <a:pt x="135" y="83"/>
                    <a:pt x="132" y="67"/>
                    <a:pt x="124" y="60"/>
                  </a:cubicBezTo>
                  <a:cubicBezTo>
                    <a:pt x="118" y="54"/>
                    <a:pt x="109" y="52"/>
                    <a:pt x="102" y="51"/>
                  </a:cubicBezTo>
                  <a:cubicBezTo>
                    <a:pt x="95" y="49"/>
                    <a:pt x="88" y="48"/>
                    <a:pt x="83" y="43"/>
                  </a:cubicBezTo>
                  <a:cubicBezTo>
                    <a:pt x="80" y="40"/>
                    <a:pt x="78" y="36"/>
                    <a:pt x="75" y="32"/>
                  </a:cubicBezTo>
                  <a:cubicBezTo>
                    <a:pt x="70" y="25"/>
                    <a:pt x="64" y="16"/>
                    <a:pt x="55" y="11"/>
                  </a:cubicBezTo>
                  <a:cubicBezTo>
                    <a:pt x="36" y="0"/>
                    <a:pt x="17" y="9"/>
                    <a:pt x="9" y="2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81" name="Group 1049"/>
          <p:cNvGrpSpPr>
            <a:grpSpLocks noChangeAspect="1"/>
          </p:cNvGrpSpPr>
          <p:nvPr/>
        </p:nvGrpSpPr>
        <p:grpSpPr bwMode="auto">
          <a:xfrm>
            <a:off x="6948072" y="1033683"/>
            <a:ext cx="615279" cy="515519"/>
            <a:chOff x="3707" y="1956"/>
            <a:chExt cx="401" cy="336"/>
          </a:xfrm>
        </p:grpSpPr>
        <p:sp>
          <p:nvSpPr>
            <p:cNvPr id="182" name="Oval 1050"/>
            <p:cNvSpPr>
              <a:spLocks noChangeArrowheads="1"/>
            </p:cNvSpPr>
            <p:nvPr/>
          </p:nvSpPr>
          <p:spPr bwMode="auto">
            <a:xfrm>
              <a:off x="3755" y="1956"/>
              <a:ext cx="315" cy="333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" name="Oval 1051"/>
            <p:cNvSpPr>
              <a:spLocks noChangeArrowheads="1"/>
            </p:cNvSpPr>
            <p:nvPr/>
          </p:nvSpPr>
          <p:spPr bwMode="auto">
            <a:xfrm>
              <a:off x="3755" y="1956"/>
              <a:ext cx="315" cy="333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" name="Oval 1052"/>
            <p:cNvSpPr>
              <a:spLocks noChangeArrowheads="1"/>
            </p:cNvSpPr>
            <p:nvPr/>
          </p:nvSpPr>
          <p:spPr bwMode="auto">
            <a:xfrm>
              <a:off x="3825" y="2028"/>
              <a:ext cx="177" cy="18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5" name="Freeform 1053"/>
            <p:cNvSpPr>
              <a:spLocks/>
            </p:cNvSpPr>
            <p:nvPr/>
          </p:nvSpPr>
          <p:spPr bwMode="auto">
            <a:xfrm>
              <a:off x="3770" y="1969"/>
              <a:ext cx="182" cy="240"/>
            </a:xfrm>
            <a:custGeom>
              <a:avLst/>
              <a:gdLst>
                <a:gd name="T0" fmla="*/ 30 w 73"/>
                <a:gd name="T1" fmla="*/ 440 h 90"/>
                <a:gd name="T2" fmla="*/ 404 w 73"/>
                <a:gd name="T3" fmla="*/ 13 h 90"/>
                <a:gd name="T4" fmla="*/ 454 w 73"/>
                <a:gd name="T5" fmla="*/ 13 h 90"/>
                <a:gd name="T6" fmla="*/ 354 w 73"/>
                <a:gd name="T7" fmla="*/ 0 h 90"/>
                <a:gd name="T8" fmla="*/ 0 w 73"/>
                <a:gd name="T9" fmla="*/ 397 h 90"/>
                <a:gd name="T10" fmla="*/ 75 w 73"/>
                <a:gd name="T11" fmla="*/ 640 h 90"/>
                <a:gd name="T12" fmla="*/ 30 w 73"/>
                <a:gd name="T13" fmla="*/ 44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90">
                  <a:moveTo>
                    <a:pt x="5" y="62"/>
                  </a:moveTo>
                  <a:cubicBezTo>
                    <a:pt x="5" y="29"/>
                    <a:pt x="32" y="2"/>
                    <a:pt x="65" y="2"/>
                  </a:cubicBezTo>
                  <a:cubicBezTo>
                    <a:pt x="68" y="2"/>
                    <a:pt x="71" y="2"/>
                    <a:pt x="73" y="2"/>
                  </a:cubicBezTo>
                  <a:cubicBezTo>
                    <a:pt x="68" y="1"/>
                    <a:pt x="63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69"/>
                    <a:pt x="5" y="81"/>
                    <a:pt x="12" y="90"/>
                  </a:cubicBezTo>
                  <a:cubicBezTo>
                    <a:pt x="8" y="82"/>
                    <a:pt x="5" y="72"/>
                    <a:pt x="5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6" name="Freeform 1054"/>
            <p:cNvSpPr>
              <a:spLocks/>
            </p:cNvSpPr>
            <p:nvPr/>
          </p:nvSpPr>
          <p:spPr bwMode="auto">
            <a:xfrm>
              <a:off x="3820" y="1988"/>
              <a:ext cx="235" cy="280"/>
            </a:xfrm>
            <a:custGeom>
              <a:avLst/>
              <a:gdLst>
                <a:gd name="T0" fmla="*/ 400 w 94"/>
                <a:gd name="T1" fmla="*/ 0 h 105"/>
                <a:gd name="T2" fmla="*/ 520 w 94"/>
                <a:gd name="T3" fmla="*/ 291 h 105"/>
                <a:gd name="T4" fmla="*/ 170 w 94"/>
                <a:gd name="T5" fmla="*/ 691 h 105"/>
                <a:gd name="T6" fmla="*/ 0 w 94"/>
                <a:gd name="T7" fmla="*/ 648 h 105"/>
                <a:gd name="T8" fmla="*/ 233 w 94"/>
                <a:gd name="T9" fmla="*/ 747 h 105"/>
                <a:gd name="T10" fmla="*/ 588 w 94"/>
                <a:gd name="T11" fmla="*/ 349 h 105"/>
                <a:gd name="T12" fmla="*/ 400 w 9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05">
                  <a:moveTo>
                    <a:pt x="64" y="0"/>
                  </a:moveTo>
                  <a:cubicBezTo>
                    <a:pt x="76" y="10"/>
                    <a:pt x="83" y="25"/>
                    <a:pt x="83" y="41"/>
                  </a:cubicBezTo>
                  <a:cubicBezTo>
                    <a:pt x="83" y="72"/>
                    <a:pt x="58" y="97"/>
                    <a:pt x="27" y="97"/>
                  </a:cubicBezTo>
                  <a:cubicBezTo>
                    <a:pt x="17" y="97"/>
                    <a:pt x="8" y="95"/>
                    <a:pt x="0" y="91"/>
                  </a:cubicBezTo>
                  <a:cubicBezTo>
                    <a:pt x="10" y="100"/>
                    <a:pt x="23" y="105"/>
                    <a:pt x="37" y="105"/>
                  </a:cubicBezTo>
                  <a:cubicBezTo>
                    <a:pt x="68" y="105"/>
                    <a:pt x="94" y="80"/>
                    <a:pt x="94" y="49"/>
                  </a:cubicBezTo>
                  <a:cubicBezTo>
                    <a:pt x="94" y="28"/>
                    <a:pt x="82" y="9"/>
                    <a:pt x="64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7" name="Freeform 1055"/>
            <p:cNvSpPr>
              <a:spLocks/>
            </p:cNvSpPr>
            <p:nvPr/>
          </p:nvSpPr>
          <p:spPr bwMode="auto">
            <a:xfrm>
              <a:off x="3837" y="2036"/>
              <a:ext cx="100" cy="133"/>
            </a:xfrm>
            <a:custGeom>
              <a:avLst/>
              <a:gdLst>
                <a:gd name="T0" fmla="*/ 25 w 40"/>
                <a:gd name="T1" fmla="*/ 226 h 50"/>
                <a:gd name="T2" fmla="*/ 238 w 40"/>
                <a:gd name="T3" fmla="*/ 13 h 50"/>
                <a:gd name="T4" fmla="*/ 238 w 40"/>
                <a:gd name="T5" fmla="*/ 8 h 50"/>
                <a:gd name="T6" fmla="*/ 188 w 40"/>
                <a:gd name="T7" fmla="*/ 0 h 50"/>
                <a:gd name="T8" fmla="*/ 0 w 40"/>
                <a:gd name="T9" fmla="*/ 213 h 50"/>
                <a:gd name="T10" fmla="*/ 38 w 40"/>
                <a:gd name="T11" fmla="*/ 354 h 50"/>
                <a:gd name="T12" fmla="*/ 25 w 40"/>
                <a:gd name="T13" fmla="*/ 226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50">
                  <a:moveTo>
                    <a:pt x="4" y="32"/>
                  </a:moveTo>
                  <a:cubicBezTo>
                    <a:pt x="4" y="15"/>
                    <a:pt x="21" y="2"/>
                    <a:pt x="38" y="2"/>
                  </a:cubicBezTo>
                  <a:cubicBezTo>
                    <a:pt x="40" y="2"/>
                    <a:pt x="37" y="1"/>
                    <a:pt x="38" y="1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37"/>
                    <a:pt x="2" y="45"/>
                    <a:pt x="6" y="50"/>
                  </a:cubicBezTo>
                  <a:cubicBezTo>
                    <a:pt x="4" y="46"/>
                    <a:pt x="4" y="38"/>
                    <a:pt x="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8" name="Freeform 1056"/>
            <p:cNvSpPr>
              <a:spLocks/>
            </p:cNvSpPr>
            <p:nvPr/>
          </p:nvSpPr>
          <p:spPr bwMode="auto">
            <a:xfrm>
              <a:off x="3867" y="2052"/>
              <a:ext cx="125" cy="149"/>
            </a:xfrm>
            <a:custGeom>
              <a:avLst/>
              <a:gdLst>
                <a:gd name="T0" fmla="*/ 213 w 50"/>
                <a:gd name="T1" fmla="*/ 0 h 56"/>
                <a:gd name="T2" fmla="*/ 275 w 50"/>
                <a:gd name="T3" fmla="*/ 157 h 56"/>
                <a:gd name="T4" fmla="*/ 88 w 50"/>
                <a:gd name="T5" fmla="*/ 367 h 56"/>
                <a:gd name="T6" fmla="*/ 0 w 50"/>
                <a:gd name="T7" fmla="*/ 341 h 56"/>
                <a:gd name="T8" fmla="*/ 125 w 50"/>
                <a:gd name="T9" fmla="*/ 396 h 56"/>
                <a:gd name="T10" fmla="*/ 313 w 50"/>
                <a:gd name="T11" fmla="*/ 184 h 56"/>
                <a:gd name="T12" fmla="*/ 213 w 50"/>
                <a:gd name="T13" fmla="*/ 0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6">
                  <a:moveTo>
                    <a:pt x="34" y="0"/>
                  </a:moveTo>
                  <a:cubicBezTo>
                    <a:pt x="40" y="5"/>
                    <a:pt x="44" y="13"/>
                    <a:pt x="44" y="22"/>
                  </a:cubicBezTo>
                  <a:cubicBezTo>
                    <a:pt x="44" y="38"/>
                    <a:pt x="31" y="52"/>
                    <a:pt x="14" y="52"/>
                  </a:cubicBezTo>
                  <a:cubicBezTo>
                    <a:pt x="9" y="52"/>
                    <a:pt x="4" y="50"/>
                    <a:pt x="0" y="48"/>
                  </a:cubicBezTo>
                  <a:cubicBezTo>
                    <a:pt x="5" y="53"/>
                    <a:pt x="12" y="56"/>
                    <a:pt x="20" y="56"/>
                  </a:cubicBezTo>
                  <a:cubicBezTo>
                    <a:pt x="36" y="56"/>
                    <a:pt x="50" y="42"/>
                    <a:pt x="50" y="26"/>
                  </a:cubicBezTo>
                  <a:cubicBezTo>
                    <a:pt x="50" y="15"/>
                    <a:pt x="43" y="5"/>
                    <a:pt x="34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" name="Freeform 1057"/>
            <p:cNvSpPr>
              <a:spLocks/>
            </p:cNvSpPr>
            <p:nvPr/>
          </p:nvSpPr>
          <p:spPr bwMode="auto">
            <a:xfrm>
              <a:off x="3995" y="2079"/>
              <a:ext cx="50" cy="42"/>
            </a:xfrm>
            <a:custGeom>
              <a:avLst/>
              <a:gdLst>
                <a:gd name="T0" fmla="*/ 0 w 20"/>
                <a:gd name="T1" fmla="*/ 0 h 16"/>
                <a:gd name="T2" fmla="*/ 95 w 20"/>
                <a:gd name="T3" fmla="*/ 110 h 16"/>
                <a:gd name="T4" fmla="*/ 95 w 20"/>
                <a:gd name="T5" fmla="*/ 21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6">
                  <a:moveTo>
                    <a:pt x="0" y="0"/>
                  </a:moveTo>
                  <a:cubicBezTo>
                    <a:pt x="9" y="1"/>
                    <a:pt x="10" y="9"/>
                    <a:pt x="15" y="16"/>
                  </a:cubicBezTo>
                  <a:cubicBezTo>
                    <a:pt x="18" y="12"/>
                    <a:pt x="20" y="6"/>
                    <a:pt x="15" y="3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" name="Freeform 1058"/>
            <p:cNvSpPr>
              <a:spLocks/>
            </p:cNvSpPr>
            <p:nvPr/>
          </p:nvSpPr>
          <p:spPr bwMode="auto">
            <a:xfrm>
              <a:off x="3782" y="2172"/>
              <a:ext cx="68" cy="43"/>
            </a:xfrm>
            <a:custGeom>
              <a:avLst/>
              <a:gdLst>
                <a:gd name="T0" fmla="*/ 0 w 27"/>
                <a:gd name="T1" fmla="*/ 108 h 16"/>
                <a:gd name="T2" fmla="*/ 146 w 27"/>
                <a:gd name="T3" fmla="*/ 0 h 16"/>
                <a:gd name="T4" fmla="*/ 83 w 27"/>
                <a:gd name="T5" fmla="*/ 35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cubicBezTo>
                    <a:pt x="7" y="16"/>
                    <a:pt x="27" y="9"/>
                    <a:pt x="23" y="0"/>
                  </a:cubicBezTo>
                  <a:cubicBezTo>
                    <a:pt x="19" y="0"/>
                    <a:pt x="16" y="3"/>
                    <a:pt x="13" y="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1" name="Oval 1059"/>
            <p:cNvSpPr>
              <a:spLocks noChangeArrowheads="1"/>
            </p:cNvSpPr>
            <p:nvPr/>
          </p:nvSpPr>
          <p:spPr bwMode="auto">
            <a:xfrm>
              <a:off x="3825" y="2028"/>
              <a:ext cx="177" cy="189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2" name="Oval 1060"/>
            <p:cNvSpPr>
              <a:spLocks noChangeArrowheads="1"/>
            </p:cNvSpPr>
            <p:nvPr/>
          </p:nvSpPr>
          <p:spPr bwMode="auto">
            <a:xfrm>
              <a:off x="3970" y="2111"/>
              <a:ext cx="45" cy="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3" name="Oval 1061"/>
            <p:cNvSpPr>
              <a:spLocks noChangeArrowheads="1"/>
            </p:cNvSpPr>
            <p:nvPr/>
          </p:nvSpPr>
          <p:spPr bwMode="auto">
            <a:xfrm>
              <a:off x="3972" y="2167"/>
              <a:ext cx="15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4" name="Oval 1062"/>
            <p:cNvSpPr>
              <a:spLocks noChangeArrowheads="1"/>
            </p:cNvSpPr>
            <p:nvPr/>
          </p:nvSpPr>
          <p:spPr bwMode="auto">
            <a:xfrm>
              <a:off x="3820" y="2103"/>
              <a:ext cx="25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5" name="Oval 1063"/>
            <p:cNvSpPr>
              <a:spLocks noChangeArrowheads="1"/>
            </p:cNvSpPr>
            <p:nvPr/>
          </p:nvSpPr>
          <p:spPr bwMode="auto">
            <a:xfrm>
              <a:off x="3852" y="2041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6" name="Freeform 1064"/>
            <p:cNvSpPr>
              <a:spLocks/>
            </p:cNvSpPr>
            <p:nvPr/>
          </p:nvSpPr>
          <p:spPr bwMode="auto">
            <a:xfrm>
              <a:off x="3895" y="2225"/>
              <a:ext cx="125" cy="67"/>
            </a:xfrm>
            <a:custGeom>
              <a:avLst/>
              <a:gdLst>
                <a:gd name="T0" fmla="*/ 0 w 50"/>
                <a:gd name="T1" fmla="*/ 150 h 25"/>
                <a:gd name="T2" fmla="*/ 313 w 50"/>
                <a:gd name="T3" fmla="*/ 35 h 25"/>
                <a:gd name="T4" fmla="*/ 313 w 50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25">
                  <a:moveTo>
                    <a:pt x="0" y="21"/>
                  </a:moveTo>
                  <a:cubicBezTo>
                    <a:pt x="18" y="25"/>
                    <a:pt x="36" y="14"/>
                    <a:pt x="50" y="5"/>
                  </a:cubicBezTo>
                  <a:cubicBezTo>
                    <a:pt x="50" y="3"/>
                    <a:pt x="50" y="1"/>
                    <a:pt x="50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7" name="Freeform 1065"/>
            <p:cNvSpPr>
              <a:spLocks/>
            </p:cNvSpPr>
            <p:nvPr/>
          </p:nvSpPr>
          <p:spPr bwMode="auto">
            <a:xfrm>
              <a:off x="3707" y="1975"/>
              <a:ext cx="401" cy="314"/>
            </a:xfrm>
            <a:custGeom>
              <a:avLst/>
              <a:gdLst>
                <a:gd name="T0" fmla="*/ 401 w 160"/>
                <a:gd name="T1" fmla="*/ 43 h 118"/>
                <a:gd name="T2" fmla="*/ 301 w 160"/>
                <a:gd name="T3" fmla="*/ 261 h 118"/>
                <a:gd name="T4" fmla="*/ 296 w 160"/>
                <a:gd name="T5" fmla="*/ 346 h 118"/>
                <a:gd name="T6" fmla="*/ 50 w 160"/>
                <a:gd name="T7" fmla="*/ 538 h 118"/>
                <a:gd name="T8" fmla="*/ 8 w 160"/>
                <a:gd name="T9" fmla="*/ 609 h 118"/>
                <a:gd name="T10" fmla="*/ 63 w 160"/>
                <a:gd name="T11" fmla="*/ 657 h 118"/>
                <a:gd name="T12" fmla="*/ 401 w 160"/>
                <a:gd name="T13" fmla="*/ 383 h 118"/>
                <a:gd name="T14" fmla="*/ 414 w 160"/>
                <a:gd name="T15" fmla="*/ 261 h 118"/>
                <a:gd name="T16" fmla="*/ 451 w 160"/>
                <a:gd name="T17" fmla="*/ 157 h 118"/>
                <a:gd name="T18" fmla="*/ 521 w 160"/>
                <a:gd name="T19" fmla="*/ 184 h 118"/>
                <a:gd name="T20" fmla="*/ 709 w 160"/>
                <a:gd name="T21" fmla="*/ 261 h 118"/>
                <a:gd name="T22" fmla="*/ 867 w 160"/>
                <a:gd name="T23" fmla="*/ 389 h 118"/>
                <a:gd name="T24" fmla="*/ 822 w 160"/>
                <a:gd name="T25" fmla="*/ 546 h 118"/>
                <a:gd name="T26" fmla="*/ 571 w 160"/>
                <a:gd name="T27" fmla="*/ 657 h 118"/>
                <a:gd name="T28" fmla="*/ 414 w 160"/>
                <a:gd name="T29" fmla="*/ 729 h 118"/>
                <a:gd name="T30" fmla="*/ 426 w 160"/>
                <a:gd name="T31" fmla="*/ 814 h 118"/>
                <a:gd name="T32" fmla="*/ 504 w 160"/>
                <a:gd name="T33" fmla="*/ 801 h 118"/>
                <a:gd name="T34" fmla="*/ 504 w 160"/>
                <a:gd name="T35" fmla="*/ 801 h 118"/>
                <a:gd name="T36" fmla="*/ 584 w 160"/>
                <a:gd name="T37" fmla="*/ 780 h 118"/>
                <a:gd name="T38" fmla="*/ 897 w 160"/>
                <a:gd name="T39" fmla="*/ 636 h 118"/>
                <a:gd name="T40" fmla="*/ 967 w 160"/>
                <a:gd name="T41" fmla="*/ 346 h 118"/>
                <a:gd name="T42" fmla="*/ 709 w 160"/>
                <a:gd name="T43" fmla="*/ 141 h 118"/>
                <a:gd name="T44" fmla="*/ 591 w 160"/>
                <a:gd name="T45" fmla="*/ 85 h 118"/>
                <a:gd name="T46" fmla="*/ 401 w 160"/>
                <a:gd name="T47" fmla="*/ 43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18">
                  <a:moveTo>
                    <a:pt x="64" y="6"/>
                  </a:moveTo>
                  <a:cubicBezTo>
                    <a:pt x="48" y="14"/>
                    <a:pt x="48" y="27"/>
                    <a:pt x="48" y="37"/>
                  </a:cubicBezTo>
                  <a:cubicBezTo>
                    <a:pt x="48" y="41"/>
                    <a:pt x="48" y="45"/>
                    <a:pt x="47" y="49"/>
                  </a:cubicBezTo>
                  <a:cubicBezTo>
                    <a:pt x="43" y="64"/>
                    <a:pt x="30" y="73"/>
                    <a:pt x="8" y="76"/>
                  </a:cubicBezTo>
                  <a:cubicBezTo>
                    <a:pt x="3" y="76"/>
                    <a:pt x="0" y="81"/>
                    <a:pt x="1" y="86"/>
                  </a:cubicBezTo>
                  <a:cubicBezTo>
                    <a:pt x="1" y="90"/>
                    <a:pt x="6" y="94"/>
                    <a:pt x="10" y="93"/>
                  </a:cubicBezTo>
                  <a:cubicBezTo>
                    <a:pt x="47" y="88"/>
                    <a:pt x="60" y="69"/>
                    <a:pt x="64" y="54"/>
                  </a:cubicBezTo>
                  <a:cubicBezTo>
                    <a:pt x="66" y="47"/>
                    <a:pt x="66" y="42"/>
                    <a:pt x="66" y="37"/>
                  </a:cubicBezTo>
                  <a:cubicBezTo>
                    <a:pt x="66" y="28"/>
                    <a:pt x="66" y="25"/>
                    <a:pt x="72" y="22"/>
                  </a:cubicBezTo>
                  <a:cubicBezTo>
                    <a:pt x="75" y="20"/>
                    <a:pt x="76" y="21"/>
                    <a:pt x="83" y="26"/>
                  </a:cubicBezTo>
                  <a:cubicBezTo>
                    <a:pt x="90" y="31"/>
                    <a:pt x="99" y="37"/>
                    <a:pt x="113" y="37"/>
                  </a:cubicBezTo>
                  <a:cubicBezTo>
                    <a:pt x="123" y="37"/>
                    <a:pt x="134" y="45"/>
                    <a:pt x="138" y="55"/>
                  </a:cubicBezTo>
                  <a:cubicBezTo>
                    <a:pt x="141" y="63"/>
                    <a:pt x="139" y="70"/>
                    <a:pt x="131" y="77"/>
                  </a:cubicBezTo>
                  <a:cubicBezTo>
                    <a:pt x="118" y="88"/>
                    <a:pt x="103" y="91"/>
                    <a:pt x="91" y="93"/>
                  </a:cubicBezTo>
                  <a:cubicBezTo>
                    <a:pt x="80" y="94"/>
                    <a:pt x="71" y="96"/>
                    <a:pt x="66" y="103"/>
                  </a:cubicBezTo>
                  <a:cubicBezTo>
                    <a:pt x="63" y="107"/>
                    <a:pt x="64" y="112"/>
                    <a:pt x="68" y="115"/>
                  </a:cubicBezTo>
                  <a:cubicBezTo>
                    <a:pt x="72" y="118"/>
                    <a:pt x="77" y="117"/>
                    <a:pt x="80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2" y="112"/>
                    <a:pt x="88" y="111"/>
                    <a:pt x="93" y="110"/>
                  </a:cubicBezTo>
                  <a:cubicBezTo>
                    <a:pt x="107" y="108"/>
                    <a:pt x="126" y="105"/>
                    <a:pt x="143" y="90"/>
                  </a:cubicBezTo>
                  <a:cubicBezTo>
                    <a:pt x="155" y="79"/>
                    <a:pt x="160" y="64"/>
                    <a:pt x="154" y="49"/>
                  </a:cubicBezTo>
                  <a:cubicBezTo>
                    <a:pt x="148" y="32"/>
                    <a:pt x="130" y="20"/>
                    <a:pt x="113" y="20"/>
                  </a:cubicBezTo>
                  <a:cubicBezTo>
                    <a:pt x="105" y="20"/>
                    <a:pt x="99" y="16"/>
                    <a:pt x="94" y="12"/>
                  </a:cubicBezTo>
                  <a:cubicBezTo>
                    <a:pt x="87" y="7"/>
                    <a:pt x="77" y="0"/>
                    <a:pt x="64" y="6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8" name="Freeform 1066"/>
            <p:cNvSpPr>
              <a:spLocks/>
            </p:cNvSpPr>
            <p:nvPr/>
          </p:nvSpPr>
          <p:spPr bwMode="auto">
            <a:xfrm>
              <a:off x="3797" y="2001"/>
              <a:ext cx="75" cy="160"/>
            </a:xfrm>
            <a:custGeom>
              <a:avLst/>
              <a:gdLst>
                <a:gd name="T0" fmla="*/ 188 w 30"/>
                <a:gd name="T1" fmla="*/ 0 h 60"/>
                <a:gd name="T2" fmla="*/ 100 w 30"/>
                <a:gd name="T3" fmla="*/ 157 h 60"/>
                <a:gd name="T4" fmla="*/ 0 w 30"/>
                <a:gd name="T5" fmla="*/ 427 h 60"/>
                <a:gd name="T6" fmla="*/ 120 w 30"/>
                <a:gd name="T7" fmla="*/ 184 h 60"/>
                <a:gd name="T8" fmla="*/ 188 w 3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60">
                  <a:moveTo>
                    <a:pt x="30" y="0"/>
                  </a:moveTo>
                  <a:cubicBezTo>
                    <a:pt x="22" y="2"/>
                    <a:pt x="17" y="6"/>
                    <a:pt x="16" y="22"/>
                  </a:cubicBezTo>
                  <a:cubicBezTo>
                    <a:pt x="15" y="38"/>
                    <a:pt x="16" y="50"/>
                    <a:pt x="0" y="60"/>
                  </a:cubicBezTo>
                  <a:cubicBezTo>
                    <a:pt x="9" y="56"/>
                    <a:pt x="16" y="48"/>
                    <a:pt x="19" y="26"/>
                  </a:cubicBezTo>
                  <a:cubicBezTo>
                    <a:pt x="21" y="3"/>
                    <a:pt x="25" y="2"/>
                    <a:pt x="3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9" name="Freeform 1067"/>
            <p:cNvSpPr>
              <a:spLocks/>
            </p:cNvSpPr>
            <p:nvPr/>
          </p:nvSpPr>
          <p:spPr bwMode="auto">
            <a:xfrm>
              <a:off x="4000" y="2111"/>
              <a:ext cx="98" cy="104"/>
            </a:xfrm>
            <a:custGeom>
              <a:avLst/>
              <a:gdLst>
                <a:gd name="T0" fmla="*/ 146 w 39"/>
                <a:gd name="T1" fmla="*/ 0 h 39"/>
                <a:gd name="T2" fmla="*/ 0 w 39"/>
                <a:gd name="T3" fmla="*/ 277 h 39"/>
                <a:gd name="T4" fmla="*/ 146 w 39"/>
                <a:gd name="T5" fmla="*/ 0 h 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39">
                  <a:moveTo>
                    <a:pt x="23" y="0"/>
                  </a:moveTo>
                  <a:cubicBezTo>
                    <a:pt x="27" y="11"/>
                    <a:pt x="28" y="26"/>
                    <a:pt x="0" y="39"/>
                  </a:cubicBezTo>
                  <a:cubicBezTo>
                    <a:pt x="13" y="36"/>
                    <a:pt x="39" y="21"/>
                    <a:pt x="2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0" name="Freeform 1068"/>
            <p:cNvSpPr>
              <a:spLocks/>
            </p:cNvSpPr>
            <p:nvPr/>
          </p:nvSpPr>
          <p:spPr bwMode="auto">
            <a:xfrm>
              <a:off x="3897" y="2220"/>
              <a:ext cx="148" cy="53"/>
            </a:xfrm>
            <a:custGeom>
              <a:avLst/>
              <a:gdLst>
                <a:gd name="T0" fmla="*/ 0 w 59"/>
                <a:gd name="T1" fmla="*/ 140 h 20"/>
                <a:gd name="T2" fmla="*/ 371 w 59"/>
                <a:gd name="T3" fmla="*/ 0 h 20"/>
                <a:gd name="T4" fmla="*/ 145 w 59"/>
                <a:gd name="T5" fmla="*/ 77 h 20"/>
                <a:gd name="T6" fmla="*/ 0 w 59"/>
                <a:gd name="T7" fmla="*/ 14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0">
                  <a:moveTo>
                    <a:pt x="0" y="20"/>
                  </a:moveTo>
                  <a:cubicBezTo>
                    <a:pt x="9" y="13"/>
                    <a:pt x="41" y="15"/>
                    <a:pt x="59" y="0"/>
                  </a:cubicBezTo>
                  <a:cubicBezTo>
                    <a:pt x="56" y="3"/>
                    <a:pt x="32" y="10"/>
                    <a:pt x="23" y="11"/>
                  </a:cubicBezTo>
                  <a:cubicBezTo>
                    <a:pt x="14" y="12"/>
                    <a:pt x="2" y="15"/>
                    <a:pt x="0" y="2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1" name="Freeform 1069"/>
            <p:cNvSpPr>
              <a:spLocks/>
            </p:cNvSpPr>
            <p:nvPr/>
          </p:nvSpPr>
          <p:spPr bwMode="auto">
            <a:xfrm>
              <a:off x="3875" y="2004"/>
              <a:ext cx="122" cy="61"/>
            </a:xfrm>
            <a:custGeom>
              <a:avLst/>
              <a:gdLst>
                <a:gd name="T0" fmla="*/ 0 w 49"/>
                <a:gd name="T1" fmla="*/ 72 h 23"/>
                <a:gd name="T2" fmla="*/ 117 w 49"/>
                <a:gd name="T3" fmla="*/ 85 h 23"/>
                <a:gd name="T4" fmla="*/ 304 w 49"/>
                <a:gd name="T5" fmla="*/ 162 h 23"/>
                <a:gd name="T6" fmla="*/ 137 w 49"/>
                <a:gd name="T7" fmla="*/ 72 h 23"/>
                <a:gd name="T8" fmla="*/ 0 w 49"/>
                <a:gd name="T9" fmla="*/ 7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3">
                  <a:moveTo>
                    <a:pt x="0" y="10"/>
                  </a:moveTo>
                  <a:cubicBezTo>
                    <a:pt x="8" y="5"/>
                    <a:pt x="10" y="5"/>
                    <a:pt x="19" y="12"/>
                  </a:cubicBezTo>
                  <a:cubicBezTo>
                    <a:pt x="28" y="19"/>
                    <a:pt x="32" y="22"/>
                    <a:pt x="49" y="23"/>
                  </a:cubicBezTo>
                  <a:cubicBezTo>
                    <a:pt x="42" y="22"/>
                    <a:pt x="25" y="16"/>
                    <a:pt x="22" y="10"/>
                  </a:cubicBezTo>
                  <a:cubicBezTo>
                    <a:pt x="18" y="5"/>
                    <a:pt x="4" y="0"/>
                    <a:pt x="0" y="1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" name="Freeform 1070"/>
            <p:cNvSpPr>
              <a:spLocks/>
            </p:cNvSpPr>
            <p:nvPr/>
          </p:nvSpPr>
          <p:spPr bwMode="auto">
            <a:xfrm>
              <a:off x="3730" y="2135"/>
              <a:ext cx="125" cy="80"/>
            </a:xfrm>
            <a:custGeom>
              <a:avLst/>
              <a:gdLst>
                <a:gd name="T0" fmla="*/ 0 w 50"/>
                <a:gd name="T1" fmla="*/ 213 h 30"/>
                <a:gd name="T2" fmla="*/ 313 w 50"/>
                <a:gd name="T3" fmla="*/ 0 h 30"/>
                <a:gd name="T4" fmla="*/ 0 w 50"/>
                <a:gd name="T5" fmla="*/ 213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30">
                  <a:moveTo>
                    <a:pt x="0" y="30"/>
                  </a:moveTo>
                  <a:cubicBezTo>
                    <a:pt x="16" y="28"/>
                    <a:pt x="43" y="17"/>
                    <a:pt x="50" y="0"/>
                  </a:cubicBezTo>
                  <a:cubicBezTo>
                    <a:pt x="45" y="6"/>
                    <a:pt x="23" y="24"/>
                    <a:pt x="0" y="3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" name="Freeform 1071"/>
            <p:cNvSpPr>
              <a:spLocks/>
            </p:cNvSpPr>
            <p:nvPr/>
          </p:nvSpPr>
          <p:spPr bwMode="auto">
            <a:xfrm>
              <a:off x="3707" y="1975"/>
              <a:ext cx="401" cy="314"/>
            </a:xfrm>
            <a:custGeom>
              <a:avLst/>
              <a:gdLst>
                <a:gd name="T0" fmla="*/ 401 w 160"/>
                <a:gd name="T1" fmla="*/ 43 h 118"/>
                <a:gd name="T2" fmla="*/ 301 w 160"/>
                <a:gd name="T3" fmla="*/ 261 h 118"/>
                <a:gd name="T4" fmla="*/ 296 w 160"/>
                <a:gd name="T5" fmla="*/ 346 h 118"/>
                <a:gd name="T6" fmla="*/ 50 w 160"/>
                <a:gd name="T7" fmla="*/ 538 h 118"/>
                <a:gd name="T8" fmla="*/ 8 w 160"/>
                <a:gd name="T9" fmla="*/ 609 h 118"/>
                <a:gd name="T10" fmla="*/ 63 w 160"/>
                <a:gd name="T11" fmla="*/ 657 h 118"/>
                <a:gd name="T12" fmla="*/ 401 w 160"/>
                <a:gd name="T13" fmla="*/ 383 h 118"/>
                <a:gd name="T14" fmla="*/ 414 w 160"/>
                <a:gd name="T15" fmla="*/ 261 h 118"/>
                <a:gd name="T16" fmla="*/ 451 w 160"/>
                <a:gd name="T17" fmla="*/ 157 h 118"/>
                <a:gd name="T18" fmla="*/ 521 w 160"/>
                <a:gd name="T19" fmla="*/ 184 h 118"/>
                <a:gd name="T20" fmla="*/ 709 w 160"/>
                <a:gd name="T21" fmla="*/ 261 h 118"/>
                <a:gd name="T22" fmla="*/ 867 w 160"/>
                <a:gd name="T23" fmla="*/ 389 h 118"/>
                <a:gd name="T24" fmla="*/ 822 w 160"/>
                <a:gd name="T25" fmla="*/ 546 h 118"/>
                <a:gd name="T26" fmla="*/ 571 w 160"/>
                <a:gd name="T27" fmla="*/ 657 h 118"/>
                <a:gd name="T28" fmla="*/ 414 w 160"/>
                <a:gd name="T29" fmla="*/ 729 h 118"/>
                <a:gd name="T30" fmla="*/ 426 w 160"/>
                <a:gd name="T31" fmla="*/ 814 h 118"/>
                <a:gd name="T32" fmla="*/ 504 w 160"/>
                <a:gd name="T33" fmla="*/ 801 h 118"/>
                <a:gd name="T34" fmla="*/ 504 w 160"/>
                <a:gd name="T35" fmla="*/ 801 h 118"/>
                <a:gd name="T36" fmla="*/ 584 w 160"/>
                <a:gd name="T37" fmla="*/ 780 h 118"/>
                <a:gd name="T38" fmla="*/ 897 w 160"/>
                <a:gd name="T39" fmla="*/ 636 h 118"/>
                <a:gd name="T40" fmla="*/ 967 w 160"/>
                <a:gd name="T41" fmla="*/ 346 h 118"/>
                <a:gd name="T42" fmla="*/ 709 w 160"/>
                <a:gd name="T43" fmla="*/ 141 h 118"/>
                <a:gd name="T44" fmla="*/ 591 w 160"/>
                <a:gd name="T45" fmla="*/ 85 h 118"/>
                <a:gd name="T46" fmla="*/ 401 w 160"/>
                <a:gd name="T47" fmla="*/ 43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18">
                  <a:moveTo>
                    <a:pt x="64" y="6"/>
                  </a:moveTo>
                  <a:cubicBezTo>
                    <a:pt x="48" y="14"/>
                    <a:pt x="48" y="27"/>
                    <a:pt x="48" y="37"/>
                  </a:cubicBezTo>
                  <a:cubicBezTo>
                    <a:pt x="48" y="41"/>
                    <a:pt x="48" y="45"/>
                    <a:pt x="47" y="49"/>
                  </a:cubicBezTo>
                  <a:cubicBezTo>
                    <a:pt x="43" y="64"/>
                    <a:pt x="30" y="73"/>
                    <a:pt x="8" y="76"/>
                  </a:cubicBezTo>
                  <a:cubicBezTo>
                    <a:pt x="3" y="76"/>
                    <a:pt x="0" y="81"/>
                    <a:pt x="1" y="86"/>
                  </a:cubicBezTo>
                  <a:cubicBezTo>
                    <a:pt x="1" y="90"/>
                    <a:pt x="6" y="94"/>
                    <a:pt x="10" y="93"/>
                  </a:cubicBezTo>
                  <a:cubicBezTo>
                    <a:pt x="47" y="88"/>
                    <a:pt x="60" y="69"/>
                    <a:pt x="64" y="54"/>
                  </a:cubicBezTo>
                  <a:cubicBezTo>
                    <a:pt x="66" y="47"/>
                    <a:pt x="66" y="42"/>
                    <a:pt x="66" y="37"/>
                  </a:cubicBezTo>
                  <a:cubicBezTo>
                    <a:pt x="66" y="28"/>
                    <a:pt x="66" y="25"/>
                    <a:pt x="72" y="22"/>
                  </a:cubicBezTo>
                  <a:cubicBezTo>
                    <a:pt x="75" y="20"/>
                    <a:pt x="76" y="21"/>
                    <a:pt x="83" y="26"/>
                  </a:cubicBezTo>
                  <a:cubicBezTo>
                    <a:pt x="90" y="31"/>
                    <a:pt x="99" y="37"/>
                    <a:pt x="113" y="37"/>
                  </a:cubicBezTo>
                  <a:cubicBezTo>
                    <a:pt x="123" y="37"/>
                    <a:pt x="134" y="45"/>
                    <a:pt x="138" y="55"/>
                  </a:cubicBezTo>
                  <a:cubicBezTo>
                    <a:pt x="141" y="63"/>
                    <a:pt x="139" y="70"/>
                    <a:pt x="131" y="77"/>
                  </a:cubicBezTo>
                  <a:cubicBezTo>
                    <a:pt x="118" y="88"/>
                    <a:pt x="103" y="91"/>
                    <a:pt x="91" y="93"/>
                  </a:cubicBezTo>
                  <a:cubicBezTo>
                    <a:pt x="80" y="94"/>
                    <a:pt x="71" y="96"/>
                    <a:pt x="66" y="103"/>
                  </a:cubicBezTo>
                  <a:cubicBezTo>
                    <a:pt x="63" y="107"/>
                    <a:pt x="64" y="112"/>
                    <a:pt x="68" y="115"/>
                  </a:cubicBezTo>
                  <a:cubicBezTo>
                    <a:pt x="72" y="118"/>
                    <a:pt x="77" y="117"/>
                    <a:pt x="80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2" y="112"/>
                    <a:pt x="88" y="111"/>
                    <a:pt x="93" y="110"/>
                  </a:cubicBezTo>
                  <a:cubicBezTo>
                    <a:pt x="107" y="108"/>
                    <a:pt x="126" y="105"/>
                    <a:pt x="143" y="90"/>
                  </a:cubicBezTo>
                  <a:cubicBezTo>
                    <a:pt x="155" y="79"/>
                    <a:pt x="160" y="64"/>
                    <a:pt x="154" y="49"/>
                  </a:cubicBezTo>
                  <a:cubicBezTo>
                    <a:pt x="148" y="32"/>
                    <a:pt x="130" y="20"/>
                    <a:pt x="113" y="20"/>
                  </a:cubicBezTo>
                  <a:cubicBezTo>
                    <a:pt x="105" y="20"/>
                    <a:pt x="99" y="16"/>
                    <a:pt x="94" y="12"/>
                  </a:cubicBezTo>
                  <a:cubicBezTo>
                    <a:pt x="87" y="7"/>
                    <a:pt x="77" y="0"/>
                    <a:pt x="64" y="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04" name="Group 1113"/>
          <p:cNvGrpSpPr>
            <a:grpSpLocks noChangeAspect="1"/>
          </p:cNvGrpSpPr>
          <p:nvPr/>
        </p:nvGrpSpPr>
        <p:grpSpPr bwMode="auto">
          <a:xfrm>
            <a:off x="5489456" y="407610"/>
            <a:ext cx="433970" cy="469667"/>
            <a:chOff x="4438" y="1931"/>
            <a:chExt cx="355" cy="384"/>
          </a:xfrm>
        </p:grpSpPr>
        <p:sp>
          <p:nvSpPr>
            <p:cNvPr id="205" name="Oval 1114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" name="Oval 1115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" name="Oval 1116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" name="Freeform 1117"/>
            <p:cNvSpPr>
              <a:spLocks/>
            </p:cNvSpPr>
            <p:nvPr/>
          </p:nvSpPr>
          <p:spPr bwMode="auto">
            <a:xfrm>
              <a:off x="4505" y="1968"/>
              <a:ext cx="175" cy="232"/>
            </a:xfrm>
            <a:custGeom>
              <a:avLst/>
              <a:gdLst>
                <a:gd name="T0" fmla="*/ 25 w 70"/>
                <a:gd name="T1" fmla="*/ 427 h 87"/>
                <a:gd name="T2" fmla="*/ 388 w 70"/>
                <a:gd name="T3" fmla="*/ 13 h 87"/>
                <a:gd name="T4" fmla="*/ 438 w 70"/>
                <a:gd name="T5" fmla="*/ 21 h 87"/>
                <a:gd name="T6" fmla="*/ 338 w 70"/>
                <a:gd name="T7" fmla="*/ 0 h 87"/>
                <a:gd name="T8" fmla="*/ 0 w 70"/>
                <a:gd name="T9" fmla="*/ 384 h 87"/>
                <a:gd name="T10" fmla="*/ 70 w 70"/>
                <a:gd name="T11" fmla="*/ 619 h 87"/>
                <a:gd name="T12" fmla="*/ 25 w 70"/>
                <a:gd name="T13" fmla="*/ 42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4" y="2"/>
                    <a:pt x="67" y="2"/>
                    <a:pt x="70" y="3"/>
                  </a:cubicBezTo>
                  <a:cubicBezTo>
                    <a:pt x="64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6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" name="Freeform 1118"/>
            <p:cNvSpPr>
              <a:spLocks/>
            </p:cNvSpPr>
            <p:nvPr/>
          </p:nvSpPr>
          <p:spPr bwMode="auto">
            <a:xfrm>
              <a:off x="4550" y="1987"/>
              <a:ext cx="225" cy="269"/>
            </a:xfrm>
            <a:custGeom>
              <a:avLst/>
              <a:gdLst>
                <a:gd name="T0" fmla="*/ 388 w 90"/>
                <a:gd name="T1" fmla="*/ 0 h 101"/>
                <a:gd name="T2" fmla="*/ 500 w 90"/>
                <a:gd name="T3" fmla="*/ 285 h 101"/>
                <a:gd name="T4" fmla="*/ 163 w 90"/>
                <a:gd name="T5" fmla="*/ 661 h 101"/>
                <a:gd name="T6" fmla="*/ 0 w 90"/>
                <a:gd name="T7" fmla="*/ 618 h 101"/>
                <a:gd name="T8" fmla="*/ 225 w 90"/>
                <a:gd name="T9" fmla="*/ 716 h 101"/>
                <a:gd name="T10" fmla="*/ 563 w 90"/>
                <a:gd name="T11" fmla="*/ 333 h 101"/>
                <a:gd name="T12" fmla="*/ 388 w 90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" h="101">
                  <a:moveTo>
                    <a:pt x="62" y="0"/>
                  </a:moveTo>
                  <a:cubicBezTo>
                    <a:pt x="73" y="10"/>
                    <a:pt x="80" y="24"/>
                    <a:pt x="80" y="40"/>
                  </a:cubicBezTo>
                  <a:cubicBezTo>
                    <a:pt x="80" y="69"/>
                    <a:pt x="56" y="93"/>
                    <a:pt x="26" y="93"/>
                  </a:cubicBezTo>
                  <a:cubicBezTo>
                    <a:pt x="17" y="93"/>
                    <a:pt x="8" y="91"/>
                    <a:pt x="0" y="87"/>
                  </a:cubicBezTo>
                  <a:cubicBezTo>
                    <a:pt x="10" y="96"/>
                    <a:pt x="22" y="101"/>
                    <a:pt x="36" y="101"/>
                  </a:cubicBezTo>
                  <a:cubicBezTo>
                    <a:pt x="66" y="101"/>
                    <a:pt x="90" y="77"/>
                    <a:pt x="90" y="47"/>
                  </a:cubicBezTo>
                  <a:cubicBezTo>
                    <a:pt x="90" y="27"/>
                    <a:pt x="79" y="9"/>
                    <a:pt x="62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" name="Freeform 1119"/>
            <p:cNvSpPr>
              <a:spLocks/>
            </p:cNvSpPr>
            <p:nvPr/>
          </p:nvSpPr>
          <p:spPr bwMode="auto">
            <a:xfrm>
              <a:off x="4550" y="2053"/>
              <a:ext cx="98" cy="128"/>
            </a:xfrm>
            <a:custGeom>
              <a:avLst/>
              <a:gdLst>
                <a:gd name="T0" fmla="*/ 25 w 39"/>
                <a:gd name="T1" fmla="*/ 221 h 48"/>
                <a:gd name="T2" fmla="*/ 234 w 39"/>
                <a:gd name="T3" fmla="*/ 8 h 48"/>
                <a:gd name="T4" fmla="*/ 234 w 39"/>
                <a:gd name="T5" fmla="*/ 8 h 48"/>
                <a:gd name="T6" fmla="*/ 183 w 39"/>
                <a:gd name="T7" fmla="*/ 0 h 48"/>
                <a:gd name="T8" fmla="*/ 0 w 39"/>
                <a:gd name="T9" fmla="*/ 200 h 48"/>
                <a:gd name="T10" fmla="*/ 38 w 39"/>
                <a:gd name="T11" fmla="*/ 341 h 48"/>
                <a:gd name="T12" fmla="*/ 25 w 39"/>
                <a:gd name="T13" fmla="*/ 221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8">
                  <a:moveTo>
                    <a:pt x="4" y="31"/>
                  </a:moveTo>
                  <a:cubicBezTo>
                    <a:pt x="4" y="14"/>
                    <a:pt x="20" y="1"/>
                    <a:pt x="37" y="1"/>
                  </a:cubicBezTo>
                  <a:cubicBezTo>
                    <a:pt x="39" y="1"/>
                    <a:pt x="36" y="1"/>
                    <a:pt x="37" y="1"/>
                  </a:cubicBezTo>
                  <a:cubicBezTo>
                    <a:pt x="35" y="0"/>
                    <a:pt x="32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5"/>
                    <a:pt x="3" y="43"/>
                    <a:pt x="6" y="48"/>
                  </a:cubicBezTo>
                  <a:cubicBezTo>
                    <a:pt x="4" y="43"/>
                    <a:pt x="4" y="36"/>
                    <a:pt x="4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1" name="Freeform 1120"/>
            <p:cNvSpPr>
              <a:spLocks/>
            </p:cNvSpPr>
            <p:nvPr/>
          </p:nvSpPr>
          <p:spPr bwMode="auto">
            <a:xfrm>
              <a:off x="4580" y="2067"/>
              <a:ext cx="120" cy="144"/>
            </a:xfrm>
            <a:custGeom>
              <a:avLst/>
              <a:gdLst>
                <a:gd name="T0" fmla="*/ 208 w 48"/>
                <a:gd name="T1" fmla="*/ 0 h 54"/>
                <a:gd name="T2" fmla="*/ 263 w 48"/>
                <a:gd name="T3" fmla="*/ 149 h 54"/>
                <a:gd name="T4" fmla="*/ 88 w 48"/>
                <a:gd name="T5" fmla="*/ 355 h 54"/>
                <a:gd name="T6" fmla="*/ 0 w 48"/>
                <a:gd name="T7" fmla="*/ 333 h 54"/>
                <a:gd name="T8" fmla="*/ 120 w 48"/>
                <a:gd name="T9" fmla="*/ 384 h 54"/>
                <a:gd name="T10" fmla="*/ 300 w 48"/>
                <a:gd name="T11" fmla="*/ 179 h 54"/>
                <a:gd name="T12" fmla="*/ 208 w 4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4">
                  <a:moveTo>
                    <a:pt x="33" y="0"/>
                  </a:moveTo>
                  <a:cubicBezTo>
                    <a:pt x="38" y="6"/>
                    <a:pt x="42" y="13"/>
                    <a:pt x="42" y="21"/>
                  </a:cubicBezTo>
                  <a:cubicBezTo>
                    <a:pt x="42" y="37"/>
                    <a:pt x="29" y="50"/>
                    <a:pt x="14" y="50"/>
                  </a:cubicBezTo>
                  <a:cubicBezTo>
                    <a:pt x="9" y="50"/>
                    <a:pt x="4" y="49"/>
                    <a:pt x="0" y="47"/>
                  </a:cubicBezTo>
                  <a:cubicBezTo>
                    <a:pt x="5" y="51"/>
                    <a:pt x="12" y="54"/>
                    <a:pt x="19" y="54"/>
                  </a:cubicBezTo>
                  <a:cubicBezTo>
                    <a:pt x="35" y="54"/>
                    <a:pt x="48" y="41"/>
                    <a:pt x="48" y="25"/>
                  </a:cubicBezTo>
                  <a:cubicBezTo>
                    <a:pt x="48" y="15"/>
                    <a:pt x="42" y="5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2" name="Oval 1121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3" name="Oval 1122"/>
            <p:cNvSpPr>
              <a:spLocks noChangeArrowheads="1"/>
            </p:cNvSpPr>
            <p:nvPr/>
          </p:nvSpPr>
          <p:spPr bwMode="auto">
            <a:xfrm>
              <a:off x="4660" y="2048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4" name="Oval 1123"/>
            <p:cNvSpPr>
              <a:spLocks noChangeArrowheads="1"/>
            </p:cNvSpPr>
            <p:nvPr/>
          </p:nvSpPr>
          <p:spPr bwMode="auto">
            <a:xfrm>
              <a:off x="4690" y="2085"/>
              <a:ext cx="28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5" name="Oval 1124"/>
            <p:cNvSpPr>
              <a:spLocks noChangeArrowheads="1"/>
            </p:cNvSpPr>
            <p:nvPr/>
          </p:nvSpPr>
          <p:spPr bwMode="auto">
            <a:xfrm>
              <a:off x="4573" y="2040"/>
              <a:ext cx="17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6" name="Freeform 1125"/>
            <p:cNvSpPr>
              <a:spLocks/>
            </p:cNvSpPr>
            <p:nvPr/>
          </p:nvSpPr>
          <p:spPr bwMode="auto">
            <a:xfrm>
              <a:off x="4668" y="1965"/>
              <a:ext cx="90" cy="174"/>
            </a:xfrm>
            <a:custGeom>
              <a:avLst/>
              <a:gdLst>
                <a:gd name="T0" fmla="*/ 0 w 36"/>
                <a:gd name="T1" fmla="*/ 94 h 65"/>
                <a:gd name="T2" fmla="*/ 150 w 36"/>
                <a:gd name="T3" fmla="*/ 380 h 65"/>
                <a:gd name="T4" fmla="*/ 175 w 36"/>
                <a:gd name="T5" fmla="*/ 158 h 65"/>
                <a:gd name="T6" fmla="*/ 20 w 36"/>
                <a:gd name="T7" fmla="*/ 51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65">
                  <a:moveTo>
                    <a:pt x="0" y="13"/>
                  </a:moveTo>
                  <a:cubicBezTo>
                    <a:pt x="21" y="2"/>
                    <a:pt x="19" y="48"/>
                    <a:pt x="24" y="53"/>
                  </a:cubicBezTo>
                  <a:cubicBezTo>
                    <a:pt x="36" y="65"/>
                    <a:pt x="31" y="28"/>
                    <a:pt x="28" y="22"/>
                  </a:cubicBezTo>
                  <a:cubicBezTo>
                    <a:pt x="24" y="13"/>
                    <a:pt x="15" y="0"/>
                    <a:pt x="3" y="7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7" name="Freeform 1126"/>
            <p:cNvSpPr>
              <a:spLocks/>
            </p:cNvSpPr>
            <p:nvPr/>
          </p:nvSpPr>
          <p:spPr bwMode="auto">
            <a:xfrm>
              <a:off x="4720" y="2173"/>
              <a:ext cx="45" cy="70"/>
            </a:xfrm>
            <a:custGeom>
              <a:avLst/>
              <a:gdLst>
                <a:gd name="T0" fmla="*/ 58 w 18"/>
                <a:gd name="T1" fmla="*/ 0 h 26"/>
                <a:gd name="T2" fmla="*/ 0 w 18"/>
                <a:gd name="T3" fmla="*/ 18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cubicBezTo>
                    <a:pt x="18" y="8"/>
                    <a:pt x="10" y="23"/>
                    <a:pt x="0" y="26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8" name="Freeform 1127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9" name="Freeform 1128"/>
            <p:cNvSpPr>
              <a:spLocks/>
            </p:cNvSpPr>
            <p:nvPr/>
          </p:nvSpPr>
          <p:spPr bwMode="auto">
            <a:xfrm>
              <a:off x="4495" y="2021"/>
              <a:ext cx="98" cy="123"/>
            </a:xfrm>
            <a:custGeom>
              <a:avLst/>
              <a:gdLst>
                <a:gd name="T0" fmla="*/ 246 w 39"/>
                <a:gd name="T1" fmla="*/ 13 h 46"/>
                <a:gd name="T2" fmla="*/ 75 w 39"/>
                <a:gd name="T3" fmla="*/ 51 h 46"/>
                <a:gd name="T4" fmla="*/ 0 w 39"/>
                <a:gd name="T5" fmla="*/ 329 h 46"/>
                <a:gd name="T6" fmla="*/ 88 w 39"/>
                <a:gd name="T7" fmla="*/ 72 h 46"/>
                <a:gd name="T8" fmla="*/ 246 w 39"/>
                <a:gd name="T9" fmla="*/ 13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6">
                  <a:moveTo>
                    <a:pt x="39" y="2"/>
                  </a:moveTo>
                  <a:cubicBezTo>
                    <a:pt x="27" y="0"/>
                    <a:pt x="20" y="0"/>
                    <a:pt x="12" y="7"/>
                  </a:cubicBezTo>
                  <a:cubicBezTo>
                    <a:pt x="3" y="15"/>
                    <a:pt x="2" y="36"/>
                    <a:pt x="0" y="46"/>
                  </a:cubicBezTo>
                  <a:cubicBezTo>
                    <a:pt x="4" y="30"/>
                    <a:pt x="9" y="15"/>
                    <a:pt x="14" y="10"/>
                  </a:cubicBezTo>
                  <a:cubicBezTo>
                    <a:pt x="20" y="5"/>
                    <a:pt x="34" y="2"/>
                    <a:pt x="39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0" name="Freeform 1129"/>
            <p:cNvSpPr>
              <a:spLocks/>
            </p:cNvSpPr>
            <p:nvPr/>
          </p:nvSpPr>
          <p:spPr bwMode="auto">
            <a:xfrm>
              <a:off x="4705" y="2096"/>
              <a:ext cx="35" cy="184"/>
            </a:xfrm>
            <a:custGeom>
              <a:avLst/>
              <a:gdLst>
                <a:gd name="T0" fmla="*/ 88 w 14"/>
                <a:gd name="T1" fmla="*/ 0 h 69"/>
                <a:gd name="T2" fmla="*/ 8 w 14"/>
                <a:gd name="T3" fmla="*/ 248 h 69"/>
                <a:gd name="T4" fmla="*/ 8 w 14"/>
                <a:gd name="T5" fmla="*/ 491 h 69"/>
                <a:gd name="T6" fmla="*/ 88 w 14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69">
                  <a:moveTo>
                    <a:pt x="14" y="0"/>
                  </a:moveTo>
                  <a:cubicBezTo>
                    <a:pt x="6" y="13"/>
                    <a:pt x="1" y="15"/>
                    <a:pt x="1" y="35"/>
                  </a:cubicBezTo>
                  <a:cubicBezTo>
                    <a:pt x="0" y="56"/>
                    <a:pt x="1" y="69"/>
                    <a:pt x="1" y="69"/>
                  </a:cubicBezTo>
                  <a:cubicBezTo>
                    <a:pt x="2" y="60"/>
                    <a:pt x="1" y="16"/>
                    <a:pt x="14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1" name="Freeform 1130"/>
            <p:cNvSpPr>
              <a:spLocks/>
            </p:cNvSpPr>
            <p:nvPr/>
          </p:nvSpPr>
          <p:spPr bwMode="auto">
            <a:xfrm>
              <a:off x="4725" y="2000"/>
              <a:ext cx="55" cy="184"/>
            </a:xfrm>
            <a:custGeom>
              <a:avLst/>
              <a:gdLst>
                <a:gd name="T0" fmla="*/ 70 w 22"/>
                <a:gd name="T1" fmla="*/ 0 h 69"/>
                <a:gd name="T2" fmla="*/ 108 w 22"/>
                <a:gd name="T3" fmla="*/ 256 h 69"/>
                <a:gd name="T4" fmla="*/ 20 w 22"/>
                <a:gd name="T5" fmla="*/ 491 h 69"/>
                <a:gd name="T6" fmla="*/ 95 w 22"/>
                <a:gd name="T7" fmla="*/ 213 h 69"/>
                <a:gd name="T8" fmla="*/ 70 w 22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9">
                  <a:moveTo>
                    <a:pt x="11" y="0"/>
                  </a:moveTo>
                  <a:cubicBezTo>
                    <a:pt x="17" y="12"/>
                    <a:pt x="22" y="24"/>
                    <a:pt x="17" y="36"/>
                  </a:cubicBezTo>
                  <a:cubicBezTo>
                    <a:pt x="12" y="49"/>
                    <a:pt x="4" y="52"/>
                    <a:pt x="3" y="69"/>
                  </a:cubicBezTo>
                  <a:cubicBezTo>
                    <a:pt x="0" y="55"/>
                    <a:pt x="13" y="45"/>
                    <a:pt x="15" y="30"/>
                  </a:cubicBezTo>
                  <a:cubicBezTo>
                    <a:pt x="18" y="15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2" name="Freeform 1131"/>
            <p:cNvSpPr>
              <a:spLocks/>
            </p:cNvSpPr>
            <p:nvPr/>
          </p:nvSpPr>
          <p:spPr bwMode="auto">
            <a:xfrm>
              <a:off x="4623" y="1963"/>
              <a:ext cx="85" cy="90"/>
            </a:xfrm>
            <a:custGeom>
              <a:avLst/>
              <a:gdLst>
                <a:gd name="T0" fmla="*/ 0 w 34"/>
                <a:gd name="T1" fmla="*/ 238 h 34"/>
                <a:gd name="T2" fmla="*/ 95 w 34"/>
                <a:gd name="T3" fmla="*/ 119 h 34"/>
                <a:gd name="T4" fmla="*/ 213 w 34"/>
                <a:gd name="T5" fmla="*/ 56 h 34"/>
                <a:gd name="T6" fmla="*/ 108 w 34"/>
                <a:gd name="T7" fmla="*/ 50 h 34"/>
                <a:gd name="T8" fmla="*/ 0 w 34"/>
                <a:gd name="T9" fmla="*/ 23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cubicBezTo>
                    <a:pt x="8" y="32"/>
                    <a:pt x="11" y="29"/>
                    <a:pt x="15" y="17"/>
                  </a:cubicBezTo>
                  <a:cubicBezTo>
                    <a:pt x="19" y="5"/>
                    <a:pt x="24" y="0"/>
                    <a:pt x="34" y="8"/>
                  </a:cubicBezTo>
                  <a:cubicBezTo>
                    <a:pt x="28" y="1"/>
                    <a:pt x="19" y="2"/>
                    <a:pt x="17" y="7"/>
                  </a:cubicBezTo>
                  <a:cubicBezTo>
                    <a:pt x="14" y="12"/>
                    <a:pt x="8" y="33"/>
                    <a:pt x="0" y="34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" name="Freeform 1132"/>
            <p:cNvSpPr>
              <a:spLocks/>
            </p:cNvSpPr>
            <p:nvPr/>
          </p:nvSpPr>
          <p:spPr bwMode="auto">
            <a:xfrm>
              <a:off x="4460" y="2123"/>
              <a:ext cx="68" cy="98"/>
            </a:xfrm>
            <a:custGeom>
              <a:avLst/>
              <a:gdLst>
                <a:gd name="T0" fmla="*/ 171 w 27"/>
                <a:gd name="T1" fmla="*/ 0 h 37"/>
                <a:gd name="T2" fmla="*/ 0 w 27"/>
                <a:gd name="T3" fmla="*/ 260 h 37"/>
                <a:gd name="T4" fmla="*/ 171 w 27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7">
                  <a:moveTo>
                    <a:pt x="27" y="0"/>
                  </a:moveTo>
                  <a:cubicBezTo>
                    <a:pt x="26" y="11"/>
                    <a:pt x="23" y="37"/>
                    <a:pt x="0" y="37"/>
                  </a:cubicBezTo>
                  <a:cubicBezTo>
                    <a:pt x="9" y="34"/>
                    <a:pt x="20" y="27"/>
                    <a:pt x="27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" name="Freeform 1133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25" name="Group 1134"/>
          <p:cNvGrpSpPr>
            <a:grpSpLocks noChangeAspect="1"/>
          </p:cNvGrpSpPr>
          <p:nvPr/>
        </p:nvGrpSpPr>
        <p:grpSpPr bwMode="auto">
          <a:xfrm>
            <a:off x="6744717" y="547663"/>
            <a:ext cx="523263" cy="555063"/>
            <a:chOff x="3014" y="1927"/>
            <a:chExt cx="359" cy="381"/>
          </a:xfrm>
        </p:grpSpPr>
        <p:sp>
          <p:nvSpPr>
            <p:cNvPr id="226" name="Freeform 1135"/>
            <p:cNvSpPr>
              <a:spLocks/>
            </p:cNvSpPr>
            <p:nvPr/>
          </p:nvSpPr>
          <p:spPr bwMode="auto">
            <a:xfrm>
              <a:off x="3275" y="2156"/>
              <a:ext cx="30" cy="37"/>
            </a:xfrm>
            <a:custGeom>
              <a:avLst/>
              <a:gdLst>
                <a:gd name="T0" fmla="*/ 0 w 12"/>
                <a:gd name="T1" fmla="*/ 0 h 14"/>
                <a:gd name="T2" fmla="*/ 38 w 12"/>
                <a:gd name="T3" fmla="*/ 98 h 14"/>
                <a:gd name="T4" fmla="*/ 70 w 12"/>
                <a:gd name="T5" fmla="*/ 34 h 14"/>
                <a:gd name="T6" fmla="*/ 20 w 12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4">
                  <a:moveTo>
                    <a:pt x="0" y="0"/>
                  </a:moveTo>
                  <a:cubicBezTo>
                    <a:pt x="6" y="4"/>
                    <a:pt x="6" y="8"/>
                    <a:pt x="6" y="14"/>
                  </a:cubicBezTo>
                  <a:cubicBezTo>
                    <a:pt x="9" y="13"/>
                    <a:pt x="12" y="8"/>
                    <a:pt x="11" y="5"/>
                  </a:cubicBezTo>
                  <a:cubicBezTo>
                    <a:pt x="10" y="0"/>
                    <a:pt x="6" y="3"/>
                    <a:pt x="3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7" name="Oval 1136"/>
            <p:cNvSpPr>
              <a:spLocks noChangeArrowheads="1"/>
            </p:cNvSpPr>
            <p:nvPr/>
          </p:nvSpPr>
          <p:spPr bwMode="auto">
            <a:xfrm>
              <a:off x="3014" y="1943"/>
              <a:ext cx="341" cy="36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8" name="Oval 1137"/>
            <p:cNvSpPr>
              <a:spLocks noChangeArrowheads="1"/>
            </p:cNvSpPr>
            <p:nvPr/>
          </p:nvSpPr>
          <p:spPr bwMode="auto">
            <a:xfrm>
              <a:off x="3014" y="1943"/>
              <a:ext cx="341" cy="36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9" name="Oval 1138"/>
            <p:cNvSpPr>
              <a:spLocks noChangeArrowheads="1"/>
            </p:cNvSpPr>
            <p:nvPr/>
          </p:nvSpPr>
          <p:spPr bwMode="auto">
            <a:xfrm>
              <a:off x="3087" y="2023"/>
              <a:ext cx="193" cy="2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0" name="Freeform 1139"/>
            <p:cNvSpPr>
              <a:spLocks/>
            </p:cNvSpPr>
            <p:nvPr/>
          </p:nvSpPr>
          <p:spPr bwMode="auto">
            <a:xfrm>
              <a:off x="3027" y="1961"/>
              <a:ext cx="198" cy="262"/>
            </a:xfrm>
            <a:custGeom>
              <a:avLst/>
              <a:gdLst>
                <a:gd name="T0" fmla="*/ 33 w 79"/>
                <a:gd name="T1" fmla="*/ 479 h 98"/>
                <a:gd name="T2" fmla="*/ 439 w 79"/>
                <a:gd name="T3" fmla="*/ 13 h 98"/>
                <a:gd name="T4" fmla="*/ 496 w 79"/>
                <a:gd name="T5" fmla="*/ 21 h 98"/>
                <a:gd name="T6" fmla="*/ 383 w 79"/>
                <a:gd name="T7" fmla="*/ 0 h 98"/>
                <a:gd name="T8" fmla="*/ 0 w 79"/>
                <a:gd name="T9" fmla="*/ 436 h 98"/>
                <a:gd name="T10" fmla="*/ 83 w 79"/>
                <a:gd name="T11" fmla="*/ 700 h 98"/>
                <a:gd name="T12" fmla="*/ 33 w 79"/>
                <a:gd name="T13" fmla="*/ 479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98">
                  <a:moveTo>
                    <a:pt x="5" y="67"/>
                  </a:moveTo>
                  <a:cubicBezTo>
                    <a:pt x="5" y="31"/>
                    <a:pt x="34" y="2"/>
                    <a:pt x="70" y="2"/>
                  </a:cubicBezTo>
                  <a:cubicBezTo>
                    <a:pt x="73" y="2"/>
                    <a:pt x="76" y="2"/>
                    <a:pt x="79" y="3"/>
                  </a:cubicBezTo>
                  <a:cubicBezTo>
                    <a:pt x="74" y="1"/>
                    <a:pt x="68" y="0"/>
                    <a:pt x="61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75"/>
                    <a:pt x="5" y="88"/>
                    <a:pt x="13" y="98"/>
                  </a:cubicBezTo>
                  <a:cubicBezTo>
                    <a:pt x="8" y="89"/>
                    <a:pt x="5" y="78"/>
                    <a:pt x="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1" name="Freeform 1140"/>
            <p:cNvSpPr>
              <a:spLocks/>
            </p:cNvSpPr>
            <p:nvPr/>
          </p:nvSpPr>
          <p:spPr bwMode="auto">
            <a:xfrm>
              <a:off x="3075" y="1972"/>
              <a:ext cx="268" cy="323"/>
            </a:xfrm>
            <a:custGeom>
              <a:avLst/>
              <a:gdLst>
                <a:gd name="T0" fmla="*/ 458 w 107"/>
                <a:gd name="T1" fmla="*/ 0 h 121"/>
                <a:gd name="T2" fmla="*/ 589 w 107"/>
                <a:gd name="T3" fmla="*/ 342 h 121"/>
                <a:gd name="T4" fmla="*/ 188 w 107"/>
                <a:gd name="T5" fmla="*/ 798 h 121"/>
                <a:gd name="T6" fmla="*/ 0 w 107"/>
                <a:gd name="T7" fmla="*/ 747 h 121"/>
                <a:gd name="T8" fmla="*/ 271 w 107"/>
                <a:gd name="T9" fmla="*/ 862 h 121"/>
                <a:gd name="T10" fmla="*/ 671 w 107"/>
                <a:gd name="T11" fmla="*/ 406 h 121"/>
                <a:gd name="T12" fmla="*/ 458 w 107"/>
                <a:gd name="T13" fmla="*/ 0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121">
                  <a:moveTo>
                    <a:pt x="73" y="0"/>
                  </a:moveTo>
                  <a:cubicBezTo>
                    <a:pt x="86" y="12"/>
                    <a:pt x="94" y="29"/>
                    <a:pt x="94" y="48"/>
                  </a:cubicBezTo>
                  <a:cubicBezTo>
                    <a:pt x="94" y="84"/>
                    <a:pt x="66" y="112"/>
                    <a:pt x="30" y="112"/>
                  </a:cubicBezTo>
                  <a:cubicBezTo>
                    <a:pt x="19" y="112"/>
                    <a:pt x="9" y="110"/>
                    <a:pt x="0" y="105"/>
                  </a:cubicBezTo>
                  <a:cubicBezTo>
                    <a:pt x="11" y="115"/>
                    <a:pt x="26" y="121"/>
                    <a:pt x="43" y="121"/>
                  </a:cubicBezTo>
                  <a:cubicBezTo>
                    <a:pt x="78" y="121"/>
                    <a:pt x="107" y="92"/>
                    <a:pt x="107" y="57"/>
                  </a:cubicBezTo>
                  <a:cubicBezTo>
                    <a:pt x="107" y="33"/>
                    <a:pt x="93" y="11"/>
                    <a:pt x="73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" name="Freeform 1141"/>
            <p:cNvSpPr>
              <a:spLocks/>
            </p:cNvSpPr>
            <p:nvPr/>
          </p:nvSpPr>
          <p:spPr bwMode="auto">
            <a:xfrm>
              <a:off x="3097" y="2036"/>
              <a:ext cx="110" cy="144"/>
            </a:xfrm>
            <a:custGeom>
              <a:avLst/>
              <a:gdLst>
                <a:gd name="T0" fmla="*/ 25 w 44"/>
                <a:gd name="T1" fmla="*/ 248 h 54"/>
                <a:gd name="T2" fmla="*/ 263 w 44"/>
                <a:gd name="T3" fmla="*/ 13 h 54"/>
                <a:gd name="T4" fmla="*/ 263 w 44"/>
                <a:gd name="T5" fmla="*/ 13 h 54"/>
                <a:gd name="T6" fmla="*/ 208 w 44"/>
                <a:gd name="T7" fmla="*/ 0 h 54"/>
                <a:gd name="T8" fmla="*/ 0 w 44"/>
                <a:gd name="T9" fmla="*/ 235 h 54"/>
                <a:gd name="T10" fmla="*/ 45 w 44"/>
                <a:gd name="T11" fmla="*/ 384 h 54"/>
                <a:gd name="T12" fmla="*/ 25 w 44"/>
                <a:gd name="T13" fmla="*/ 24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4">
                  <a:moveTo>
                    <a:pt x="4" y="35"/>
                  </a:moveTo>
                  <a:cubicBezTo>
                    <a:pt x="4" y="16"/>
                    <a:pt x="23" y="2"/>
                    <a:pt x="42" y="2"/>
                  </a:cubicBezTo>
                  <a:cubicBezTo>
                    <a:pt x="44" y="2"/>
                    <a:pt x="40" y="1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3" y="49"/>
                    <a:pt x="7" y="54"/>
                  </a:cubicBezTo>
                  <a:cubicBezTo>
                    <a:pt x="4" y="49"/>
                    <a:pt x="4" y="41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" name="Freeform 1142"/>
            <p:cNvSpPr>
              <a:spLocks/>
            </p:cNvSpPr>
            <p:nvPr/>
          </p:nvSpPr>
          <p:spPr bwMode="auto">
            <a:xfrm>
              <a:off x="3132" y="2052"/>
              <a:ext cx="133" cy="163"/>
            </a:xfrm>
            <a:custGeom>
              <a:avLst/>
              <a:gdLst>
                <a:gd name="T0" fmla="*/ 226 w 53"/>
                <a:gd name="T1" fmla="*/ 0 h 61"/>
                <a:gd name="T2" fmla="*/ 296 w 53"/>
                <a:gd name="T3" fmla="*/ 171 h 61"/>
                <a:gd name="T4" fmla="*/ 95 w 53"/>
                <a:gd name="T5" fmla="*/ 406 h 61"/>
                <a:gd name="T6" fmla="*/ 0 w 53"/>
                <a:gd name="T7" fmla="*/ 379 h 61"/>
                <a:gd name="T8" fmla="*/ 133 w 53"/>
                <a:gd name="T9" fmla="*/ 436 h 61"/>
                <a:gd name="T10" fmla="*/ 334 w 53"/>
                <a:gd name="T11" fmla="*/ 206 h 61"/>
                <a:gd name="T12" fmla="*/ 226 w 53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61">
                  <a:moveTo>
                    <a:pt x="36" y="0"/>
                  </a:moveTo>
                  <a:cubicBezTo>
                    <a:pt x="43" y="6"/>
                    <a:pt x="47" y="15"/>
                    <a:pt x="47" y="24"/>
                  </a:cubicBezTo>
                  <a:cubicBezTo>
                    <a:pt x="47" y="42"/>
                    <a:pt x="33" y="57"/>
                    <a:pt x="15" y="57"/>
                  </a:cubicBezTo>
                  <a:cubicBezTo>
                    <a:pt x="9" y="57"/>
                    <a:pt x="4" y="55"/>
                    <a:pt x="0" y="53"/>
                  </a:cubicBezTo>
                  <a:cubicBezTo>
                    <a:pt x="5" y="58"/>
                    <a:pt x="13" y="61"/>
                    <a:pt x="21" y="61"/>
                  </a:cubicBezTo>
                  <a:cubicBezTo>
                    <a:pt x="39" y="61"/>
                    <a:pt x="53" y="47"/>
                    <a:pt x="53" y="29"/>
                  </a:cubicBezTo>
                  <a:cubicBezTo>
                    <a:pt x="53" y="17"/>
                    <a:pt x="47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" name="Freeform 1143"/>
            <p:cNvSpPr>
              <a:spLocks/>
            </p:cNvSpPr>
            <p:nvPr/>
          </p:nvSpPr>
          <p:spPr bwMode="auto">
            <a:xfrm>
              <a:off x="3192" y="1959"/>
              <a:ext cx="123" cy="157"/>
            </a:xfrm>
            <a:custGeom>
              <a:avLst/>
              <a:gdLst>
                <a:gd name="T0" fmla="*/ 0 w 49"/>
                <a:gd name="T1" fmla="*/ 21 h 59"/>
                <a:gd name="T2" fmla="*/ 196 w 49"/>
                <a:gd name="T3" fmla="*/ 184 h 59"/>
                <a:gd name="T4" fmla="*/ 238 w 49"/>
                <a:gd name="T5" fmla="*/ 418 h 59"/>
                <a:gd name="T6" fmla="*/ 284 w 49"/>
                <a:gd name="T7" fmla="*/ 170 h 59"/>
                <a:gd name="T8" fmla="*/ 58 w 49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59">
                  <a:moveTo>
                    <a:pt x="0" y="3"/>
                  </a:moveTo>
                  <a:cubicBezTo>
                    <a:pt x="10" y="8"/>
                    <a:pt x="24" y="16"/>
                    <a:pt x="31" y="26"/>
                  </a:cubicBezTo>
                  <a:cubicBezTo>
                    <a:pt x="37" y="36"/>
                    <a:pt x="34" y="47"/>
                    <a:pt x="38" y="59"/>
                  </a:cubicBezTo>
                  <a:cubicBezTo>
                    <a:pt x="49" y="54"/>
                    <a:pt x="48" y="34"/>
                    <a:pt x="45" y="24"/>
                  </a:cubicBezTo>
                  <a:cubicBezTo>
                    <a:pt x="40" y="5"/>
                    <a:pt x="27" y="2"/>
                    <a:pt x="9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" name="Oval 1144"/>
            <p:cNvSpPr>
              <a:spLocks noChangeArrowheads="1"/>
            </p:cNvSpPr>
            <p:nvPr/>
          </p:nvSpPr>
          <p:spPr bwMode="auto">
            <a:xfrm>
              <a:off x="3087" y="2023"/>
              <a:ext cx="193" cy="205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" name="Oval 1145"/>
            <p:cNvSpPr>
              <a:spLocks noChangeArrowheads="1"/>
            </p:cNvSpPr>
            <p:nvPr/>
          </p:nvSpPr>
          <p:spPr bwMode="auto">
            <a:xfrm>
              <a:off x="3097" y="2025"/>
              <a:ext cx="45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" name="Oval 1146"/>
            <p:cNvSpPr>
              <a:spLocks noChangeArrowheads="1"/>
            </p:cNvSpPr>
            <p:nvPr/>
          </p:nvSpPr>
          <p:spPr bwMode="auto">
            <a:xfrm>
              <a:off x="3085" y="2068"/>
              <a:ext cx="27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8" name="Oval 1147"/>
            <p:cNvSpPr>
              <a:spLocks noChangeArrowheads="1"/>
            </p:cNvSpPr>
            <p:nvPr/>
          </p:nvSpPr>
          <p:spPr bwMode="auto">
            <a:xfrm>
              <a:off x="3145" y="2020"/>
              <a:ext cx="15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9" name="Freeform 1148"/>
            <p:cNvSpPr>
              <a:spLocks/>
            </p:cNvSpPr>
            <p:nvPr/>
          </p:nvSpPr>
          <p:spPr bwMode="auto">
            <a:xfrm>
              <a:off x="3117" y="1927"/>
              <a:ext cx="256" cy="373"/>
            </a:xfrm>
            <a:custGeom>
              <a:avLst/>
              <a:gdLst>
                <a:gd name="T0" fmla="*/ 163 w 102"/>
                <a:gd name="T1" fmla="*/ 51 h 140"/>
                <a:gd name="T2" fmla="*/ 120 w 102"/>
                <a:gd name="T3" fmla="*/ 56 h 140"/>
                <a:gd name="T4" fmla="*/ 63 w 102"/>
                <a:gd name="T5" fmla="*/ 141 h 140"/>
                <a:gd name="T6" fmla="*/ 138 w 102"/>
                <a:gd name="T7" fmla="*/ 205 h 140"/>
                <a:gd name="T8" fmla="*/ 183 w 102"/>
                <a:gd name="T9" fmla="*/ 200 h 140"/>
                <a:gd name="T10" fmla="*/ 334 w 102"/>
                <a:gd name="T11" fmla="*/ 205 h 140"/>
                <a:gd name="T12" fmla="*/ 314 w 102"/>
                <a:gd name="T13" fmla="*/ 290 h 140"/>
                <a:gd name="T14" fmla="*/ 366 w 102"/>
                <a:gd name="T15" fmla="*/ 575 h 140"/>
                <a:gd name="T16" fmla="*/ 454 w 102"/>
                <a:gd name="T17" fmla="*/ 618 h 140"/>
                <a:gd name="T18" fmla="*/ 484 w 102"/>
                <a:gd name="T19" fmla="*/ 631 h 140"/>
                <a:gd name="T20" fmla="*/ 447 w 102"/>
                <a:gd name="T21" fmla="*/ 730 h 140"/>
                <a:gd name="T22" fmla="*/ 264 w 102"/>
                <a:gd name="T23" fmla="*/ 789 h 140"/>
                <a:gd name="T24" fmla="*/ 38 w 102"/>
                <a:gd name="T25" fmla="*/ 853 h 140"/>
                <a:gd name="T26" fmla="*/ 20 w 102"/>
                <a:gd name="T27" fmla="*/ 959 h 140"/>
                <a:gd name="T28" fmla="*/ 113 w 102"/>
                <a:gd name="T29" fmla="*/ 972 h 140"/>
                <a:gd name="T30" fmla="*/ 264 w 102"/>
                <a:gd name="T31" fmla="*/ 938 h 140"/>
                <a:gd name="T32" fmla="*/ 542 w 102"/>
                <a:gd name="T33" fmla="*/ 837 h 140"/>
                <a:gd name="T34" fmla="*/ 605 w 102"/>
                <a:gd name="T35" fmla="*/ 567 h 140"/>
                <a:gd name="T36" fmla="*/ 479 w 102"/>
                <a:gd name="T37" fmla="*/ 469 h 140"/>
                <a:gd name="T38" fmla="*/ 447 w 102"/>
                <a:gd name="T39" fmla="*/ 461 h 140"/>
                <a:gd name="T40" fmla="*/ 434 w 102"/>
                <a:gd name="T41" fmla="*/ 354 h 140"/>
                <a:gd name="T42" fmla="*/ 454 w 102"/>
                <a:gd name="T43" fmla="*/ 149 h 140"/>
                <a:gd name="T44" fmla="*/ 163 w 102"/>
                <a:gd name="T45" fmla="*/ 51 h 1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2" h="140">
                  <a:moveTo>
                    <a:pt x="26" y="7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4" y="9"/>
                    <a:pt x="9" y="14"/>
                    <a:pt x="10" y="20"/>
                  </a:cubicBezTo>
                  <a:cubicBezTo>
                    <a:pt x="11" y="26"/>
                    <a:pt x="16" y="30"/>
                    <a:pt x="22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0" y="26"/>
                    <a:pt x="51" y="24"/>
                    <a:pt x="53" y="29"/>
                  </a:cubicBezTo>
                  <a:cubicBezTo>
                    <a:pt x="54" y="32"/>
                    <a:pt x="53" y="35"/>
                    <a:pt x="50" y="41"/>
                  </a:cubicBezTo>
                  <a:cubicBezTo>
                    <a:pt x="46" y="51"/>
                    <a:pt x="39" y="66"/>
                    <a:pt x="58" y="81"/>
                  </a:cubicBezTo>
                  <a:cubicBezTo>
                    <a:pt x="63" y="85"/>
                    <a:pt x="68" y="86"/>
                    <a:pt x="72" y="87"/>
                  </a:cubicBezTo>
                  <a:cubicBezTo>
                    <a:pt x="76" y="88"/>
                    <a:pt x="76" y="88"/>
                    <a:pt x="77" y="89"/>
                  </a:cubicBezTo>
                  <a:cubicBezTo>
                    <a:pt x="79" y="93"/>
                    <a:pt x="75" y="99"/>
                    <a:pt x="71" y="103"/>
                  </a:cubicBezTo>
                  <a:cubicBezTo>
                    <a:pt x="64" y="111"/>
                    <a:pt x="55" y="111"/>
                    <a:pt x="42" y="111"/>
                  </a:cubicBezTo>
                  <a:cubicBezTo>
                    <a:pt x="31" y="111"/>
                    <a:pt x="18" y="111"/>
                    <a:pt x="6" y="120"/>
                  </a:cubicBezTo>
                  <a:cubicBezTo>
                    <a:pt x="1" y="123"/>
                    <a:pt x="0" y="130"/>
                    <a:pt x="3" y="135"/>
                  </a:cubicBezTo>
                  <a:cubicBezTo>
                    <a:pt x="7" y="139"/>
                    <a:pt x="13" y="140"/>
                    <a:pt x="18" y="137"/>
                  </a:cubicBezTo>
                  <a:cubicBezTo>
                    <a:pt x="24" y="132"/>
                    <a:pt x="33" y="132"/>
                    <a:pt x="42" y="132"/>
                  </a:cubicBezTo>
                  <a:cubicBezTo>
                    <a:pt x="56" y="132"/>
                    <a:pt x="72" y="132"/>
                    <a:pt x="86" y="118"/>
                  </a:cubicBezTo>
                  <a:cubicBezTo>
                    <a:pt x="95" y="109"/>
                    <a:pt x="102" y="94"/>
                    <a:pt x="96" y="80"/>
                  </a:cubicBezTo>
                  <a:cubicBezTo>
                    <a:pt x="91" y="69"/>
                    <a:pt x="81" y="67"/>
                    <a:pt x="76" y="66"/>
                  </a:cubicBezTo>
                  <a:cubicBezTo>
                    <a:pt x="73" y="66"/>
                    <a:pt x="72" y="65"/>
                    <a:pt x="71" y="65"/>
                  </a:cubicBezTo>
                  <a:cubicBezTo>
                    <a:pt x="65" y="60"/>
                    <a:pt x="65" y="58"/>
                    <a:pt x="69" y="50"/>
                  </a:cubicBezTo>
                  <a:cubicBezTo>
                    <a:pt x="72" y="43"/>
                    <a:pt x="77" y="33"/>
                    <a:pt x="72" y="21"/>
                  </a:cubicBezTo>
                  <a:cubicBezTo>
                    <a:pt x="64" y="0"/>
                    <a:pt x="39" y="5"/>
                    <a:pt x="26" y="7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0" name="Freeform 1149"/>
            <p:cNvSpPr>
              <a:spLocks/>
            </p:cNvSpPr>
            <p:nvPr/>
          </p:nvSpPr>
          <p:spPr bwMode="auto">
            <a:xfrm>
              <a:off x="3167" y="1937"/>
              <a:ext cx="123" cy="48"/>
            </a:xfrm>
            <a:custGeom>
              <a:avLst/>
              <a:gdLst>
                <a:gd name="T0" fmla="*/ 0 w 49"/>
                <a:gd name="T1" fmla="*/ 56 h 18"/>
                <a:gd name="T2" fmla="*/ 309 w 49"/>
                <a:gd name="T3" fmla="*/ 128 h 18"/>
                <a:gd name="T4" fmla="*/ 0 w 49"/>
                <a:gd name="T5" fmla="*/ 5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18">
                  <a:moveTo>
                    <a:pt x="0" y="8"/>
                  </a:moveTo>
                  <a:cubicBezTo>
                    <a:pt x="18" y="4"/>
                    <a:pt x="37" y="0"/>
                    <a:pt x="49" y="18"/>
                  </a:cubicBezTo>
                  <a:cubicBezTo>
                    <a:pt x="45" y="11"/>
                    <a:pt x="26" y="4"/>
                    <a:pt x="0" y="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1" name="Freeform 1150"/>
            <p:cNvSpPr>
              <a:spLocks/>
            </p:cNvSpPr>
            <p:nvPr/>
          </p:nvSpPr>
          <p:spPr bwMode="auto">
            <a:xfrm>
              <a:off x="3140" y="2180"/>
              <a:ext cx="177" cy="77"/>
            </a:xfrm>
            <a:custGeom>
              <a:avLst/>
              <a:gdLst>
                <a:gd name="T0" fmla="*/ 441 w 71"/>
                <a:gd name="T1" fmla="*/ 0 h 29"/>
                <a:gd name="T2" fmla="*/ 274 w 71"/>
                <a:gd name="T3" fmla="*/ 141 h 29"/>
                <a:gd name="T4" fmla="*/ 0 w 71"/>
                <a:gd name="T5" fmla="*/ 204 h 29"/>
                <a:gd name="T6" fmla="*/ 274 w 71"/>
                <a:gd name="T7" fmla="*/ 170 h 29"/>
                <a:gd name="T8" fmla="*/ 441 w 71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29">
                  <a:moveTo>
                    <a:pt x="71" y="0"/>
                  </a:moveTo>
                  <a:cubicBezTo>
                    <a:pt x="65" y="13"/>
                    <a:pt x="64" y="17"/>
                    <a:pt x="44" y="20"/>
                  </a:cubicBezTo>
                  <a:cubicBezTo>
                    <a:pt x="24" y="22"/>
                    <a:pt x="11" y="18"/>
                    <a:pt x="0" y="29"/>
                  </a:cubicBezTo>
                  <a:cubicBezTo>
                    <a:pt x="13" y="23"/>
                    <a:pt x="31" y="25"/>
                    <a:pt x="44" y="24"/>
                  </a:cubicBezTo>
                  <a:cubicBezTo>
                    <a:pt x="63" y="22"/>
                    <a:pt x="71" y="16"/>
                    <a:pt x="71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2" name="Freeform 1151"/>
            <p:cNvSpPr>
              <a:spLocks/>
            </p:cNvSpPr>
            <p:nvPr/>
          </p:nvSpPr>
          <p:spPr bwMode="auto">
            <a:xfrm>
              <a:off x="3250" y="2017"/>
              <a:ext cx="45" cy="88"/>
            </a:xfrm>
            <a:custGeom>
              <a:avLst/>
              <a:gdLst>
                <a:gd name="T0" fmla="*/ 113 w 18"/>
                <a:gd name="T1" fmla="*/ 0 h 33"/>
                <a:gd name="T2" fmla="*/ 113 w 18"/>
                <a:gd name="T3" fmla="*/ 235 h 33"/>
                <a:gd name="T4" fmla="*/ 38 w 18"/>
                <a:gd name="T5" fmla="*/ 157 h 33"/>
                <a:gd name="T6" fmla="*/ 113 w 18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6" y="9"/>
                    <a:pt x="0" y="30"/>
                    <a:pt x="18" y="33"/>
                  </a:cubicBezTo>
                  <a:cubicBezTo>
                    <a:pt x="8" y="32"/>
                    <a:pt x="5" y="32"/>
                    <a:pt x="6" y="22"/>
                  </a:cubicBezTo>
                  <a:cubicBezTo>
                    <a:pt x="6" y="13"/>
                    <a:pt x="17" y="6"/>
                    <a:pt x="18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3" name="Freeform 1152"/>
            <p:cNvSpPr>
              <a:spLocks/>
            </p:cNvSpPr>
            <p:nvPr/>
          </p:nvSpPr>
          <p:spPr bwMode="auto">
            <a:xfrm>
              <a:off x="3117" y="1927"/>
              <a:ext cx="256" cy="373"/>
            </a:xfrm>
            <a:custGeom>
              <a:avLst/>
              <a:gdLst>
                <a:gd name="T0" fmla="*/ 163 w 102"/>
                <a:gd name="T1" fmla="*/ 51 h 140"/>
                <a:gd name="T2" fmla="*/ 120 w 102"/>
                <a:gd name="T3" fmla="*/ 56 h 140"/>
                <a:gd name="T4" fmla="*/ 63 w 102"/>
                <a:gd name="T5" fmla="*/ 141 h 140"/>
                <a:gd name="T6" fmla="*/ 138 w 102"/>
                <a:gd name="T7" fmla="*/ 205 h 140"/>
                <a:gd name="T8" fmla="*/ 183 w 102"/>
                <a:gd name="T9" fmla="*/ 200 h 140"/>
                <a:gd name="T10" fmla="*/ 334 w 102"/>
                <a:gd name="T11" fmla="*/ 205 h 140"/>
                <a:gd name="T12" fmla="*/ 314 w 102"/>
                <a:gd name="T13" fmla="*/ 290 h 140"/>
                <a:gd name="T14" fmla="*/ 366 w 102"/>
                <a:gd name="T15" fmla="*/ 575 h 140"/>
                <a:gd name="T16" fmla="*/ 454 w 102"/>
                <a:gd name="T17" fmla="*/ 618 h 140"/>
                <a:gd name="T18" fmla="*/ 484 w 102"/>
                <a:gd name="T19" fmla="*/ 631 h 140"/>
                <a:gd name="T20" fmla="*/ 447 w 102"/>
                <a:gd name="T21" fmla="*/ 730 h 140"/>
                <a:gd name="T22" fmla="*/ 264 w 102"/>
                <a:gd name="T23" fmla="*/ 789 h 140"/>
                <a:gd name="T24" fmla="*/ 38 w 102"/>
                <a:gd name="T25" fmla="*/ 853 h 140"/>
                <a:gd name="T26" fmla="*/ 20 w 102"/>
                <a:gd name="T27" fmla="*/ 959 h 140"/>
                <a:gd name="T28" fmla="*/ 113 w 102"/>
                <a:gd name="T29" fmla="*/ 972 h 140"/>
                <a:gd name="T30" fmla="*/ 264 w 102"/>
                <a:gd name="T31" fmla="*/ 938 h 140"/>
                <a:gd name="T32" fmla="*/ 542 w 102"/>
                <a:gd name="T33" fmla="*/ 837 h 140"/>
                <a:gd name="T34" fmla="*/ 605 w 102"/>
                <a:gd name="T35" fmla="*/ 567 h 140"/>
                <a:gd name="T36" fmla="*/ 479 w 102"/>
                <a:gd name="T37" fmla="*/ 469 h 140"/>
                <a:gd name="T38" fmla="*/ 447 w 102"/>
                <a:gd name="T39" fmla="*/ 461 h 140"/>
                <a:gd name="T40" fmla="*/ 434 w 102"/>
                <a:gd name="T41" fmla="*/ 354 h 140"/>
                <a:gd name="T42" fmla="*/ 454 w 102"/>
                <a:gd name="T43" fmla="*/ 149 h 140"/>
                <a:gd name="T44" fmla="*/ 163 w 102"/>
                <a:gd name="T45" fmla="*/ 51 h 1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2" h="140">
                  <a:moveTo>
                    <a:pt x="26" y="7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4" y="9"/>
                    <a:pt x="9" y="14"/>
                    <a:pt x="10" y="20"/>
                  </a:cubicBezTo>
                  <a:cubicBezTo>
                    <a:pt x="11" y="26"/>
                    <a:pt x="16" y="30"/>
                    <a:pt x="22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0" y="26"/>
                    <a:pt x="51" y="24"/>
                    <a:pt x="53" y="29"/>
                  </a:cubicBezTo>
                  <a:cubicBezTo>
                    <a:pt x="54" y="32"/>
                    <a:pt x="53" y="35"/>
                    <a:pt x="50" y="41"/>
                  </a:cubicBezTo>
                  <a:cubicBezTo>
                    <a:pt x="46" y="51"/>
                    <a:pt x="39" y="66"/>
                    <a:pt x="58" y="81"/>
                  </a:cubicBezTo>
                  <a:cubicBezTo>
                    <a:pt x="63" y="85"/>
                    <a:pt x="68" y="86"/>
                    <a:pt x="72" y="87"/>
                  </a:cubicBezTo>
                  <a:cubicBezTo>
                    <a:pt x="76" y="88"/>
                    <a:pt x="76" y="88"/>
                    <a:pt x="77" y="89"/>
                  </a:cubicBezTo>
                  <a:cubicBezTo>
                    <a:pt x="79" y="93"/>
                    <a:pt x="75" y="99"/>
                    <a:pt x="71" y="103"/>
                  </a:cubicBezTo>
                  <a:cubicBezTo>
                    <a:pt x="64" y="111"/>
                    <a:pt x="55" y="111"/>
                    <a:pt x="42" y="111"/>
                  </a:cubicBezTo>
                  <a:cubicBezTo>
                    <a:pt x="31" y="111"/>
                    <a:pt x="18" y="111"/>
                    <a:pt x="6" y="120"/>
                  </a:cubicBezTo>
                  <a:cubicBezTo>
                    <a:pt x="1" y="123"/>
                    <a:pt x="0" y="130"/>
                    <a:pt x="3" y="135"/>
                  </a:cubicBezTo>
                  <a:cubicBezTo>
                    <a:pt x="7" y="139"/>
                    <a:pt x="13" y="140"/>
                    <a:pt x="18" y="137"/>
                  </a:cubicBezTo>
                  <a:cubicBezTo>
                    <a:pt x="24" y="132"/>
                    <a:pt x="33" y="132"/>
                    <a:pt x="42" y="132"/>
                  </a:cubicBezTo>
                  <a:cubicBezTo>
                    <a:pt x="56" y="132"/>
                    <a:pt x="72" y="132"/>
                    <a:pt x="86" y="118"/>
                  </a:cubicBezTo>
                  <a:cubicBezTo>
                    <a:pt x="95" y="109"/>
                    <a:pt x="102" y="94"/>
                    <a:pt x="96" y="80"/>
                  </a:cubicBezTo>
                  <a:cubicBezTo>
                    <a:pt x="91" y="69"/>
                    <a:pt x="81" y="67"/>
                    <a:pt x="76" y="66"/>
                  </a:cubicBezTo>
                  <a:cubicBezTo>
                    <a:pt x="73" y="66"/>
                    <a:pt x="72" y="65"/>
                    <a:pt x="71" y="65"/>
                  </a:cubicBezTo>
                  <a:cubicBezTo>
                    <a:pt x="65" y="60"/>
                    <a:pt x="65" y="58"/>
                    <a:pt x="69" y="50"/>
                  </a:cubicBezTo>
                  <a:cubicBezTo>
                    <a:pt x="72" y="43"/>
                    <a:pt x="77" y="33"/>
                    <a:pt x="72" y="21"/>
                  </a:cubicBezTo>
                  <a:cubicBezTo>
                    <a:pt x="64" y="0"/>
                    <a:pt x="39" y="5"/>
                    <a:pt x="26" y="7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44" name="Group 1153"/>
          <p:cNvGrpSpPr>
            <a:grpSpLocks noChangeAspect="1"/>
          </p:cNvGrpSpPr>
          <p:nvPr/>
        </p:nvGrpSpPr>
        <p:grpSpPr bwMode="auto">
          <a:xfrm>
            <a:off x="6373983" y="831632"/>
            <a:ext cx="522330" cy="512365"/>
            <a:chOff x="261" y="1937"/>
            <a:chExt cx="375" cy="368"/>
          </a:xfrm>
        </p:grpSpPr>
        <p:sp>
          <p:nvSpPr>
            <p:cNvPr id="245" name="Oval 1154"/>
            <p:cNvSpPr>
              <a:spLocks noChangeArrowheads="1"/>
            </p:cNvSpPr>
            <p:nvPr/>
          </p:nvSpPr>
          <p:spPr bwMode="auto">
            <a:xfrm>
              <a:off x="293" y="1940"/>
              <a:ext cx="343" cy="36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" name="Oval 1155"/>
            <p:cNvSpPr>
              <a:spLocks noChangeArrowheads="1"/>
            </p:cNvSpPr>
            <p:nvPr/>
          </p:nvSpPr>
          <p:spPr bwMode="auto">
            <a:xfrm>
              <a:off x="293" y="1940"/>
              <a:ext cx="343" cy="36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" name="Oval 1156"/>
            <p:cNvSpPr>
              <a:spLocks noChangeArrowheads="1"/>
            </p:cNvSpPr>
            <p:nvPr/>
          </p:nvSpPr>
          <p:spPr bwMode="auto">
            <a:xfrm>
              <a:off x="363" y="2015"/>
              <a:ext cx="218" cy="2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" name="Freeform 1157"/>
            <p:cNvSpPr>
              <a:spLocks/>
            </p:cNvSpPr>
            <p:nvPr/>
          </p:nvSpPr>
          <p:spPr bwMode="auto">
            <a:xfrm>
              <a:off x="303" y="1953"/>
              <a:ext cx="205" cy="272"/>
            </a:xfrm>
            <a:custGeom>
              <a:avLst/>
              <a:gdLst>
                <a:gd name="T0" fmla="*/ 33 w 82"/>
                <a:gd name="T1" fmla="*/ 499 h 102"/>
                <a:gd name="T2" fmla="*/ 458 w 82"/>
                <a:gd name="T3" fmla="*/ 13 h 102"/>
                <a:gd name="T4" fmla="*/ 513 w 82"/>
                <a:gd name="T5" fmla="*/ 21 h 102"/>
                <a:gd name="T6" fmla="*/ 400 w 82"/>
                <a:gd name="T7" fmla="*/ 0 h 102"/>
                <a:gd name="T8" fmla="*/ 0 w 82"/>
                <a:gd name="T9" fmla="*/ 456 h 102"/>
                <a:gd name="T10" fmla="*/ 83 w 82"/>
                <a:gd name="T11" fmla="*/ 725 h 102"/>
                <a:gd name="T12" fmla="*/ 33 w 82"/>
                <a:gd name="T13" fmla="*/ 499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2" h="102">
                  <a:moveTo>
                    <a:pt x="5" y="70"/>
                  </a:moveTo>
                  <a:cubicBezTo>
                    <a:pt x="5" y="33"/>
                    <a:pt x="36" y="2"/>
                    <a:pt x="73" y="2"/>
                  </a:cubicBezTo>
                  <a:cubicBezTo>
                    <a:pt x="76" y="2"/>
                    <a:pt x="79" y="3"/>
                    <a:pt x="82" y="3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78"/>
                    <a:pt x="5" y="91"/>
                    <a:pt x="13" y="102"/>
                  </a:cubicBezTo>
                  <a:cubicBezTo>
                    <a:pt x="8" y="92"/>
                    <a:pt x="5" y="82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" name="Freeform 1158"/>
            <p:cNvSpPr>
              <a:spLocks/>
            </p:cNvSpPr>
            <p:nvPr/>
          </p:nvSpPr>
          <p:spPr bwMode="auto">
            <a:xfrm>
              <a:off x="358" y="1975"/>
              <a:ext cx="266" cy="317"/>
            </a:xfrm>
            <a:custGeom>
              <a:avLst/>
              <a:gdLst>
                <a:gd name="T0" fmla="*/ 459 w 106"/>
                <a:gd name="T1" fmla="*/ 0 h 119"/>
                <a:gd name="T2" fmla="*/ 585 w 106"/>
                <a:gd name="T3" fmla="*/ 333 h 119"/>
                <a:gd name="T4" fmla="*/ 188 w 106"/>
                <a:gd name="T5" fmla="*/ 781 h 119"/>
                <a:gd name="T6" fmla="*/ 0 w 106"/>
                <a:gd name="T7" fmla="*/ 725 h 119"/>
                <a:gd name="T8" fmla="*/ 271 w 106"/>
                <a:gd name="T9" fmla="*/ 844 h 119"/>
                <a:gd name="T10" fmla="*/ 668 w 106"/>
                <a:gd name="T11" fmla="*/ 397 h 119"/>
                <a:gd name="T12" fmla="*/ 459 w 106"/>
                <a:gd name="T13" fmla="*/ 0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9">
                  <a:moveTo>
                    <a:pt x="73" y="0"/>
                  </a:moveTo>
                  <a:cubicBezTo>
                    <a:pt x="85" y="12"/>
                    <a:pt x="93" y="28"/>
                    <a:pt x="93" y="47"/>
                  </a:cubicBezTo>
                  <a:cubicBezTo>
                    <a:pt x="93" y="82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3"/>
                    <a:pt x="26" y="119"/>
                    <a:pt x="43" y="119"/>
                  </a:cubicBezTo>
                  <a:cubicBezTo>
                    <a:pt x="77" y="119"/>
                    <a:pt x="106" y="91"/>
                    <a:pt x="106" y="56"/>
                  </a:cubicBezTo>
                  <a:cubicBezTo>
                    <a:pt x="106" y="32"/>
                    <a:pt x="92" y="11"/>
                    <a:pt x="73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" name="Freeform 1159"/>
            <p:cNvSpPr>
              <a:spLocks/>
            </p:cNvSpPr>
            <p:nvPr/>
          </p:nvSpPr>
          <p:spPr bwMode="auto">
            <a:xfrm>
              <a:off x="378" y="2031"/>
              <a:ext cx="118" cy="157"/>
            </a:xfrm>
            <a:custGeom>
              <a:avLst/>
              <a:gdLst>
                <a:gd name="T0" fmla="*/ 33 w 47"/>
                <a:gd name="T1" fmla="*/ 269 h 59"/>
                <a:gd name="T2" fmla="*/ 284 w 47"/>
                <a:gd name="T3" fmla="*/ 13 h 59"/>
                <a:gd name="T4" fmla="*/ 289 w 47"/>
                <a:gd name="T5" fmla="*/ 13 h 59"/>
                <a:gd name="T6" fmla="*/ 221 w 47"/>
                <a:gd name="T7" fmla="*/ 0 h 59"/>
                <a:gd name="T8" fmla="*/ 0 w 47"/>
                <a:gd name="T9" fmla="*/ 247 h 59"/>
                <a:gd name="T10" fmla="*/ 50 w 47"/>
                <a:gd name="T11" fmla="*/ 418 h 59"/>
                <a:gd name="T12" fmla="*/ 33 w 47"/>
                <a:gd name="T13" fmla="*/ 269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59">
                  <a:moveTo>
                    <a:pt x="5" y="38"/>
                  </a:moveTo>
                  <a:cubicBezTo>
                    <a:pt x="5" y="17"/>
                    <a:pt x="25" y="2"/>
                    <a:pt x="45" y="2"/>
                  </a:cubicBezTo>
                  <a:cubicBezTo>
                    <a:pt x="47" y="2"/>
                    <a:pt x="44" y="2"/>
                    <a:pt x="46" y="2"/>
                  </a:cubicBezTo>
                  <a:cubicBezTo>
                    <a:pt x="42" y="1"/>
                    <a:pt x="39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43"/>
                    <a:pt x="3" y="53"/>
                    <a:pt x="8" y="59"/>
                  </a:cubicBezTo>
                  <a:cubicBezTo>
                    <a:pt x="5" y="53"/>
                    <a:pt x="5" y="44"/>
                    <a:pt x="5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" name="Freeform 1160"/>
            <p:cNvSpPr>
              <a:spLocks/>
            </p:cNvSpPr>
            <p:nvPr/>
          </p:nvSpPr>
          <p:spPr bwMode="auto">
            <a:xfrm>
              <a:off x="416" y="2049"/>
              <a:ext cx="145" cy="176"/>
            </a:xfrm>
            <a:custGeom>
              <a:avLst/>
              <a:gdLst>
                <a:gd name="T0" fmla="*/ 250 w 58"/>
                <a:gd name="T1" fmla="*/ 0 h 66"/>
                <a:gd name="T2" fmla="*/ 320 w 58"/>
                <a:gd name="T3" fmla="*/ 184 h 66"/>
                <a:gd name="T4" fmla="*/ 100 w 58"/>
                <a:gd name="T5" fmla="*/ 435 h 66"/>
                <a:gd name="T6" fmla="*/ 0 w 58"/>
                <a:gd name="T7" fmla="*/ 405 h 66"/>
                <a:gd name="T8" fmla="*/ 145 w 58"/>
                <a:gd name="T9" fmla="*/ 469 h 66"/>
                <a:gd name="T10" fmla="*/ 363 w 58"/>
                <a:gd name="T11" fmla="*/ 221 h 66"/>
                <a:gd name="T12" fmla="*/ 250 w 58"/>
                <a:gd name="T13" fmla="*/ 0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66">
                  <a:moveTo>
                    <a:pt x="40" y="0"/>
                  </a:moveTo>
                  <a:cubicBezTo>
                    <a:pt x="47" y="6"/>
                    <a:pt x="51" y="16"/>
                    <a:pt x="51" y="26"/>
                  </a:cubicBezTo>
                  <a:cubicBezTo>
                    <a:pt x="51" y="45"/>
                    <a:pt x="36" y="61"/>
                    <a:pt x="16" y="61"/>
                  </a:cubicBezTo>
                  <a:cubicBezTo>
                    <a:pt x="10" y="61"/>
                    <a:pt x="5" y="59"/>
                    <a:pt x="0" y="57"/>
                  </a:cubicBezTo>
                  <a:cubicBezTo>
                    <a:pt x="6" y="62"/>
                    <a:pt x="14" y="66"/>
                    <a:pt x="23" y="66"/>
                  </a:cubicBezTo>
                  <a:cubicBezTo>
                    <a:pt x="42" y="66"/>
                    <a:pt x="58" y="50"/>
                    <a:pt x="58" y="31"/>
                  </a:cubicBezTo>
                  <a:cubicBezTo>
                    <a:pt x="58" y="17"/>
                    <a:pt x="51" y="6"/>
                    <a:pt x="40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" name="Freeform 1161"/>
            <p:cNvSpPr>
              <a:spLocks/>
            </p:cNvSpPr>
            <p:nvPr/>
          </p:nvSpPr>
          <p:spPr bwMode="auto">
            <a:xfrm>
              <a:off x="528" y="1948"/>
              <a:ext cx="93" cy="157"/>
            </a:xfrm>
            <a:custGeom>
              <a:avLst/>
              <a:gdLst>
                <a:gd name="T0" fmla="*/ 13 w 37"/>
                <a:gd name="T1" fmla="*/ 213 h 59"/>
                <a:gd name="T2" fmla="*/ 201 w 37"/>
                <a:gd name="T3" fmla="*/ 418 h 59"/>
                <a:gd name="T4" fmla="*/ 0 w 37"/>
                <a:gd name="T5" fmla="*/ 178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59">
                  <a:moveTo>
                    <a:pt x="2" y="30"/>
                  </a:moveTo>
                  <a:cubicBezTo>
                    <a:pt x="10" y="24"/>
                    <a:pt x="29" y="52"/>
                    <a:pt x="32" y="59"/>
                  </a:cubicBezTo>
                  <a:cubicBezTo>
                    <a:pt x="37" y="44"/>
                    <a:pt x="15" y="0"/>
                    <a:pt x="0" y="2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3" name="Oval 1162"/>
            <p:cNvSpPr>
              <a:spLocks noChangeArrowheads="1"/>
            </p:cNvSpPr>
            <p:nvPr/>
          </p:nvSpPr>
          <p:spPr bwMode="auto">
            <a:xfrm>
              <a:off x="363" y="2015"/>
              <a:ext cx="218" cy="229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4" name="Oval 1163"/>
            <p:cNvSpPr>
              <a:spLocks noChangeArrowheads="1"/>
            </p:cNvSpPr>
            <p:nvPr/>
          </p:nvSpPr>
          <p:spPr bwMode="auto">
            <a:xfrm>
              <a:off x="348" y="2087"/>
              <a:ext cx="35" cy="3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" name="Freeform 1164"/>
            <p:cNvSpPr>
              <a:spLocks/>
            </p:cNvSpPr>
            <p:nvPr/>
          </p:nvSpPr>
          <p:spPr bwMode="auto">
            <a:xfrm>
              <a:off x="426" y="2015"/>
              <a:ext cx="17" cy="16"/>
            </a:xfrm>
            <a:custGeom>
              <a:avLst/>
              <a:gdLst>
                <a:gd name="T0" fmla="*/ 5 w 7"/>
                <a:gd name="T1" fmla="*/ 13 h 6"/>
                <a:gd name="T2" fmla="*/ 29 w 7"/>
                <a:gd name="T3" fmla="*/ 0 h 6"/>
                <a:gd name="T4" fmla="*/ 36 w 7"/>
                <a:gd name="T5" fmla="*/ 29 h 6"/>
                <a:gd name="T6" fmla="*/ 12 w 7"/>
                <a:gd name="T7" fmla="*/ 43 h 6"/>
                <a:gd name="T8" fmla="*/ 5 w 7"/>
                <a:gd name="T9" fmla="*/ 1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1" y="2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6" y="1"/>
                    <a:pt x="7" y="3"/>
                    <a:pt x="6" y="4"/>
                  </a:cubicBezTo>
                  <a:cubicBezTo>
                    <a:pt x="6" y="6"/>
                    <a:pt x="4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" name="Freeform 1165"/>
            <p:cNvSpPr>
              <a:spLocks/>
            </p:cNvSpPr>
            <p:nvPr/>
          </p:nvSpPr>
          <p:spPr bwMode="auto">
            <a:xfrm>
              <a:off x="348" y="2132"/>
              <a:ext cx="28" cy="27"/>
            </a:xfrm>
            <a:custGeom>
              <a:avLst/>
              <a:gdLst>
                <a:gd name="T0" fmla="*/ 13 w 11"/>
                <a:gd name="T1" fmla="*/ 22 h 10"/>
                <a:gd name="T2" fmla="*/ 51 w 11"/>
                <a:gd name="T3" fmla="*/ 8 h 10"/>
                <a:gd name="T4" fmla="*/ 64 w 11"/>
                <a:gd name="T5" fmla="*/ 51 h 10"/>
                <a:gd name="T6" fmla="*/ 25 w 11"/>
                <a:gd name="T7" fmla="*/ 65 h 10"/>
                <a:gd name="T8" fmla="*/ 13 w 11"/>
                <a:gd name="T9" fmla="*/ 2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2" y="3"/>
                  </a:moveTo>
                  <a:cubicBezTo>
                    <a:pt x="3" y="0"/>
                    <a:pt x="6" y="0"/>
                    <a:pt x="8" y="1"/>
                  </a:cubicBezTo>
                  <a:cubicBezTo>
                    <a:pt x="10" y="2"/>
                    <a:pt x="11" y="5"/>
                    <a:pt x="10" y="7"/>
                  </a:cubicBezTo>
                  <a:cubicBezTo>
                    <a:pt x="9" y="9"/>
                    <a:pt x="6" y="10"/>
                    <a:pt x="4" y="9"/>
                  </a:cubicBezTo>
                  <a:cubicBezTo>
                    <a:pt x="1" y="8"/>
                    <a:pt x="0" y="5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" name="Freeform 1166"/>
            <p:cNvSpPr>
              <a:spLocks/>
            </p:cNvSpPr>
            <p:nvPr/>
          </p:nvSpPr>
          <p:spPr bwMode="auto">
            <a:xfrm>
              <a:off x="301" y="2073"/>
              <a:ext cx="80" cy="216"/>
            </a:xfrm>
            <a:custGeom>
              <a:avLst/>
              <a:gdLst>
                <a:gd name="T0" fmla="*/ 175 w 32"/>
                <a:gd name="T1" fmla="*/ 8 h 81"/>
                <a:gd name="T2" fmla="*/ 188 w 32"/>
                <a:gd name="T3" fmla="*/ 576 h 81"/>
                <a:gd name="T4" fmla="*/ 50 w 32"/>
                <a:gd name="T5" fmla="*/ 235 h 81"/>
                <a:gd name="T6" fmla="*/ 113 w 32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1">
                  <a:moveTo>
                    <a:pt x="28" y="1"/>
                  </a:moveTo>
                  <a:cubicBezTo>
                    <a:pt x="2" y="8"/>
                    <a:pt x="32" y="64"/>
                    <a:pt x="30" y="81"/>
                  </a:cubicBezTo>
                  <a:cubicBezTo>
                    <a:pt x="19" y="67"/>
                    <a:pt x="14" y="48"/>
                    <a:pt x="8" y="33"/>
                  </a:cubicBezTo>
                  <a:cubicBezTo>
                    <a:pt x="1" y="15"/>
                    <a:pt x="0" y="11"/>
                    <a:pt x="18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" name="Freeform 1167"/>
            <p:cNvSpPr>
              <a:spLocks/>
            </p:cNvSpPr>
            <p:nvPr/>
          </p:nvSpPr>
          <p:spPr bwMode="auto">
            <a:xfrm>
              <a:off x="261" y="1937"/>
              <a:ext cx="353" cy="358"/>
            </a:xfrm>
            <a:custGeom>
              <a:avLst/>
              <a:gdLst>
                <a:gd name="T0" fmla="*/ 451 w 141"/>
                <a:gd name="T1" fmla="*/ 85 h 134"/>
                <a:gd name="T2" fmla="*/ 413 w 141"/>
                <a:gd name="T3" fmla="*/ 200 h 134"/>
                <a:gd name="T4" fmla="*/ 371 w 141"/>
                <a:gd name="T5" fmla="*/ 286 h 134"/>
                <a:gd name="T6" fmla="*/ 300 w 141"/>
                <a:gd name="T7" fmla="*/ 286 h 134"/>
                <a:gd name="T8" fmla="*/ 183 w 141"/>
                <a:gd name="T9" fmla="*/ 299 h 134"/>
                <a:gd name="T10" fmla="*/ 138 w 141"/>
                <a:gd name="T11" fmla="*/ 729 h 134"/>
                <a:gd name="T12" fmla="*/ 195 w 141"/>
                <a:gd name="T13" fmla="*/ 906 h 134"/>
                <a:gd name="T14" fmla="*/ 238 w 141"/>
                <a:gd name="T15" fmla="*/ 956 h 134"/>
                <a:gd name="T16" fmla="*/ 283 w 141"/>
                <a:gd name="T17" fmla="*/ 906 h 134"/>
                <a:gd name="T18" fmla="*/ 220 w 141"/>
                <a:gd name="T19" fmla="*/ 684 h 134"/>
                <a:gd name="T20" fmla="*/ 220 w 141"/>
                <a:gd name="T21" fmla="*/ 393 h 134"/>
                <a:gd name="T22" fmla="*/ 288 w 141"/>
                <a:gd name="T23" fmla="*/ 385 h 134"/>
                <a:gd name="T24" fmla="*/ 401 w 141"/>
                <a:gd name="T25" fmla="*/ 379 h 134"/>
                <a:gd name="T26" fmla="*/ 501 w 141"/>
                <a:gd name="T27" fmla="*/ 222 h 134"/>
                <a:gd name="T28" fmla="*/ 526 w 141"/>
                <a:gd name="T29" fmla="*/ 142 h 134"/>
                <a:gd name="T30" fmla="*/ 571 w 141"/>
                <a:gd name="T31" fmla="*/ 115 h 134"/>
                <a:gd name="T32" fmla="*/ 676 w 141"/>
                <a:gd name="T33" fmla="*/ 321 h 134"/>
                <a:gd name="T34" fmla="*/ 809 w 141"/>
                <a:gd name="T35" fmla="*/ 743 h 134"/>
                <a:gd name="T36" fmla="*/ 871 w 141"/>
                <a:gd name="T37" fmla="*/ 735 h 134"/>
                <a:gd name="T38" fmla="*/ 864 w 141"/>
                <a:gd name="T39" fmla="*/ 663 h 134"/>
                <a:gd name="T40" fmla="*/ 764 w 141"/>
                <a:gd name="T41" fmla="*/ 321 h 134"/>
                <a:gd name="T42" fmla="*/ 596 w 141"/>
                <a:gd name="T43" fmla="*/ 13 h 134"/>
                <a:gd name="T44" fmla="*/ 451 w 141"/>
                <a:gd name="T45" fmla="*/ 85 h 1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1" h="134">
                  <a:moveTo>
                    <a:pt x="72" y="12"/>
                  </a:moveTo>
                  <a:cubicBezTo>
                    <a:pt x="68" y="17"/>
                    <a:pt x="67" y="23"/>
                    <a:pt x="66" y="28"/>
                  </a:cubicBezTo>
                  <a:cubicBezTo>
                    <a:pt x="65" y="35"/>
                    <a:pt x="64" y="38"/>
                    <a:pt x="59" y="40"/>
                  </a:cubicBezTo>
                  <a:cubicBezTo>
                    <a:pt x="55" y="41"/>
                    <a:pt x="52" y="41"/>
                    <a:pt x="48" y="40"/>
                  </a:cubicBezTo>
                  <a:cubicBezTo>
                    <a:pt x="42" y="40"/>
                    <a:pt x="36" y="39"/>
                    <a:pt x="29" y="42"/>
                  </a:cubicBezTo>
                  <a:cubicBezTo>
                    <a:pt x="0" y="56"/>
                    <a:pt x="13" y="84"/>
                    <a:pt x="22" y="102"/>
                  </a:cubicBezTo>
                  <a:cubicBezTo>
                    <a:pt x="27" y="111"/>
                    <a:pt x="31" y="121"/>
                    <a:pt x="31" y="127"/>
                  </a:cubicBezTo>
                  <a:cubicBezTo>
                    <a:pt x="31" y="131"/>
                    <a:pt x="34" y="134"/>
                    <a:pt x="38" y="134"/>
                  </a:cubicBezTo>
                  <a:cubicBezTo>
                    <a:pt x="42" y="134"/>
                    <a:pt x="45" y="131"/>
                    <a:pt x="45" y="127"/>
                  </a:cubicBezTo>
                  <a:cubicBezTo>
                    <a:pt x="45" y="118"/>
                    <a:pt x="40" y="107"/>
                    <a:pt x="35" y="96"/>
                  </a:cubicBezTo>
                  <a:cubicBezTo>
                    <a:pt x="24" y="73"/>
                    <a:pt x="20" y="62"/>
                    <a:pt x="35" y="55"/>
                  </a:cubicBezTo>
                  <a:cubicBezTo>
                    <a:pt x="38" y="53"/>
                    <a:pt x="41" y="54"/>
                    <a:pt x="46" y="54"/>
                  </a:cubicBezTo>
                  <a:cubicBezTo>
                    <a:pt x="51" y="55"/>
                    <a:pt x="57" y="56"/>
                    <a:pt x="64" y="53"/>
                  </a:cubicBezTo>
                  <a:cubicBezTo>
                    <a:pt x="76" y="48"/>
                    <a:pt x="78" y="38"/>
                    <a:pt x="80" y="31"/>
                  </a:cubicBezTo>
                  <a:cubicBezTo>
                    <a:pt x="81" y="27"/>
                    <a:pt x="82" y="23"/>
                    <a:pt x="84" y="20"/>
                  </a:cubicBezTo>
                  <a:cubicBezTo>
                    <a:pt x="88" y="15"/>
                    <a:pt x="90" y="15"/>
                    <a:pt x="91" y="16"/>
                  </a:cubicBezTo>
                  <a:cubicBezTo>
                    <a:pt x="98" y="18"/>
                    <a:pt x="107" y="35"/>
                    <a:pt x="108" y="45"/>
                  </a:cubicBezTo>
                  <a:cubicBezTo>
                    <a:pt x="109" y="67"/>
                    <a:pt x="112" y="91"/>
                    <a:pt x="129" y="104"/>
                  </a:cubicBezTo>
                  <a:cubicBezTo>
                    <a:pt x="132" y="107"/>
                    <a:pt x="136" y="106"/>
                    <a:pt x="139" y="103"/>
                  </a:cubicBezTo>
                  <a:cubicBezTo>
                    <a:pt x="141" y="100"/>
                    <a:pt x="141" y="96"/>
                    <a:pt x="138" y="93"/>
                  </a:cubicBezTo>
                  <a:cubicBezTo>
                    <a:pt x="125" y="83"/>
                    <a:pt x="123" y="63"/>
                    <a:pt x="122" y="45"/>
                  </a:cubicBezTo>
                  <a:cubicBezTo>
                    <a:pt x="121" y="31"/>
                    <a:pt x="110" y="7"/>
                    <a:pt x="95" y="2"/>
                  </a:cubicBezTo>
                  <a:cubicBezTo>
                    <a:pt x="90" y="1"/>
                    <a:pt x="81" y="0"/>
                    <a:pt x="72" y="12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" name="Freeform 1168"/>
            <p:cNvSpPr>
              <a:spLocks/>
            </p:cNvSpPr>
            <p:nvPr/>
          </p:nvSpPr>
          <p:spPr bwMode="auto">
            <a:xfrm>
              <a:off x="283" y="2047"/>
              <a:ext cx="93" cy="160"/>
            </a:xfrm>
            <a:custGeom>
              <a:avLst/>
              <a:gdLst>
                <a:gd name="T0" fmla="*/ 96 w 37"/>
                <a:gd name="T1" fmla="*/ 427 h 60"/>
                <a:gd name="T2" fmla="*/ 50 w 37"/>
                <a:gd name="T3" fmla="*/ 93 h 60"/>
                <a:gd name="T4" fmla="*/ 234 w 37"/>
                <a:gd name="T5" fmla="*/ 8 h 60"/>
                <a:gd name="T6" fmla="*/ 58 w 37"/>
                <a:gd name="T7" fmla="*/ 141 h 60"/>
                <a:gd name="T8" fmla="*/ 96 w 37"/>
                <a:gd name="T9" fmla="*/ 42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60">
                  <a:moveTo>
                    <a:pt x="15" y="60"/>
                  </a:moveTo>
                  <a:cubicBezTo>
                    <a:pt x="9" y="46"/>
                    <a:pt x="0" y="25"/>
                    <a:pt x="8" y="13"/>
                  </a:cubicBezTo>
                  <a:cubicBezTo>
                    <a:pt x="15" y="3"/>
                    <a:pt x="24" y="0"/>
                    <a:pt x="37" y="1"/>
                  </a:cubicBezTo>
                  <a:cubicBezTo>
                    <a:pt x="32" y="2"/>
                    <a:pt x="14" y="5"/>
                    <a:pt x="9" y="20"/>
                  </a:cubicBezTo>
                  <a:cubicBezTo>
                    <a:pt x="4" y="34"/>
                    <a:pt x="15" y="59"/>
                    <a:pt x="15" y="6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" name="Freeform 1169"/>
            <p:cNvSpPr>
              <a:spLocks/>
            </p:cNvSpPr>
            <p:nvPr/>
          </p:nvSpPr>
          <p:spPr bwMode="auto">
            <a:xfrm>
              <a:off x="426" y="1943"/>
              <a:ext cx="70" cy="88"/>
            </a:xfrm>
            <a:custGeom>
              <a:avLst/>
              <a:gdLst>
                <a:gd name="T0" fmla="*/ 100 w 28"/>
                <a:gd name="T1" fmla="*/ 51 h 33"/>
                <a:gd name="T2" fmla="*/ 0 w 28"/>
                <a:gd name="T3" fmla="*/ 235 h 33"/>
                <a:gd name="T4" fmla="*/ 175 w 28"/>
                <a:gd name="T5" fmla="*/ 8 h 33"/>
                <a:gd name="T6" fmla="*/ 100 w 28"/>
                <a:gd name="T7" fmla="*/ 51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33">
                  <a:moveTo>
                    <a:pt x="16" y="7"/>
                  </a:moveTo>
                  <a:cubicBezTo>
                    <a:pt x="10" y="11"/>
                    <a:pt x="5" y="26"/>
                    <a:pt x="0" y="33"/>
                  </a:cubicBezTo>
                  <a:cubicBezTo>
                    <a:pt x="4" y="26"/>
                    <a:pt x="6" y="0"/>
                    <a:pt x="28" y="1"/>
                  </a:cubicBezTo>
                  <a:cubicBezTo>
                    <a:pt x="28" y="1"/>
                    <a:pt x="21" y="4"/>
                    <a:pt x="16" y="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" name="Freeform 1170"/>
            <p:cNvSpPr>
              <a:spLocks/>
            </p:cNvSpPr>
            <p:nvPr/>
          </p:nvSpPr>
          <p:spPr bwMode="auto">
            <a:xfrm>
              <a:off x="528" y="2023"/>
              <a:ext cx="63" cy="192"/>
            </a:xfrm>
            <a:custGeom>
              <a:avLst/>
              <a:gdLst>
                <a:gd name="T0" fmla="*/ 0 w 25"/>
                <a:gd name="T1" fmla="*/ 0 h 72"/>
                <a:gd name="T2" fmla="*/ 25 w 25"/>
                <a:gd name="T3" fmla="*/ 221 h 72"/>
                <a:gd name="T4" fmla="*/ 159 w 25"/>
                <a:gd name="T5" fmla="*/ 512 h 72"/>
                <a:gd name="T6" fmla="*/ 45 w 25"/>
                <a:gd name="T7" fmla="*/ 243 h 72"/>
                <a:gd name="T8" fmla="*/ 0 w 25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2">
                  <a:moveTo>
                    <a:pt x="0" y="0"/>
                  </a:moveTo>
                  <a:cubicBezTo>
                    <a:pt x="4" y="11"/>
                    <a:pt x="3" y="21"/>
                    <a:pt x="4" y="31"/>
                  </a:cubicBezTo>
                  <a:cubicBezTo>
                    <a:pt x="5" y="42"/>
                    <a:pt x="11" y="63"/>
                    <a:pt x="25" y="72"/>
                  </a:cubicBezTo>
                  <a:cubicBezTo>
                    <a:pt x="21" y="67"/>
                    <a:pt x="9" y="51"/>
                    <a:pt x="7" y="34"/>
                  </a:cubicBezTo>
                  <a:cubicBezTo>
                    <a:pt x="5" y="1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" name="Freeform 1171"/>
            <p:cNvSpPr>
              <a:spLocks/>
            </p:cNvSpPr>
            <p:nvPr/>
          </p:nvSpPr>
          <p:spPr bwMode="auto">
            <a:xfrm>
              <a:off x="368" y="1993"/>
              <a:ext cx="95" cy="88"/>
            </a:xfrm>
            <a:custGeom>
              <a:avLst/>
              <a:gdLst>
                <a:gd name="T0" fmla="*/ 150 w 38"/>
                <a:gd name="T1" fmla="*/ 184 h 33"/>
                <a:gd name="T2" fmla="*/ 238 w 38"/>
                <a:gd name="T3" fmla="*/ 0 h 33"/>
                <a:gd name="T4" fmla="*/ 175 w 38"/>
                <a:gd name="T5" fmla="*/ 179 h 33"/>
                <a:gd name="T6" fmla="*/ 0 w 38"/>
                <a:gd name="T7" fmla="*/ 221 h 33"/>
                <a:gd name="T8" fmla="*/ 150 w 38"/>
                <a:gd name="T9" fmla="*/ 18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3">
                  <a:moveTo>
                    <a:pt x="24" y="26"/>
                  </a:moveTo>
                  <a:cubicBezTo>
                    <a:pt x="32" y="20"/>
                    <a:pt x="35" y="4"/>
                    <a:pt x="38" y="0"/>
                  </a:cubicBezTo>
                  <a:cubicBezTo>
                    <a:pt x="34" y="5"/>
                    <a:pt x="35" y="19"/>
                    <a:pt x="28" y="25"/>
                  </a:cubicBezTo>
                  <a:cubicBezTo>
                    <a:pt x="20" y="32"/>
                    <a:pt x="10" y="33"/>
                    <a:pt x="0" y="31"/>
                  </a:cubicBezTo>
                  <a:cubicBezTo>
                    <a:pt x="6" y="30"/>
                    <a:pt x="15" y="30"/>
                    <a:pt x="24" y="26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" name="Freeform 1172"/>
            <p:cNvSpPr>
              <a:spLocks/>
            </p:cNvSpPr>
            <p:nvPr/>
          </p:nvSpPr>
          <p:spPr bwMode="auto">
            <a:xfrm>
              <a:off x="336" y="2177"/>
              <a:ext cx="32" cy="115"/>
            </a:xfrm>
            <a:custGeom>
              <a:avLst/>
              <a:gdLst>
                <a:gd name="T0" fmla="*/ 62 w 13"/>
                <a:gd name="T1" fmla="*/ 230 h 43"/>
                <a:gd name="T2" fmla="*/ 37 w 13"/>
                <a:gd name="T3" fmla="*/ 300 h 43"/>
                <a:gd name="T4" fmla="*/ 79 w 13"/>
                <a:gd name="T5" fmla="*/ 235 h 43"/>
                <a:gd name="T6" fmla="*/ 0 w 13"/>
                <a:gd name="T7" fmla="*/ 0 h 43"/>
                <a:gd name="T8" fmla="*/ 62 w 13"/>
                <a:gd name="T9" fmla="*/ 23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3">
                  <a:moveTo>
                    <a:pt x="10" y="32"/>
                  </a:moveTo>
                  <a:cubicBezTo>
                    <a:pt x="12" y="38"/>
                    <a:pt x="9" y="40"/>
                    <a:pt x="6" y="42"/>
                  </a:cubicBezTo>
                  <a:cubicBezTo>
                    <a:pt x="10" y="43"/>
                    <a:pt x="13" y="41"/>
                    <a:pt x="13" y="33"/>
                  </a:cubicBezTo>
                  <a:cubicBezTo>
                    <a:pt x="12" y="25"/>
                    <a:pt x="3" y="7"/>
                    <a:pt x="0" y="0"/>
                  </a:cubicBezTo>
                  <a:cubicBezTo>
                    <a:pt x="1" y="4"/>
                    <a:pt x="9" y="25"/>
                    <a:pt x="10" y="32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" name="Freeform 1173"/>
            <p:cNvSpPr>
              <a:spLocks/>
            </p:cNvSpPr>
            <p:nvPr/>
          </p:nvSpPr>
          <p:spPr bwMode="auto">
            <a:xfrm>
              <a:off x="528" y="1975"/>
              <a:ext cx="53" cy="189"/>
            </a:xfrm>
            <a:custGeom>
              <a:avLst/>
              <a:gdLst>
                <a:gd name="T0" fmla="*/ 0 w 21"/>
                <a:gd name="T1" fmla="*/ 0 h 71"/>
                <a:gd name="T2" fmla="*/ 76 w 21"/>
                <a:gd name="T3" fmla="*/ 242 h 71"/>
                <a:gd name="T4" fmla="*/ 134 w 21"/>
                <a:gd name="T5" fmla="*/ 503 h 71"/>
                <a:gd name="T6" fmla="*/ 58 w 21"/>
                <a:gd name="T7" fmla="*/ 242 h 71"/>
                <a:gd name="T8" fmla="*/ 0 w 21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71">
                  <a:moveTo>
                    <a:pt x="0" y="0"/>
                  </a:moveTo>
                  <a:cubicBezTo>
                    <a:pt x="5" y="7"/>
                    <a:pt x="11" y="16"/>
                    <a:pt x="12" y="34"/>
                  </a:cubicBezTo>
                  <a:cubicBezTo>
                    <a:pt x="13" y="51"/>
                    <a:pt x="13" y="60"/>
                    <a:pt x="21" y="71"/>
                  </a:cubicBezTo>
                  <a:cubicBezTo>
                    <a:pt x="15" y="63"/>
                    <a:pt x="12" y="52"/>
                    <a:pt x="9" y="34"/>
                  </a:cubicBezTo>
                  <a:cubicBezTo>
                    <a:pt x="6" y="17"/>
                    <a:pt x="10" y="12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" name="Freeform 1174"/>
            <p:cNvSpPr>
              <a:spLocks/>
            </p:cNvSpPr>
            <p:nvPr/>
          </p:nvSpPr>
          <p:spPr bwMode="auto">
            <a:xfrm>
              <a:off x="261" y="1937"/>
              <a:ext cx="353" cy="358"/>
            </a:xfrm>
            <a:custGeom>
              <a:avLst/>
              <a:gdLst>
                <a:gd name="T0" fmla="*/ 451 w 141"/>
                <a:gd name="T1" fmla="*/ 85 h 134"/>
                <a:gd name="T2" fmla="*/ 413 w 141"/>
                <a:gd name="T3" fmla="*/ 200 h 134"/>
                <a:gd name="T4" fmla="*/ 371 w 141"/>
                <a:gd name="T5" fmla="*/ 286 h 134"/>
                <a:gd name="T6" fmla="*/ 300 w 141"/>
                <a:gd name="T7" fmla="*/ 286 h 134"/>
                <a:gd name="T8" fmla="*/ 183 w 141"/>
                <a:gd name="T9" fmla="*/ 299 h 134"/>
                <a:gd name="T10" fmla="*/ 138 w 141"/>
                <a:gd name="T11" fmla="*/ 729 h 134"/>
                <a:gd name="T12" fmla="*/ 195 w 141"/>
                <a:gd name="T13" fmla="*/ 906 h 134"/>
                <a:gd name="T14" fmla="*/ 238 w 141"/>
                <a:gd name="T15" fmla="*/ 956 h 134"/>
                <a:gd name="T16" fmla="*/ 283 w 141"/>
                <a:gd name="T17" fmla="*/ 906 h 134"/>
                <a:gd name="T18" fmla="*/ 220 w 141"/>
                <a:gd name="T19" fmla="*/ 684 h 134"/>
                <a:gd name="T20" fmla="*/ 220 w 141"/>
                <a:gd name="T21" fmla="*/ 393 h 134"/>
                <a:gd name="T22" fmla="*/ 288 w 141"/>
                <a:gd name="T23" fmla="*/ 385 h 134"/>
                <a:gd name="T24" fmla="*/ 401 w 141"/>
                <a:gd name="T25" fmla="*/ 379 h 134"/>
                <a:gd name="T26" fmla="*/ 501 w 141"/>
                <a:gd name="T27" fmla="*/ 222 h 134"/>
                <a:gd name="T28" fmla="*/ 526 w 141"/>
                <a:gd name="T29" fmla="*/ 142 h 134"/>
                <a:gd name="T30" fmla="*/ 571 w 141"/>
                <a:gd name="T31" fmla="*/ 115 h 134"/>
                <a:gd name="T32" fmla="*/ 676 w 141"/>
                <a:gd name="T33" fmla="*/ 321 h 134"/>
                <a:gd name="T34" fmla="*/ 809 w 141"/>
                <a:gd name="T35" fmla="*/ 743 h 134"/>
                <a:gd name="T36" fmla="*/ 871 w 141"/>
                <a:gd name="T37" fmla="*/ 735 h 134"/>
                <a:gd name="T38" fmla="*/ 864 w 141"/>
                <a:gd name="T39" fmla="*/ 663 h 134"/>
                <a:gd name="T40" fmla="*/ 764 w 141"/>
                <a:gd name="T41" fmla="*/ 321 h 134"/>
                <a:gd name="T42" fmla="*/ 596 w 141"/>
                <a:gd name="T43" fmla="*/ 13 h 134"/>
                <a:gd name="T44" fmla="*/ 451 w 141"/>
                <a:gd name="T45" fmla="*/ 85 h 1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1" h="134">
                  <a:moveTo>
                    <a:pt x="72" y="12"/>
                  </a:moveTo>
                  <a:cubicBezTo>
                    <a:pt x="68" y="17"/>
                    <a:pt x="67" y="23"/>
                    <a:pt x="66" y="28"/>
                  </a:cubicBezTo>
                  <a:cubicBezTo>
                    <a:pt x="65" y="35"/>
                    <a:pt x="64" y="38"/>
                    <a:pt x="59" y="40"/>
                  </a:cubicBezTo>
                  <a:cubicBezTo>
                    <a:pt x="55" y="41"/>
                    <a:pt x="52" y="41"/>
                    <a:pt x="48" y="40"/>
                  </a:cubicBezTo>
                  <a:cubicBezTo>
                    <a:pt x="42" y="40"/>
                    <a:pt x="36" y="39"/>
                    <a:pt x="29" y="42"/>
                  </a:cubicBezTo>
                  <a:cubicBezTo>
                    <a:pt x="0" y="56"/>
                    <a:pt x="13" y="84"/>
                    <a:pt x="22" y="102"/>
                  </a:cubicBezTo>
                  <a:cubicBezTo>
                    <a:pt x="27" y="111"/>
                    <a:pt x="31" y="121"/>
                    <a:pt x="31" y="127"/>
                  </a:cubicBezTo>
                  <a:cubicBezTo>
                    <a:pt x="31" y="131"/>
                    <a:pt x="34" y="134"/>
                    <a:pt x="38" y="134"/>
                  </a:cubicBezTo>
                  <a:cubicBezTo>
                    <a:pt x="42" y="134"/>
                    <a:pt x="45" y="131"/>
                    <a:pt x="45" y="127"/>
                  </a:cubicBezTo>
                  <a:cubicBezTo>
                    <a:pt x="45" y="118"/>
                    <a:pt x="40" y="107"/>
                    <a:pt x="35" y="96"/>
                  </a:cubicBezTo>
                  <a:cubicBezTo>
                    <a:pt x="24" y="73"/>
                    <a:pt x="20" y="62"/>
                    <a:pt x="35" y="55"/>
                  </a:cubicBezTo>
                  <a:cubicBezTo>
                    <a:pt x="38" y="53"/>
                    <a:pt x="41" y="54"/>
                    <a:pt x="46" y="54"/>
                  </a:cubicBezTo>
                  <a:cubicBezTo>
                    <a:pt x="51" y="55"/>
                    <a:pt x="57" y="56"/>
                    <a:pt x="64" y="53"/>
                  </a:cubicBezTo>
                  <a:cubicBezTo>
                    <a:pt x="76" y="48"/>
                    <a:pt x="78" y="38"/>
                    <a:pt x="80" y="31"/>
                  </a:cubicBezTo>
                  <a:cubicBezTo>
                    <a:pt x="81" y="27"/>
                    <a:pt x="82" y="23"/>
                    <a:pt x="84" y="20"/>
                  </a:cubicBezTo>
                  <a:cubicBezTo>
                    <a:pt x="88" y="15"/>
                    <a:pt x="90" y="15"/>
                    <a:pt x="91" y="16"/>
                  </a:cubicBezTo>
                  <a:cubicBezTo>
                    <a:pt x="98" y="18"/>
                    <a:pt x="107" y="35"/>
                    <a:pt x="108" y="45"/>
                  </a:cubicBezTo>
                  <a:cubicBezTo>
                    <a:pt x="109" y="67"/>
                    <a:pt x="112" y="91"/>
                    <a:pt x="129" y="104"/>
                  </a:cubicBezTo>
                  <a:cubicBezTo>
                    <a:pt x="132" y="107"/>
                    <a:pt x="136" y="106"/>
                    <a:pt x="139" y="103"/>
                  </a:cubicBezTo>
                  <a:cubicBezTo>
                    <a:pt x="141" y="100"/>
                    <a:pt x="141" y="96"/>
                    <a:pt x="138" y="93"/>
                  </a:cubicBezTo>
                  <a:cubicBezTo>
                    <a:pt x="125" y="83"/>
                    <a:pt x="123" y="63"/>
                    <a:pt x="122" y="45"/>
                  </a:cubicBezTo>
                  <a:cubicBezTo>
                    <a:pt x="121" y="31"/>
                    <a:pt x="110" y="7"/>
                    <a:pt x="95" y="2"/>
                  </a:cubicBezTo>
                  <a:cubicBezTo>
                    <a:pt x="90" y="1"/>
                    <a:pt x="81" y="0"/>
                    <a:pt x="72" y="1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6" name="Group 1175"/>
          <p:cNvGrpSpPr>
            <a:grpSpLocks noChangeAspect="1"/>
          </p:cNvGrpSpPr>
          <p:nvPr/>
        </p:nvGrpSpPr>
        <p:grpSpPr bwMode="auto">
          <a:xfrm>
            <a:off x="5741268" y="719500"/>
            <a:ext cx="574331" cy="469666"/>
            <a:chOff x="5133" y="1944"/>
            <a:chExt cx="444" cy="363"/>
          </a:xfrm>
        </p:grpSpPr>
        <p:sp>
          <p:nvSpPr>
            <p:cNvPr id="267" name="Oval 1176"/>
            <p:cNvSpPr>
              <a:spLocks noChangeArrowheads="1"/>
            </p:cNvSpPr>
            <p:nvPr/>
          </p:nvSpPr>
          <p:spPr bwMode="auto">
            <a:xfrm>
              <a:off x="5204" y="1944"/>
              <a:ext cx="328" cy="349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" name="Oval 1177"/>
            <p:cNvSpPr>
              <a:spLocks noChangeArrowheads="1"/>
            </p:cNvSpPr>
            <p:nvPr/>
          </p:nvSpPr>
          <p:spPr bwMode="auto">
            <a:xfrm>
              <a:off x="5269" y="2013"/>
              <a:ext cx="197" cy="2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" name="Freeform 1178"/>
            <p:cNvSpPr>
              <a:spLocks/>
            </p:cNvSpPr>
            <p:nvPr/>
          </p:nvSpPr>
          <p:spPr bwMode="auto">
            <a:xfrm>
              <a:off x="5219" y="1963"/>
              <a:ext cx="192" cy="256"/>
            </a:xfrm>
            <a:custGeom>
              <a:avLst/>
              <a:gdLst>
                <a:gd name="T0" fmla="*/ 30 w 77"/>
                <a:gd name="T1" fmla="*/ 469 h 96"/>
                <a:gd name="T2" fmla="*/ 429 w 77"/>
                <a:gd name="T3" fmla="*/ 13 h 96"/>
                <a:gd name="T4" fmla="*/ 479 w 77"/>
                <a:gd name="T5" fmla="*/ 13 h 96"/>
                <a:gd name="T6" fmla="*/ 374 w 77"/>
                <a:gd name="T7" fmla="*/ 0 h 96"/>
                <a:gd name="T8" fmla="*/ 0 w 77"/>
                <a:gd name="T9" fmla="*/ 427 h 96"/>
                <a:gd name="T10" fmla="*/ 75 w 77"/>
                <a:gd name="T11" fmla="*/ 683 h 96"/>
                <a:gd name="T12" fmla="*/ 30 w 77"/>
                <a:gd name="T13" fmla="*/ 46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0"/>
                    <a:pt x="33" y="2"/>
                    <a:pt x="69" y="2"/>
                  </a:cubicBezTo>
                  <a:cubicBezTo>
                    <a:pt x="72" y="2"/>
                    <a:pt x="75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3"/>
                    <a:pt x="5" y="86"/>
                    <a:pt x="12" y="96"/>
                  </a:cubicBezTo>
                  <a:cubicBezTo>
                    <a:pt x="8" y="87"/>
                    <a:pt x="5" y="76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" name="Freeform 1179"/>
            <p:cNvSpPr>
              <a:spLocks/>
            </p:cNvSpPr>
            <p:nvPr/>
          </p:nvSpPr>
          <p:spPr bwMode="auto">
            <a:xfrm>
              <a:off x="5271" y="1981"/>
              <a:ext cx="248" cy="299"/>
            </a:xfrm>
            <a:custGeom>
              <a:avLst/>
              <a:gdLst>
                <a:gd name="T0" fmla="*/ 426 w 99"/>
                <a:gd name="T1" fmla="*/ 0 h 112"/>
                <a:gd name="T2" fmla="*/ 551 w 99"/>
                <a:gd name="T3" fmla="*/ 312 h 112"/>
                <a:gd name="T4" fmla="*/ 175 w 99"/>
                <a:gd name="T5" fmla="*/ 742 h 112"/>
                <a:gd name="T6" fmla="*/ 0 w 99"/>
                <a:gd name="T7" fmla="*/ 691 h 112"/>
                <a:gd name="T8" fmla="*/ 251 w 99"/>
                <a:gd name="T9" fmla="*/ 798 h 112"/>
                <a:gd name="T10" fmla="*/ 621 w 99"/>
                <a:gd name="T11" fmla="*/ 376 h 112"/>
                <a:gd name="T12" fmla="*/ 426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8" y="27"/>
                    <a:pt x="88" y="44"/>
                  </a:cubicBezTo>
                  <a:cubicBezTo>
                    <a:pt x="88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40" y="112"/>
                  </a:cubicBezTo>
                  <a:cubicBezTo>
                    <a:pt x="72" y="112"/>
                    <a:pt x="99" y="85"/>
                    <a:pt x="99" y="53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1" name="Freeform 1180"/>
            <p:cNvSpPr>
              <a:spLocks/>
            </p:cNvSpPr>
            <p:nvPr/>
          </p:nvSpPr>
          <p:spPr bwMode="auto">
            <a:xfrm>
              <a:off x="5286" y="2032"/>
              <a:ext cx="108" cy="141"/>
            </a:xfrm>
            <a:custGeom>
              <a:avLst/>
              <a:gdLst>
                <a:gd name="T0" fmla="*/ 33 w 43"/>
                <a:gd name="T1" fmla="*/ 239 h 53"/>
                <a:gd name="T2" fmla="*/ 259 w 43"/>
                <a:gd name="T3" fmla="*/ 13 h 53"/>
                <a:gd name="T4" fmla="*/ 259 w 43"/>
                <a:gd name="T5" fmla="*/ 13 h 53"/>
                <a:gd name="T6" fmla="*/ 201 w 43"/>
                <a:gd name="T7" fmla="*/ 0 h 53"/>
                <a:gd name="T8" fmla="*/ 0 w 43"/>
                <a:gd name="T9" fmla="*/ 226 h 53"/>
                <a:gd name="T10" fmla="*/ 45 w 43"/>
                <a:gd name="T11" fmla="*/ 375 h 53"/>
                <a:gd name="T12" fmla="*/ 33 w 43"/>
                <a:gd name="T13" fmla="*/ 239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5" y="34"/>
                  </a:moveTo>
                  <a:cubicBezTo>
                    <a:pt x="5" y="16"/>
                    <a:pt x="23" y="2"/>
                    <a:pt x="41" y="2"/>
                  </a:cubicBezTo>
                  <a:cubicBezTo>
                    <a:pt x="43" y="2"/>
                    <a:pt x="40" y="1"/>
                    <a:pt x="41" y="2"/>
                  </a:cubicBezTo>
                  <a:cubicBezTo>
                    <a:pt x="39" y="1"/>
                    <a:pt x="35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9"/>
                    <a:pt x="3" y="48"/>
                    <a:pt x="7" y="53"/>
                  </a:cubicBezTo>
                  <a:cubicBezTo>
                    <a:pt x="5" y="48"/>
                    <a:pt x="5" y="40"/>
                    <a:pt x="5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2" name="Freeform 1181"/>
            <p:cNvSpPr>
              <a:spLocks/>
            </p:cNvSpPr>
            <p:nvPr/>
          </p:nvSpPr>
          <p:spPr bwMode="auto">
            <a:xfrm>
              <a:off x="5321" y="2048"/>
              <a:ext cx="130" cy="157"/>
            </a:xfrm>
            <a:custGeom>
              <a:avLst/>
              <a:gdLst>
                <a:gd name="T0" fmla="*/ 225 w 52"/>
                <a:gd name="T1" fmla="*/ 0 h 59"/>
                <a:gd name="T2" fmla="*/ 288 w 52"/>
                <a:gd name="T3" fmla="*/ 170 h 59"/>
                <a:gd name="T4" fmla="*/ 95 w 52"/>
                <a:gd name="T5" fmla="*/ 389 h 59"/>
                <a:gd name="T6" fmla="*/ 0 w 52"/>
                <a:gd name="T7" fmla="*/ 362 h 59"/>
                <a:gd name="T8" fmla="*/ 133 w 52"/>
                <a:gd name="T9" fmla="*/ 418 h 59"/>
                <a:gd name="T10" fmla="*/ 325 w 52"/>
                <a:gd name="T11" fmla="*/ 200 h 59"/>
                <a:gd name="T12" fmla="*/ 225 w 52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59">
                  <a:moveTo>
                    <a:pt x="36" y="0"/>
                  </a:moveTo>
                  <a:cubicBezTo>
                    <a:pt x="42" y="6"/>
                    <a:pt x="46" y="14"/>
                    <a:pt x="46" y="24"/>
                  </a:cubicBezTo>
                  <a:cubicBezTo>
                    <a:pt x="46" y="41"/>
                    <a:pt x="32" y="55"/>
                    <a:pt x="15" y="55"/>
                  </a:cubicBezTo>
                  <a:cubicBezTo>
                    <a:pt x="9" y="55"/>
                    <a:pt x="4" y="54"/>
                    <a:pt x="0" y="51"/>
                  </a:cubicBezTo>
                  <a:cubicBezTo>
                    <a:pt x="5" y="56"/>
                    <a:pt x="13" y="59"/>
                    <a:pt x="21" y="59"/>
                  </a:cubicBezTo>
                  <a:cubicBezTo>
                    <a:pt x="38" y="59"/>
                    <a:pt x="52" y="45"/>
                    <a:pt x="52" y="28"/>
                  </a:cubicBezTo>
                  <a:cubicBezTo>
                    <a:pt x="52" y="16"/>
                    <a:pt x="46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" name="Freeform 1182"/>
            <p:cNvSpPr>
              <a:spLocks/>
            </p:cNvSpPr>
            <p:nvPr/>
          </p:nvSpPr>
          <p:spPr bwMode="auto">
            <a:xfrm>
              <a:off x="5469" y="2112"/>
              <a:ext cx="35" cy="35"/>
            </a:xfrm>
            <a:custGeom>
              <a:avLst/>
              <a:gdLst>
                <a:gd name="T0" fmla="*/ 0 w 14"/>
                <a:gd name="T1" fmla="*/ 13 h 13"/>
                <a:gd name="T2" fmla="*/ 70 w 14"/>
                <a:gd name="T3" fmla="*/ 94 h 13"/>
                <a:gd name="T4" fmla="*/ 83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2"/>
                  </a:moveTo>
                  <a:cubicBezTo>
                    <a:pt x="6" y="4"/>
                    <a:pt x="5" y="11"/>
                    <a:pt x="11" y="13"/>
                  </a:cubicBezTo>
                  <a:cubicBezTo>
                    <a:pt x="14" y="10"/>
                    <a:pt x="14" y="4"/>
                    <a:pt x="13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" name="Oval 1183"/>
            <p:cNvSpPr>
              <a:spLocks noChangeArrowheads="1"/>
            </p:cNvSpPr>
            <p:nvPr/>
          </p:nvSpPr>
          <p:spPr bwMode="auto">
            <a:xfrm>
              <a:off x="5269" y="2013"/>
              <a:ext cx="197" cy="211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" name="Oval 1184"/>
            <p:cNvSpPr>
              <a:spLocks noChangeArrowheads="1"/>
            </p:cNvSpPr>
            <p:nvPr/>
          </p:nvSpPr>
          <p:spPr bwMode="auto">
            <a:xfrm>
              <a:off x="5276" y="2045"/>
              <a:ext cx="35" cy="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" name="Freeform 1185"/>
            <p:cNvSpPr>
              <a:spLocks/>
            </p:cNvSpPr>
            <p:nvPr/>
          </p:nvSpPr>
          <p:spPr bwMode="auto">
            <a:xfrm>
              <a:off x="5286" y="2003"/>
              <a:ext cx="45" cy="48"/>
            </a:xfrm>
            <a:custGeom>
              <a:avLst/>
              <a:gdLst>
                <a:gd name="T0" fmla="*/ 13 w 18"/>
                <a:gd name="T1" fmla="*/ 43 h 18"/>
                <a:gd name="T2" fmla="*/ 75 w 18"/>
                <a:gd name="T3" fmla="*/ 13 h 18"/>
                <a:gd name="T4" fmla="*/ 100 w 18"/>
                <a:gd name="T5" fmla="*/ 93 h 18"/>
                <a:gd name="T6" fmla="*/ 33 w 18"/>
                <a:gd name="T7" fmla="*/ 115 h 18"/>
                <a:gd name="T8" fmla="*/ 13 w 18"/>
                <a:gd name="T9" fmla="*/ 43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2" y="6"/>
                  </a:moveTo>
                  <a:cubicBezTo>
                    <a:pt x="4" y="2"/>
                    <a:pt x="8" y="0"/>
                    <a:pt x="12" y="2"/>
                  </a:cubicBezTo>
                  <a:cubicBezTo>
                    <a:pt x="16" y="4"/>
                    <a:pt x="18" y="9"/>
                    <a:pt x="16" y="13"/>
                  </a:cubicBezTo>
                  <a:cubicBezTo>
                    <a:pt x="14" y="16"/>
                    <a:pt x="9" y="18"/>
                    <a:pt x="5" y="16"/>
                  </a:cubicBezTo>
                  <a:cubicBezTo>
                    <a:pt x="1" y="14"/>
                    <a:pt x="0" y="10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" name="Freeform 1186"/>
            <p:cNvSpPr>
              <a:spLocks/>
            </p:cNvSpPr>
            <p:nvPr/>
          </p:nvSpPr>
          <p:spPr bwMode="auto">
            <a:xfrm>
              <a:off x="5264" y="2080"/>
              <a:ext cx="25" cy="27"/>
            </a:xfrm>
            <a:custGeom>
              <a:avLst/>
              <a:gdLst>
                <a:gd name="T0" fmla="*/ 8 w 10"/>
                <a:gd name="T1" fmla="*/ 22 h 10"/>
                <a:gd name="T2" fmla="*/ 45 w 10"/>
                <a:gd name="T3" fmla="*/ 8 h 10"/>
                <a:gd name="T4" fmla="*/ 58 w 10"/>
                <a:gd name="T5" fmla="*/ 51 h 10"/>
                <a:gd name="T6" fmla="*/ 20 w 10"/>
                <a:gd name="T7" fmla="*/ 65 h 10"/>
                <a:gd name="T8" fmla="*/ 8 w 10"/>
                <a:gd name="T9" fmla="*/ 2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3" y="1"/>
                    <a:pt x="5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6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" name="Freeform 1187"/>
            <p:cNvSpPr>
              <a:spLocks/>
            </p:cNvSpPr>
            <p:nvPr/>
          </p:nvSpPr>
          <p:spPr bwMode="auto">
            <a:xfrm>
              <a:off x="5329" y="2013"/>
              <a:ext cx="15" cy="16"/>
            </a:xfrm>
            <a:custGeom>
              <a:avLst/>
              <a:gdLst>
                <a:gd name="T0" fmla="*/ 8 w 6"/>
                <a:gd name="T1" fmla="*/ 13 h 6"/>
                <a:gd name="T2" fmla="*/ 33 w 6"/>
                <a:gd name="T3" fmla="*/ 8 h 6"/>
                <a:gd name="T4" fmla="*/ 38 w 6"/>
                <a:gd name="T5" fmla="*/ 29 h 6"/>
                <a:gd name="T6" fmla="*/ 13 w 6"/>
                <a:gd name="T7" fmla="*/ 43 h 6"/>
                <a:gd name="T8" fmla="*/ 8 w 6"/>
                <a:gd name="T9" fmla="*/ 1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2" y="1"/>
                    <a:pt x="3" y="0"/>
                    <a:pt x="5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" name="Oval 1188"/>
            <p:cNvSpPr>
              <a:spLocks noChangeArrowheads="1"/>
            </p:cNvSpPr>
            <p:nvPr/>
          </p:nvSpPr>
          <p:spPr bwMode="auto">
            <a:xfrm>
              <a:off x="5204" y="1944"/>
              <a:ext cx="328" cy="349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" name="Freeform 1189"/>
            <p:cNvSpPr>
              <a:spLocks/>
            </p:cNvSpPr>
            <p:nvPr/>
          </p:nvSpPr>
          <p:spPr bwMode="auto">
            <a:xfrm>
              <a:off x="5133" y="1955"/>
              <a:ext cx="444" cy="352"/>
            </a:xfrm>
            <a:custGeom>
              <a:avLst/>
              <a:gdLst>
                <a:gd name="T0" fmla="*/ 534 w 177"/>
                <a:gd name="T1" fmla="*/ 13 h 132"/>
                <a:gd name="T2" fmla="*/ 509 w 177"/>
                <a:gd name="T3" fmla="*/ 35 h 132"/>
                <a:gd name="T4" fmla="*/ 309 w 177"/>
                <a:gd name="T5" fmla="*/ 56 h 132"/>
                <a:gd name="T6" fmla="*/ 113 w 177"/>
                <a:gd name="T7" fmla="*/ 72 h 132"/>
                <a:gd name="T8" fmla="*/ 8 w 177"/>
                <a:gd name="T9" fmla="*/ 291 h 132"/>
                <a:gd name="T10" fmla="*/ 183 w 177"/>
                <a:gd name="T11" fmla="*/ 491 h 132"/>
                <a:gd name="T12" fmla="*/ 238 w 177"/>
                <a:gd name="T13" fmla="*/ 512 h 132"/>
                <a:gd name="T14" fmla="*/ 339 w 177"/>
                <a:gd name="T15" fmla="*/ 653 h 132"/>
                <a:gd name="T16" fmla="*/ 391 w 177"/>
                <a:gd name="T17" fmla="*/ 888 h 132"/>
                <a:gd name="T18" fmla="*/ 567 w 177"/>
                <a:gd name="T19" fmla="*/ 925 h 132"/>
                <a:gd name="T20" fmla="*/ 780 w 177"/>
                <a:gd name="T21" fmla="*/ 696 h 132"/>
                <a:gd name="T22" fmla="*/ 818 w 177"/>
                <a:gd name="T23" fmla="*/ 611 h 132"/>
                <a:gd name="T24" fmla="*/ 1001 w 177"/>
                <a:gd name="T25" fmla="*/ 576 h 132"/>
                <a:gd name="T26" fmla="*/ 1044 w 177"/>
                <a:gd name="T27" fmla="*/ 589 h 132"/>
                <a:gd name="T28" fmla="*/ 1106 w 177"/>
                <a:gd name="T29" fmla="*/ 533 h 132"/>
                <a:gd name="T30" fmla="*/ 1064 w 177"/>
                <a:gd name="T31" fmla="*/ 461 h 132"/>
                <a:gd name="T32" fmla="*/ 1018 w 177"/>
                <a:gd name="T33" fmla="*/ 448 h 132"/>
                <a:gd name="T34" fmla="*/ 717 w 177"/>
                <a:gd name="T35" fmla="*/ 541 h 132"/>
                <a:gd name="T36" fmla="*/ 680 w 177"/>
                <a:gd name="T37" fmla="*/ 648 h 132"/>
                <a:gd name="T38" fmla="*/ 547 w 177"/>
                <a:gd name="T39" fmla="*/ 797 h 132"/>
                <a:gd name="T40" fmla="*/ 467 w 177"/>
                <a:gd name="T41" fmla="*/ 789 h 132"/>
                <a:gd name="T42" fmla="*/ 454 w 177"/>
                <a:gd name="T43" fmla="*/ 661 h 132"/>
                <a:gd name="T44" fmla="*/ 271 w 177"/>
                <a:gd name="T45" fmla="*/ 384 h 132"/>
                <a:gd name="T46" fmla="*/ 208 w 177"/>
                <a:gd name="T47" fmla="*/ 371 h 132"/>
                <a:gd name="T48" fmla="*/ 120 w 177"/>
                <a:gd name="T49" fmla="*/ 299 h 132"/>
                <a:gd name="T50" fmla="*/ 176 w 177"/>
                <a:gd name="T51" fmla="*/ 179 h 132"/>
                <a:gd name="T52" fmla="*/ 263 w 177"/>
                <a:gd name="T53" fmla="*/ 179 h 132"/>
                <a:gd name="T54" fmla="*/ 572 w 177"/>
                <a:gd name="T55" fmla="*/ 141 h 132"/>
                <a:gd name="T56" fmla="*/ 597 w 177"/>
                <a:gd name="T57" fmla="*/ 128 h 132"/>
                <a:gd name="T58" fmla="*/ 617 w 177"/>
                <a:gd name="T59" fmla="*/ 35 h 132"/>
                <a:gd name="T60" fmla="*/ 534 w 177"/>
                <a:gd name="T61" fmla="*/ 1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7" h="132">
                  <a:moveTo>
                    <a:pt x="85" y="2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67" y="13"/>
                    <a:pt x="65" y="14"/>
                    <a:pt x="49" y="8"/>
                  </a:cubicBezTo>
                  <a:cubicBezTo>
                    <a:pt x="35" y="2"/>
                    <a:pt x="24" y="6"/>
                    <a:pt x="18" y="10"/>
                  </a:cubicBezTo>
                  <a:cubicBezTo>
                    <a:pt x="8" y="16"/>
                    <a:pt x="2" y="27"/>
                    <a:pt x="1" y="41"/>
                  </a:cubicBezTo>
                  <a:cubicBezTo>
                    <a:pt x="0" y="63"/>
                    <a:pt x="15" y="66"/>
                    <a:pt x="29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4" y="76"/>
                    <a:pt x="55" y="77"/>
                    <a:pt x="54" y="92"/>
                  </a:cubicBezTo>
                  <a:cubicBezTo>
                    <a:pt x="53" y="104"/>
                    <a:pt x="53" y="117"/>
                    <a:pt x="62" y="125"/>
                  </a:cubicBezTo>
                  <a:cubicBezTo>
                    <a:pt x="69" y="130"/>
                    <a:pt x="78" y="132"/>
                    <a:pt x="90" y="130"/>
                  </a:cubicBezTo>
                  <a:cubicBezTo>
                    <a:pt x="113" y="126"/>
                    <a:pt x="120" y="111"/>
                    <a:pt x="124" y="98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5" y="78"/>
                    <a:pt x="142" y="78"/>
                    <a:pt x="159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71" y="83"/>
                    <a:pt x="176" y="80"/>
                    <a:pt x="176" y="75"/>
                  </a:cubicBezTo>
                  <a:cubicBezTo>
                    <a:pt x="177" y="70"/>
                    <a:pt x="174" y="66"/>
                    <a:pt x="169" y="65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45" y="60"/>
                    <a:pt x="126" y="57"/>
                    <a:pt x="114" y="7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3" y="103"/>
                    <a:pt x="100" y="110"/>
                    <a:pt x="87" y="112"/>
                  </a:cubicBezTo>
                  <a:cubicBezTo>
                    <a:pt x="78" y="114"/>
                    <a:pt x="75" y="112"/>
                    <a:pt x="74" y="111"/>
                  </a:cubicBezTo>
                  <a:cubicBezTo>
                    <a:pt x="71" y="109"/>
                    <a:pt x="72" y="97"/>
                    <a:pt x="72" y="93"/>
                  </a:cubicBezTo>
                  <a:cubicBezTo>
                    <a:pt x="74" y="69"/>
                    <a:pt x="67" y="60"/>
                    <a:pt x="4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9" y="49"/>
                    <a:pt x="19" y="49"/>
                    <a:pt x="19" y="42"/>
                  </a:cubicBezTo>
                  <a:cubicBezTo>
                    <a:pt x="20" y="35"/>
                    <a:pt x="23" y="28"/>
                    <a:pt x="28" y="25"/>
                  </a:cubicBezTo>
                  <a:cubicBezTo>
                    <a:pt x="32" y="23"/>
                    <a:pt x="37" y="23"/>
                    <a:pt x="42" y="25"/>
                  </a:cubicBezTo>
                  <a:cubicBezTo>
                    <a:pt x="66" y="34"/>
                    <a:pt x="74" y="30"/>
                    <a:pt x="91" y="2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9" y="15"/>
                    <a:pt x="100" y="10"/>
                    <a:pt x="98" y="5"/>
                  </a:cubicBezTo>
                  <a:cubicBezTo>
                    <a:pt x="95" y="1"/>
                    <a:pt x="90" y="0"/>
                    <a:pt x="85" y="2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" name="Freeform 1190"/>
            <p:cNvSpPr>
              <a:spLocks/>
            </p:cNvSpPr>
            <p:nvPr/>
          </p:nvSpPr>
          <p:spPr bwMode="auto">
            <a:xfrm>
              <a:off x="5151" y="1963"/>
              <a:ext cx="158" cy="72"/>
            </a:xfrm>
            <a:custGeom>
              <a:avLst/>
              <a:gdLst>
                <a:gd name="T0" fmla="*/ 396 w 63"/>
                <a:gd name="T1" fmla="*/ 85 h 27"/>
                <a:gd name="T2" fmla="*/ 251 w 63"/>
                <a:gd name="T3" fmla="*/ 56 h 27"/>
                <a:gd name="T4" fmla="*/ 0 w 63"/>
                <a:gd name="T5" fmla="*/ 192 h 27"/>
                <a:gd name="T6" fmla="*/ 171 w 63"/>
                <a:gd name="T7" fmla="*/ 64 h 27"/>
                <a:gd name="T8" fmla="*/ 396 w 63"/>
                <a:gd name="T9" fmla="*/ 8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">
                  <a:moveTo>
                    <a:pt x="63" y="12"/>
                  </a:moveTo>
                  <a:cubicBezTo>
                    <a:pt x="55" y="14"/>
                    <a:pt x="46" y="11"/>
                    <a:pt x="40" y="8"/>
                  </a:cubicBezTo>
                  <a:cubicBezTo>
                    <a:pt x="33" y="5"/>
                    <a:pt x="13" y="0"/>
                    <a:pt x="0" y="27"/>
                  </a:cubicBezTo>
                  <a:cubicBezTo>
                    <a:pt x="8" y="17"/>
                    <a:pt x="16" y="9"/>
                    <a:pt x="27" y="9"/>
                  </a:cubicBezTo>
                  <a:cubicBezTo>
                    <a:pt x="37" y="10"/>
                    <a:pt x="57" y="15"/>
                    <a:pt x="63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" name="Freeform 1191"/>
            <p:cNvSpPr>
              <a:spLocks/>
            </p:cNvSpPr>
            <p:nvPr/>
          </p:nvSpPr>
          <p:spPr bwMode="auto">
            <a:xfrm>
              <a:off x="5239" y="2107"/>
              <a:ext cx="67" cy="80"/>
            </a:xfrm>
            <a:custGeom>
              <a:avLst/>
              <a:gdLst>
                <a:gd name="T0" fmla="*/ 0 w 27"/>
                <a:gd name="T1" fmla="*/ 0 h 30"/>
                <a:gd name="T2" fmla="*/ 166 w 27"/>
                <a:gd name="T3" fmla="*/ 213 h 30"/>
                <a:gd name="T4" fmla="*/ 0 w 27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cubicBezTo>
                    <a:pt x="13" y="3"/>
                    <a:pt x="27" y="8"/>
                    <a:pt x="27" y="30"/>
                  </a:cubicBezTo>
                  <a:cubicBezTo>
                    <a:pt x="24" y="22"/>
                    <a:pt x="20" y="7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" name="Freeform 1192"/>
            <p:cNvSpPr>
              <a:spLocks/>
            </p:cNvSpPr>
            <p:nvPr/>
          </p:nvSpPr>
          <p:spPr bwMode="auto">
            <a:xfrm>
              <a:off x="5399" y="2123"/>
              <a:ext cx="110" cy="106"/>
            </a:xfrm>
            <a:custGeom>
              <a:avLst/>
              <a:gdLst>
                <a:gd name="T0" fmla="*/ 275 w 44"/>
                <a:gd name="T1" fmla="*/ 8 h 40"/>
                <a:gd name="T2" fmla="*/ 75 w 44"/>
                <a:gd name="T3" fmla="*/ 98 h 40"/>
                <a:gd name="T4" fmla="*/ 0 w 44"/>
                <a:gd name="T5" fmla="*/ 281 h 40"/>
                <a:gd name="T6" fmla="*/ 120 w 44"/>
                <a:gd name="T7" fmla="*/ 72 h 40"/>
                <a:gd name="T8" fmla="*/ 275 w 44"/>
                <a:gd name="T9" fmla="*/ 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0">
                  <a:moveTo>
                    <a:pt x="44" y="1"/>
                  </a:moveTo>
                  <a:cubicBezTo>
                    <a:pt x="33" y="0"/>
                    <a:pt x="18" y="2"/>
                    <a:pt x="12" y="14"/>
                  </a:cubicBezTo>
                  <a:cubicBezTo>
                    <a:pt x="6" y="25"/>
                    <a:pt x="0" y="40"/>
                    <a:pt x="0" y="40"/>
                  </a:cubicBezTo>
                  <a:cubicBezTo>
                    <a:pt x="6" y="30"/>
                    <a:pt x="12" y="17"/>
                    <a:pt x="19" y="10"/>
                  </a:cubicBezTo>
                  <a:cubicBezTo>
                    <a:pt x="26" y="3"/>
                    <a:pt x="34" y="2"/>
                    <a:pt x="44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" name="Freeform 1193"/>
            <p:cNvSpPr>
              <a:spLocks/>
            </p:cNvSpPr>
            <p:nvPr/>
          </p:nvSpPr>
          <p:spPr bwMode="auto">
            <a:xfrm>
              <a:off x="5279" y="2235"/>
              <a:ext cx="152" cy="69"/>
            </a:xfrm>
            <a:custGeom>
              <a:avLst/>
              <a:gdLst>
                <a:gd name="T0" fmla="*/ 0 w 61"/>
                <a:gd name="T1" fmla="*/ 8 h 26"/>
                <a:gd name="T2" fmla="*/ 187 w 61"/>
                <a:gd name="T3" fmla="*/ 154 h 26"/>
                <a:gd name="T4" fmla="*/ 379 w 61"/>
                <a:gd name="T5" fmla="*/ 0 h 26"/>
                <a:gd name="T6" fmla="*/ 154 w 61"/>
                <a:gd name="T7" fmla="*/ 133 h 26"/>
                <a:gd name="T8" fmla="*/ 0 w 61"/>
                <a:gd name="T9" fmla="*/ 8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26">
                  <a:moveTo>
                    <a:pt x="0" y="1"/>
                  </a:moveTo>
                  <a:cubicBezTo>
                    <a:pt x="1" y="13"/>
                    <a:pt x="8" y="26"/>
                    <a:pt x="30" y="22"/>
                  </a:cubicBezTo>
                  <a:cubicBezTo>
                    <a:pt x="52" y="18"/>
                    <a:pt x="58" y="5"/>
                    <a:pt x="61" y="0"/>
                  </a:cubicBezTo>
                  <a:cubicBezTo>
                    <a:pt x="55" y="6"/>
                    <a:pt x="45" y="17"/>
                    <a:pt x="25" y="19"/>
                  </a:cubicBezTo>
                  <a:cubicBezTo>
                    <a:pt x="5" y="20"/>
                    <a:pt x="4" y="9"/>
                    <a:pt x="0" y="1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" name="Freeform 1194"/>
            <p:cNvSpPr>
              <a:spLocks/>
            </p:cNvSpPr>
            <p:nvPr/>
          </p:nvSpPr>
          <p:spPr bwMode="auto">
            <a:xfrm>
              <a:off x="5256" y="1968"/>
              <a:ext cx="123" cy="61"/>
            </a:xfrm>
            <a:custGeom>
              <a:avLst/>
              <a:gdLst>
                <a:gd name="T0" fmla="*/ 0 w 49"/>
                <a:gd name="T1" fmla="*/ 133 h 23"/>
                <a:gd name="T2" fmla="*/ 176 w 49"/>
                <a:gd name="T3" fmla="*/ 133 h 23"/>
                <a:gd name="T4" fmla="*/ 296 w 49"/>
                <a:gd name="T5" fmla="*/ 50 h 23"/>
                <a:gd name="T6" fmla="*/ 264 w 49"/>
                <a:gd name="T7" fmla="*/ 0 h 23"/>
                <a:gd name="T8" fmla="*/ 246 w 49"/>
                <a:gd name="T9" fmla="*/ 64 h 23"/>
                <a:gd name="T10" fmla="*/ 100 w 49"/>
                <a:gd name="T11" fmla="*/ 141 h 23"/>
                <a:gd name="T12" fmla="*/ 0 w 49"/>
                <a:gd name="T13" fmla="*/ 133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3">
                  <a:moveTo>
                    <a:pt x="0" y="19"/>
                  </a:moveTo>
                  <a:cubicBezTo>
                    <a:pt x="15" y="23"/>
                    <a:pt x="18" y="23"/>
                    <a:pt x="28" y="19"/>
                  </a:cubicBezTo>
                  <a:cubicBezTo>
                    <a:pt x="39" y="14"/>
                    <a:pt x="45" y="9"/>
                    <a:pt x="47" y="7"/>
                  </a:cubicBezTo>
                  <a:cubicBezTo>
                    <a:pt x="49" y="5"/>
                    <a:pt x="46" y="1"/>
                    <a:pt x="42" y="0"/>
                  </a:cubicBezTo>
                  <a:cubicBezTo>
                    <a:pt x="45" y="2"/>
                    <a:pt x="48" y="5"/>
                    <a:pt x="39" y="9"/>
                  </a:cubicBezTo>
                  <a:cubicBezTo>
                    <a:pt x="30" y="14"/>
                    <a:pt x="23" y="20"/>
                    <a:pt x="16" y="20"/>
                  </a:cubicBezTo>
                  <a:cubicBezTo>
                    <a:pt x="10" y="20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" name="Freeform 1195"/>
            <p:cNvSpPr>
              <a:spLocks/>
            </p:cNvSpPr>
            <p:nvPr/>
          </p:nvSpPr>
          <p:spPr bwMode="auto">
            <a:xfrm>
              <a:off x="5133" y="1955"/>
              <a:ext cx="444" cy="352"/>
            </a:xfrm>
            <a:custGeom>
              <a:avLst/>
              <a:gdLst>
                <a:gd name="T0" fmla="*/ 534 w 177"/>
                <a:gd name="T1" fmla="*/ 13 h 132"/>
                <a:gd name="T2" fmla="*/ 509 w 177"/>
                <a:gd name="T3" fmla="*/ 35 h 132"/>
                <a:gd name="T4" fmla="*/ 309 w 177"/>
                <a:gd name="T5" fmla="*/ 56 h 132"/>
                <a:gd name="T6" fmla="*/ 113 w 177"/>
                <a:gd name="T7" fmla="*/ 72 h 132"/>
                <a:gd name="T8" fmla="*/ 8 w 177"/>
                <a:gd name="T9" fmla="*/ 291 h 132"/>
                <a:gd name="T10" fmla="*/ 183 w 177"/>
                <a:gd name="T11" fmla="*/ 491 h 132"/>
                <a:gd name="T12" fmla="*/ 238 w 177"/>
                <a:gd name="T13" fmla="*/ 512 h 132"/>
                <a:gd name="T14" fmla="*/ 339 w 177"/>
                <a:gd name="T15" fmla="*/ 653 h 132"/>
                <a:gd name="T16" fmla="*/ 391 w 177"/>
                <a:gd name="T17" fmla="*/ 888 h 132"/>
                <a:gd name="T18" fmla="*/ 567 w 177"/>
                <a:gd name="T19" fmla="*/ 925 h 132"/>
                <a:gd name="T20" fmla="*/ 780 w 177"/>
                <a:gd name="T21" fmla="*/ 696 h 132"/>
                <a:gd name="T22" fmla="*/ 818 w 177"/>
                <a:gd name="T23" fmla="*/ 611 h 132"/>
                <a:gd name="T24" fmla="*/ 1001 w 177"/>
                <a:gd name="T25" fmla="*/ 576 h 132"/>
                <a:gd name="T26" fmla="*/ 1044 w 177"/>
                <a:gd name="T27" fmla="*/ 589 h 132"/>
                <a:gd name="T28" fmla="*/ 1106 w 177"/>
                <a:gd name="T29" fmla="*/ 533 h 132"/>
                <a:gd name="T30" fmla="*/ 1064 w 177"/>
                <a:gd name="T31" fmla="*/ 461 h 132"/>
                <a:gd name="T32" fmla="*/ 1018 w 177"/>
                <a:gd name="T33" fmla="*/ 448 h 132"/>
                <a:gd name="T34" fmla="*/ 717 w 177"/>
                <a:gd name="T35" fmla="*/ 541 h 132"/>
                <a:gd name="T36" fmla="*/ 680 w 177"/>
                <a:gd name="T37" fmla="*/ 648 h 132"/>
                <a:gd name="T38" fmla="*/ 547 w 177"/>
                <a:gd name="T39" fmla="*/ 797 h 132"/>
                <a:gd name="T40" fmla="*/ 467 w 177"/>
                <a:gd name="T41" fmla="*/ 789 h 132"/>
                <a:gd name="T42" fmla="*/ 454 w 177"/>
                <a:gd name="T43" fmla="*/ 661 h 132"/>
                <a:gd name="T44" fmla="*/ 271 w 177"/>
                <a:gd name="T45" fmla="*/ 384 h 132"/>
                <a:gd name="T46" fmla="*/ 208 w 177"/>
                <a:gd name="T47" fmla="*/ 371 h 132"/>
                <a:gd name="T48" fmla="*/ 120 w 177"/>
                <a:gd name="T49" fmla="*/ 299 h 132"/>
                <a:gd name="T50" fmla="*/ 176 w 177"/>
                <a:gd name="T51" fmla="*/ 179 h 132"/>
                <a:gd name="T52" fmla="*/ 263 w 177"/>
                <a:gd name="T53" fmla="*/ 179 h 132"/>
                <a:gd name="T54" fmla="*/ 572 w 177"/>
                <a:gd name="T55" fmla="*/ 141 h 132"/>
                <a:gd name="T56" fmla="*/ 597 w 177"/>
                <a:gd name="T57" fmla="*/ 128 h 132"/>
                <a:gd name="T58" fmla="*/ 617 w 177"/>
                <a:gd name="T59" fmla="*/ 35 h 132"/>
                <a:gd name="T60" fmla="*/ 534 w 177"/>
                <a:gd name="T61" fmla="*/ 1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7" h="132">
                  <a:moveTo>
                    <a:pt x="85" y="2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67" y="13"/>
                    <a:pt x="65" y="14"/>
                    <a:pt x="49" y="8"/>
                  </a:cubicBezTo>
                  <a:cubicBezTo>
                    <a:pt x="35" y="2"/>
                    <a:pt x="24" y="6"/>
                    <a:pt x="18" y="10"/>
                  </a:cubicBezTo>
                  <a:cubicBezTo>
                    <a:pt x="8" y="16"/>
                    <a:pt x="2" y="27"/>
                    <a:pt x="1" y="41"/>
                  </a:cubicBezTo>
                  <a:cubicBezTo>
                    <a:pt x="0" y="63"/>
                    <a:pt x="15" y="66"/>
                    <a:pt x="29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4" y="76"/>
                    <a:pt x="55" y="77"/>
                    <a:pt x="54" y="92"/>
                  </a:cubicBezTo>
                  <a:cubicBezTo>
                    <a:pt x="53" y="104"/>
                    <a:pt x="53" y="117"/>
                    <a:pt x="62" y="125"/>
                  </a:cubicBezTo>
                  <a:cubicBezTo>
                    <a:pt x="69" y="130"/>
                    <a:pt x="78" y="132"/>
                    <a:pt x="90" y="130"/>
                  </a:cubicBezTo>
                  <a:cubicBezTo>
                    <a:pt x="113" y="126"/>
                    <a:pt x="120" y="111"/>
                    <a:pt x="124" y="98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5" y="78"/>
                    <a:pt x="142" y="78"/>
                    <a:pt x="159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71" y="83"/>
                    <a:pt x="176" y="80"/>
                    <a:pt x="176" y="75"/>
                  </a:cubicBezTo>
                  <a:cubicBezTo>
                    <a:pt x="177" y="70"/>
                    <a:pt x="174" y="66"/>
                    <a:pt x="169" y="65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45" y="60"/>
                    <a:pt x="126" y="57"/>
                    <a:pt x="114" y="7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3" y="103"/>
                    <a:pt x="100" y="110"/>
                    <a:pt x="87" y="112"/>
                  </a:cubicBezTo>
                  <a:cubicBezTo>
                    <a:pt x="78" y="114"/>
                    <a:pt x="75" y="112"/>
                    <a:pt x="74" y="111"/>
                  </a:cubicBezTo>
                  <a:cubicBezTo>
                    <a:pt x="71" y="109"/>
                    <a:pt x="72" y="97"/>
                    <a:pt x="72" y="93"/>
                  </a:cubicBezTo>
                  <a:cubicBezTo>
                    <a:pt x="74" y="69"/>
                    <a:pt x="67" y="60"/>
                    <a:pt x="4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9" y="49"/>
                    <a:pt x="19" y="49"/>
                    <a:pt x="19" y="42"/>
                  </a:cubicBezTo>
                  <a:cubicBezTo>
                    <a:pt x="20" y="35"/>
                    <a:pt x="23" y="28"/>
                    <a:pt x="28" y="25"/>
                  </a:cubicBezTo>
                  <a:cubicBezTo>
                    <a:pt x="32" y="23"/>
                    <a:pt x="37" y="23"/>
                    <a:pt x="42" y="25"/>
                  </a:cubicBezTo>
                  <a:cubicBezTo>
                    <a:pt x="66" y="34"/>
                    <a:pt x="74" y="30"/>
                    <a:pt x="91" y="2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9" y="15"/>
                    <a:pt x="100" y="10"/>
                    <a:pt x="98" y="5"/>
                  </a:cubicBezTo>
                  <a:cubicBezTo>
                    <a:pt x="95" y="1"/>
                    <a:pt x="90" y="0"/>
                    <a:pt x="85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7" name="Group 21"/>
          <p:cNvGrpSpPr>
            <a:grpSpLocks noChangeAspect="1"/>
          </p:cNvGrpSpPr>
          <p:nvPr/>
        </p:nvGrpSpPr>
        <p:grpSpPr bwMode="auto">
          <a:xfrm>
            <a:off x="3954668" y="713523"/>
            <a:ext cx="342941" cy="345542"/>
            <a:chOff x="1104" y="3196"/>
            <a:chExt cx="923" cy="930"/>
          </a:xfrm>
        </p:grpSpPr>
        <p:sp>
          <p:nvSpPr>
            <p:cNvPr id="288" name="Oval 22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solidFill>
              <a:srgbClr val="D5D6E4"/>
            </a:solidFill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nb-NO"/>
            </a:p>
          </p:txBody>
        </p:sp>
        <p:sp>
          <p:nvSpPr>
            <p:cNvPr id="289" name="Oval 23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" name="Freeform 24"/>
            <p:cNvSpPr>
              <a:spLocks/>
            </p:cNvSpPr>
            <p:nvPr/>
          </p:nvSpPr>
          <p:spPr bwMode="auto">
            <a:xfrm>
              <a:off x="1142" y="3263"/>
              <a:ext cx="483" cy="642"/>
            </a:xfrm>
            <a:custGeom>
              <a:avLst/>
              <a:gdLst>
                <a:gd name="T0" fmla="*/ 194 w 77"/>
                <a:gd name="T1" fmla="*/ 2949 h 96"/>
                <a:gd name="T2" fmla="*/ 2678 w 77"/>
                <a:gd name="T3" fmla="*/ 87 h 96"/>
                <a:gd name="T4" fmla="*/ 3030 w 77"/>
                <a:gd name="T5" fmla="*/ 134 h 96"/>
                <a:gd name="T6" fmla="*/ 2359 w 77"/>
                <a:gd name="T7" fmla="*/ 0 h 96"/>
                <a:gd name="T8" fmla="*/ 0 w 77"/>
                <a:gd name="T9" fmla="*/ 2682 h 96"/>
                <a:gd name="T10" fmla="*/ 470 w 77"/>
                <a:gd name="T11" fmla="*/ 4293 h 96"/>
                <a:gd name="T12" fmla="*/ 194 w 77"/>
                <a:gd name="T13" fmla="*/ 294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1"/>
                    <a:pt x="33" y="2"/>
                    <a:pt x="68" y="2"/>
                  </a:cubicBezTo>
                  <a:cubicBezTo>
                    <a:pt x="71" y="2"/>
                    <a:pt x="74" y="3"/>
                    <a:pt x="77" y="3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4"/>
                    <a:pt x="4" y="86"/>
                    <a:pt x="12" y="96"/>
                  </a:cubicBezTo>
                  <a:cubicBezTo>
                    <a:pt x="7" y="87"/>
                    <a:pt x="5" y="77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" name="Freeform 25"/>
            <p:cNvSpPr>
              <a:spLocks/>
            </p:cNvSpPr>
            <p:nvPr/>
          </p:nvSpPr>
          <p:spPr bwMode="auto">
            <a:xfrm>
              <a:off x="1273" y="3317"/>
              <a:ext cx="622" cy="749"/>
            </a:xfrm>
            <a:custGeom>
              <a:avLst/>
              <a:gdLst>
                <a:gd name="T0" fmla="*/ 2683 w 99"/>
                <a:gd name="T1" fmla="*/ 0 h 112"/>
                <a:gd name="T2" fmla="*/ 3437 w 99"/>
                <a:gd name="T3" fmla="*/ 1966 h 112"/>
                <a:gd name="T4" fmla="*/ 1106 w 99"/>
                <a:gd name="T5" fmla="*/ 4608 h 112"/>
                <a:gd name="T6" fmla="*/ 0 w 99"/>
                <a:gd name="T7" fmla="*/ 4293 h 112"/>
                <a:gd name="T8" fmla="*/ 1539 w 99"/>
                <a:gd name="T9" fmla="*/ 5009 h 112"/>
                <a:gd name="T10" fmla="*/ 3908 w 99"/>
                <a:gd name="T11" fmla="*/ 2327 h 112"/>
                <a:gd name="T12" fmla="*/ 2683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6"/>
                    <a:pt x="87" y="44"/>
                  </a:cubicBezTo>
                  <a:cubicBezTo>
                    <a:pt x="87" y="77"/>
                    <a:pt x="61" y="103"/>
                    <a:pt x="28" y="103"/>
                  </a:cubicBezTo>
                  <a:cubicBezTo>
                    <a:pt x="18" y="103"/>
                    <a:pt x="8" y="101"/>
                    <a:pt x="0" y="96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" name="Freeform 26"/>
            <p:cNvSpPr>
              <a:spLocks/>
            </p:cNvSpPr>
            <p:nvPr/>
          </p:nvSpPr>
          <p:spPr bwMode="auto">
            <a:xfrm>
              <a:off x="1311" y="3444"/>
              <a:ext cx="270" cy="354"/>
            </a:xfrm>
            <a:custGeom>
              <a:avLst/>
              <a:gdLst>
                <a:gd name="T0" fmla="*/ 157 w 43"/>
                <a:gd name="T1" fmla="*/ 1516 h 53"/>
                <a:gd name="T2" fmla="*/ 1614 w 43"/>
                <a:gd name="T3" fmla="*/ 47 h 53"/>
                <a:gd name="T4" fmla="*/ 1614 w 43"/>
                <a:gd name="T5" fmla="*/ 47 h 53"/>
                <a:gd name="T6" fmla="*/ 1262 w 43"/>
                <a:gd name="T7" fmla="*/ 0 h 53"/>
                <a:gd name="T8" fmla="*/ 0 w 43"/>
                <a:gd name="T9" fmla="*/ 1383 h 53"/>
                <a:gd name="T10" fmla="*/ 276 w 43"/>
                <a:gd name="T11" fmla="*/ 2364 h 53"/>
                <a:gd name="T12" fmla="*/ 157 w 43"/>
                <a:gd name="T13" fmla="*/ 1516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15"/>
                    <a:pt x="22" y="1"/>
                    <a:pt x="41" y="1"/>
                  </a:cubicBezTo>
                  <a:cubicBezTo>
                    <a:pt x="43" y="1"/>
                    <a:pt x="40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3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" name="Freeform 27"/>
            <p:cNvSpPr>
              <a:spLocks/>
            </p:cNvSpPr>
            <p:nvPr/>
          </p:nvSpPr>
          <p:spPr bwMode="auto">
            <a:xfrm>
              <a:off x="1393" y="3484"/>
              <a:ext cx="333" cy="395"/>
            </a:xfrm>
            <a:custGeom>
              <a:avLst/>
              <a:gdLst>
                <a:gd name="T0" fmla="*/ 1420 w 53"/>
                <a:gd name="T1" fmla="*/ 0 h 59"/>
                <a:gd name="T2" fmla="*/ 1853 w 53"/>
                <a:gd name="T3" fmla="*/ 1031 h 59"/>
                <a:gd name="T4" fmla="*/ 591 w 53"/>
                <a:gd name="T5" fmla="*/ 2464 h 59"/>
                <a:gd name="T6" fmla="*/ 0 w 53"/>
                <a:gd name="T7" fmla="*/ 2283 h 59"/>
                <a:gd name="T8" fmla="*/ 829 w 53"/>
                <a:gd name="T9" fmla="*/ 2644 h 59"/>
                <a:gd name="T10" fmla="*/ 2092 w 53"/>
                <a:gd name="T11" fmla="*/ 1212 h 59"/>
                <a:gd name="T12" fmla="*/ 1420 w 53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59">
                  <a:moveTo>
                    <a:pt x="36" y="0"/>
                  </a:moveTo>
                  <a:cubicBezTo>
                    <a:pt x="43" y="5"/>
                    <a:pt x="47" y="14"/>
                    <a:pt x="47" y="23"/>
                  </a:cubicBezTo>
                  <a:cubicBezTo>
                    <a:pt x="47" y="41"/>
                    <a:pt x="33" y="55"/>
                    <a:pt x="15" y="55"/>
                  </a:cubicBezTo>
                  <a:cubicBezTo>
                    <a:pt x="10" y="55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9" y="59"/>
                    <a:pt x="53" y="45"/>
                    <a:pt x="53" y="27"/>
                  </a:cubicBezTo>
                  <a:cubicBezTo>
                    <a:pt x="53" y="15"/>
                    <a:pt x="46" y="5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" name="Freeform 28"/>
            <p:cNvSpPr>
              <a:spLocks/>
            </p:cNvSpPr>
            <p:nvPr/>
          </p:nvSpPr>
          <p:spPr bwMode="auto">
            <a:xfrm>
              <a:off x="1336" y="3919"/>
              <a:ext cx="132" cy="127"/>
            </a:xfrm>
            <a:custGeom>
              <a:avLst/>
              <a:gdLst>
                <a:gd name="T0" fmla="*/ 710 w 21"/>
                <a:gd name="T1" fmla="*/ 0 h 19"/>
                <a:gd name="T2" fmla="*/ 0 w 21"/>
                <a:gd name="T3" fmla="*/ 66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18" y="0"/>
                  </a:moveTo>
                  <a:cubicBezTo>
                    <a:pt x="21" y="12"/>
                    <a:pt x="11" y="19"/>
                    <a:pt x="0" y="1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" name="Freeform 29"/>
            <p:cNvSpPr>
              <a:spLocks/>
            </p:cNvSpPr>
            <p:nvPr/>
          </p:nvSpPr>
          <p:spPr bwMode="auto">
            <a:xfrm>
              <a:off x="1770" y="3644"/>
              <a:ext cx="87" cy="87"/>
            </a:xfrm>
            <a:custGeom>
              <a:avLst/>
              <a:gdLst>
                <a:gd name="T0" fmla="*/ 0 w 14"/>
                <a:gd name="T1" fmla="*/ 47 h 13"/>
                <a:gd name="T2" fmla="*/ 423 w 14"/>
                <a:gd name="T3" fmla="*/ 582 h 13"/>
                <a:gd name="T4" fmla="*/ 466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6" y="3"/>
                    <a:pt x="5" y="11"/>
                    <a:pt x="11" y="13"/>
                  </a:cubicBezTo>
                  <a:cubicBezTo>
                    <a:pt x="14" y="9"/>
                    <a:pt x="13" y="4"/>
                    <a:pt x="12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" name="Oval 30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" name="Oval 31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" name="Freeform 32"/>
            <p:cNvSpPr>
              <a:spLocks/>
            </p:cNvSpPr>
            <p:nvPr/>
          </p:nvSpPr>
          <p:spPr bwMode="auto">
            <a:xfrm>
              <a:off x="1311" y="3370"/>
              <a:ext cx="107" cy="121"/>
            </a:xfrm>
            <a:custGeom>
              <a:avLst/>
              <a:gdLst>
                <a:gd name="T0" fmla="*/ 38 w 17"/>
                <a:gd name="T1" fmla="*/ 229 h 18"/>
                <a:gd name="T2" fmla="*/ 478 w 17"/>
                <a:gd name="T3" fmla="*/ 87 h 18"/>
                <a:gd name="T4" fmla="*/ 592 w 17"/>
                <a:gd name="T5" fmla="*/ 545 h 18"/>
                <a:gd name="T6" fmla="*/ 195 w 17"/>
                <a:gd name="T7" fmla="*/ 726 h 18"/>
                <a:gd name="T8" fmla="*/ 38 w 17"/>
                <a:gd name="T9" fmla="*/ 22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8">
                  <a:moveTo>
                    <a:pt x="1" y="5"/>
                  </a:moveTo>
                  <a:cubicBezTo>
                    <a:pt x="3" y="1"/>
                    <a:pt x="8" y="0"/>
                    <a:pt x="12" y="2"/>
                  </a:cubicBezTo>
                  <a:cubicBezTo>
                    <a:pt x="16" y="4"/>
                    <a:pt x="17" y="8"/>
                    <a:pt x="15" y="12"/>
                  </a:cubicBezTo>
                  <a:cubicBezTo>
                    <a:pt x="13" y="16"/>
                    <a:pt x="9" y="18"/>
                    <a:pt x="5" y="16"/>
                  </a:cubicBezTo>
                  <a:cubicBezTo>
                    <a:pt x="1" y="14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" name="Freeform 33"/>
            <p:cNvSpPr>
              <a:spLocks/>
            </p:cNvSpPr>
            <p:nvPr/>
          </p:nvSpPr>
          <p:spPr bwMode="auto">
            <a:xfrm>
              <a:off x="1286" y="3471"/>
              <a:ext cx="63" cy="66"/>
            </a:xfrm>
            <a:custGeom>
              <a:avLst/>
              <a:gdLst>
                <a:gd name="T0" fmla="*/ 38 w 10"/>
                <a:gd name="T1" fmla="*/ 132 h 10"/>
                <a:gd name="T2" fmla="*/ 277 w 10"/>
                <a:gd name="T3" fmla="*/ 86 h 10"/>
                <a:gd name="T4" fmla="*/ 359 w 10"/>
                <a:gd name="T5" fmla="*/ 304 h 10"/>
                <a:gd name="T6" fmla="*/ 120 w 10"/>
                <a:gd name="T7" fmla="*/ 389 h 10"/>
                <a:gd name="T8" fmla="*/ 38 w 10"/>
                <a:gd name="T9" fmla="*/ 13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5" y="0"/>
                    <a:pt x="7" y="2"/>
                  </a:cubicBezTo>
                  <a:cubicBezTo>
                    <a:pt x="9" y="3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" name="Freeform 34"/>
            <p:cNvSpPr>
              <a:spLocks/>
            </p:cNvSpPr>
            <p:nvPr/>
          </p:nvSpPr>
          <p:spPr bwMode="auto">
            <a:xfrm>
              <a:off x="1418" y="3397"/>
              <a:ext cx="38" cy="40"/>
            </a:xfrm>
            <a:custGeom>
              <a:avLst/>
              <a:gdLst>
                <a:gd name="T0" fmla="*/ 38 w 6"/>
                <a:gd name="T1" fmla="*/ 47 h 6"/>
                <a:gd name="T2" fmla="*/ 158 w 6"/>
                <a:gd name="T3" fmla="*/ 0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0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" name="Freeform 35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solidFill>
              <a:srgbClr val="82B3D5"/>
            </a:solidFill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nb-NO"/>
            </a:p>
          </p:txBody>
        </p:sp>
        <p:sp>
          <p:nvSpPr>
            <p:cNvPr id="302" name="Freeform 36"/>
            <p:cNvSpPr>
              <a:spLocks/>
            </p:cNvSpPr>
            <p:nvPr/>
          </p:nvSpPr>
          <p:spPr bwMode="auto">
            <a:xfrm>
              <a:off x="1154" y="3230"/>
              <a:ext cx="339" cy="354"/>
            </a:xfrm>
            <a:custGeom>
              <a:avLst/>
              <a:gdLst>
                <a:gd name="T0" fmla="*/ 2128 w 54"/>
                <a:gd name="T1" fmla="*/ 401 h 53"/>
                <a:gd name="T2" fmla="*/ 552 w 54"/>
                <a:gd name="T3" fmla="*/ 534 h 53"/>
                <a:gd name="T4" fmla="*/ 314 w 54"/>
                <a:gd name="T5" fmla="*/ 2364 h 53"/>
                <a:gd name="T6" fmla="*/ 628 w 54"/>
                <a:gd name="T7" fmla="*/ 628 h 53"/>
                <a:gd name="T8" fmla="*/ 2128 w 54"/>
                <a:gd name="T9" fmla="*/ 40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3">
                  <a:moveTo>
                    <a:pt x="54" y="9"/>
                  </a:moveTo>
                  <a:cubicBezTo>
                    <a:pt x="41" y="3"/>
                    <a:pt x="27" y="0"/>
                    <a:pt x="14" y="12"/>
                  </a:cubicBezTo>
                  <a:cubicBezTo>
                    <a:pt x="1" y="25"/>
                    <a:pt x="0" y="39"/>
                    <a:pt x="8" y="53"/>
                  </a:cubicBezTo>
                  <a:cubicBezTo>
                    <a:pt x="4" y="42"/>
                    <a:pt x="4" y="26"/>
                    <a:pt x="16" y="14"/>
                  </a:cubicBezTo>
                  <a:cubicBezTo>
                    <a:pt x="29" y="2"/>
                    <a:pt x="46" y="5"/>
                    <a:pt x="54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" name="Freeform 37"/>
            <p:cNvSpPr>
              <a:spLocks/>
            </p:cNvSpPr>
            <p:nvPr/>
          </p:nvSpPr>
          <p:spPr bwMode="auto">
            <a:xfrm>
              <a:off x="1857" y="3638"/>
              <a:ext cx="126" cy="374"/>
            </a:xfrm>
            <a:custGeom>
              <a:avLst/>
              <a:gdLst>
                <a:gd name="T0" fmla="*/ 0 w 20"/>
                <a:gd name="T1" fmla="*/ 87 h 56"/>
                <a:gd name="T2" fmla="*/ 554 w 20"/>
                <a:gd name="T3" fmla="*/ 1029 h 56"/>
                <a:gd name="T4" fmla="*/ 120 w 20"/>
                <a:gd name="T5" fmla="*/ 2498 h 56"/>
                <a:gd name="T6" fmla="*/ 636 w 20"/>
                <a:gd name="T7" fmla="*/ 801 h 56"/>
                <a:gd name="T8" fmla="*/ 0 w 20"/>
                <a:gd name="T9" fmla="*/ 8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6">
                  <a:moveTo>
                    <a:pt x="0" y="2"/>
                  </a:moveTo>
                  <a:cubicBezTo>
                    <a:pt x="9" y="6"/>
                    <a:pt x="12" y="8"/>
                    <a:pt x="14" y="23"/>
                  </a:cubicBezTo>
                  <a:cubicBezTo>
                    <a:pt x="15" y="38"/>
                    <a:pt x="13" y="56"/>
                    <a:pt x="3" y="56"/>
                  </a:cubicBezTo>
                  <a:cubicBezTo>
                    <a:pt x="13" y="53"/>
                    <a:pt x="20" y="46"/>
                    <a:pt x="16" y="18"/>
                  </a:cubicBezTo>
                  <a:cubicBezTo>
                    <a:pt x="1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4" name="Freeform 38"/>
            <p:cNvSpPr>
              <a:spLocks/>
            </p:cNvSpPr>
            <p:nvPr/>
          </p:nvSpPr>
          <p:spPr bwMode="auto">
            <a:xfrm>
              <a:off x="1223" y="3805"/>
              <a:ext cx="182" cy="187"/>
            </a:xfrm>
            <a:custGeom>
              <a:avLst/>
              <a:gdLst>
                <a:gd name="T0" fmla="*/ 0 w 29"/>
                <a:gd name="T1" fmla="*/ 1249 h 28"/>
                <a:gd name="T2" fmla="*/ 1142 w 29"/>
                <a:gd name="T3" fmla="*/ 0 h 28"/>
                <a:gd name="T4" fmla="*/ 0 w 29"/>
                <a:gd name="T5" fmla="*/ 1249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1" y="25"/>
                    <a:pt x="26" y="19"/>
                    <a:pt x="29" y="0"/>
                  </a:cubicBezTo>
                  <a:cubicBezTo>
                    <a:pt x="29" y="9"/>
                    <a:pt x="24" y="25"/>
                    <a:pt x="0" y="2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5" name="Freeform 39"/>
            <p:cNvSpPr>
              <a:spLocks/>
            </p:cNvSpPr>
            <p:nvPr/>
          </p:nvSpPr>
          <p:spPr bwMode="auto">
            <a:xfrm>
              <a:off x="1286" y="3578"/>
              <a:ext cx="214" cy="274"/>
            </a:xfrm>
            <a:custGeom>
              <a:avLst/>
              <a:gdLst>
                <a:gd name="T0" fmla="*/ 0 w 34"/>
                <a:gd name="T1" fmla="*/ 0 h 41"/>
                <a:gd name="T2" fmla="*/ 1152 w 34"/>
                <a:gd name="T3" fmla="*/ 1831 h 41"/>
                <a:gd name="T4" fmla="*/ 755 w 34"/>
                <a:gd name="T5" fmla="*/ 715 h 41"/>
                <a:gd name="T6" fmla="*/ 0 w 34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1">
                  <a:moveTo>
                    <a:pt x="0" y="0"/>
                  </a:moveTo>
                  <a:cubicBezTo>
                    <a:pt x="11" y="7"/>
                    <a:pt x="34" y="16"/>
                    <a:pt x="29" y="41"/>
                  </a:cubicBezTo>
                  <a:cubicBezTo>
                    <a:pt x="29" y="32"/>
                    <a:pt x="26" y="22"/>
                    <a:pt x="19" y="16"/>
                  </a:cubicBezTo>
                  <a:cubicBezTo>
                    <a:pt x="12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6" name="Freeform 40"/>
            <p:cNvSpPr>
              <a:spLocks/>
            </p:cNvSpPr>
            <p:nvPr/>
          </p:nvSpPr>
          <p:spPr bwMode="auto">
            <a:xfrm>
              <a:off x="1638" y="3986"/>
              <a:ext cx="351" cy="100"/>
            </a:xfrm>
            <a:custGeom>
              <a:avLst/>
              <a:gdLst>
                <a:gd name="T0" fmla="*/ 0 w 56"/>
                <a:gd name="T1" fmla="*/ 0 h 15"/>
                <a:gd name="T2" fmla="*/ 1492 w 56"/>
                <a:gd name="T3" fmla="*/ 580 h 15"/>
                <a:gd name="T4" fmla="*/ 2200 w 56"/>
                <a:gd name="T5" fmla="*/ 0 h 15"/>
                <a:gd name="T6" fmla="*/ 1373 w 56"/>
                <a:gd name="T7" fmla="*/ 487 h 15"/>
                <a:gd name="T8" fmla="*/ 0 w 5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15">
                  <a:moveTo>
                    <a:pt x="0" y="0"/>
                  </a:moveTo>
                  <a:cubicBezTo>
                    <a:pt x="8" y="2"/>
                    <a:pt x="24" y="15"/>
                    <a:pt x="38" y="13"/>
                  </a:cubicBezTo>
                  <a:cubicBezTo>
                    <a:pt x="52" y="11"/>
                    <a:pt x="53" y="6"/>
                    <a:pt x="56" y="0"/>
                  </a:cubicBezTo>
                  <a:cubicBezTo>
                    <a:pt x="52" y="5"/>
                    <a:pt x="44" y="11"/>
                    <a:pt x="35" y="11"/>
                  </a:cubicBezTo>
                  <a:cubicBezTo>
                    <a:pt x="26" y="1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7" name="Freeform 41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08" name="Group 42"/>
          <p:cNvGrpSpPr>
            <a:grpSpLocks noChangeAspect="1"/>
          </p:cNvGrpSpPr>
          <p:nvPr/>
        </p:nvGrpSpPr>
        <p:grpSpPr bwMode="auto">
          <a:xfrm>
            <a:off x="4666385" y="525354"/>
            <a:ext cx="355166" cy="381446"/>
            <a:chOff x="2701" y="1447"/>
            <a:chExt cx="946" cy="1016"/>
          </a:xfrm>
        </p:grpSpPr>
        <p:sp>
          <p:nvSpPr>
            <p:cNvPr id="309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nb-NO"/>
            </a:p>
          </p:txBody>
        </p:sp>
        <p:sp>
          <p:nvSpPr>
            <p:cNvPr id="310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1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2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3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4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5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6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7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8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19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0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1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2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3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4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5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6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7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8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29" name="Freeform 63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30" name="Group 64"/>
          <p:cNvGrpSpPr>
            <a:grpSpLocks noChangeAspect="1"/>
          </p:cNvGrpSpPr>
          <p:nvPr/>
        </p:nvGrpSpPr>
        <p:grpSpPr bwMode="auto">
          <a:xfrm>
            <a:off x="4346045" y="753605"/>
            <a:ext cx="302529" cy="342620"/>
            <a:chOff x="1501" y="2071"/>
            <a:chExt cx="815" cy="923"/>
          </a:xfrm>
        </p:grpSpPr>
        <p:sp>
          <p:nvSpPr>
            <p:cNvPr id="331" name="Oval 65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2" name="Oval 66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3" name="Freeform 67"/>
            <p:cNvSpPr>
              <a:spLocks/>
            </p:cNvSpPr>
            <p:nvPr/>
          </p:nvSpPr>
          <p:spPr bwMode="auto">
            <a:xfrm>
              <a:off x="1526" y="2104"/>
              <a:ext cx="483" cy="642"/>
            </a:xfrm>
            <a:custGeom>
              <a:avLst/>
              <a:gdLst>
                <a:gd name="T0" fmla="*/ 194 w 77"/>
                <a:gd name="T1" fmla="*/ 2909 h 96"/>
                <a:gd name="T2" fmla="*/ 2678 w 77"/>
                <a:gd name="T3" fmla="*/ 87 h 96"/>
                <a:gd name="T4" fmla="*/ 3030 w 77"/>
                <a:gd name="T5" fmla="*/ 87 h 96"/>
                <a:gd name="T6" fmla="*/ 2359 w 77"/>
                <a:gd name="T7" fmla="*/ 0 h 96"/>
                <a:gd name="T8" fmla="*/ 0 w 77"/>
                <a:gd name="T9" fmla="*/ 2642 h 96"/>
                <a:gd name="T10" fmla="*/ 470 w 77"/>
                <a:gd name="T11" fmla="*/ 4293 h 96"/>
                <a:gd name="T12" fmla="*/ 194 w 77"/>
                <a:gd name="T13" fmla="*/ 290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5"/>
                  </a:moveTo>
                  <a:cubicBezTo>
                    <a:pt x="5" y="30"/>
                    <a:pt x="33" y="2"/>
                    <a:pt x="68" y="2"/>
                  </a:cubicBezTo>
                  <a:cubicBezTo>
                    <a:pt x="71" y="2"/>
                    <a:pt x="74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73"/>
                    <a:pt x="4" y="86"/>
                    <a:pt x="12" y="96"/>
                  </a:cubicBezTo>
                  <a:cubicBezTo>
                    <a:pt x="7" y="87"/>
                    <a:pt x="5" y="76"/>
                    <a:pt x="5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4" name="Freeform 68"/>
            <p:cNvSpPr>
              <a:spLocks/>
            </p:cNvSpPr>
            <p:nvPr/>
          </p:nvSpPr>
          <p:spPr bwMode="auto">
            <a:xfrm>
              <a:off x="1658" y="2151"/>
              <a:ext cx="621" cy="749"/>
            </a:xfrm>
            <a:custGeom>
              <a:avLst/>
              <a:gdLst>
                <a:gd name="T0" fmla="*/ 2678 w 99"/>
                <a:gd name="T1" fmla="*/ 0 h 112"/>
                <a:gd name="T2" fmla="*/ 3425 w 99"/>
                <a:gd name="T3" fmla="*/ 1966 h 112"/>
                <a:gd name="T4" fmla="*/ 1104 w 99"/>
                <a:gd name="T5" fmla="*/ 4655 h 112"/>
                <a:gd name="T6" fmla="*/ 0 w 99"/>
                <a:gd name="T7" fmla="*/ 4340 h 112"/>
                <a:gd name="T8" fmla="*/ 1537 w 99"/>
                <a:gd name="T9" fmla="*/ 5009 h 112"/>
                <a:gd name="T10" fmla="*/ 3895 w 99"/>
                <a:gd name="T11" fmla="*/ 2327 h 112"/>
                <a:gd name="T12" fmla="*/ 2678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7"/>
                    <a:pt x="87" y="44"/>
                  </a:cubicBezTo>
                  <a:cubicBezTo>
                    <a:pt x="87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5" name="Freeform 69"/>
            <p:cNvSpPr>
              <a:spLocks/>
            </p:cNvSpPr>
            <p:nvPr/>
          </p:nvSpPr>
          <p:spPr bwMode="auto">
            <a:xfrm>
              <a:off x="1701" y="2285"/>
              <a:ext cx="276" cy="368"/>
            </a:xfrm>
            <a:custGeom>
              <a:avLst/>
              <a:gdLst>
                <a:gd name="T0" fmla="*/ 157 w 44"/>
                <a:gd name="T1" fmla="*/ 1613 h 55"/>
                <a:gd name="T2" fmla="*/ 1694 w 44"/>
                <a:gd name="T3" fmla="*/ 87 h 55"/>
                <a:gd name="T4" fmla="*/ 1694 w 44"/>
                <a:gd name="T5" fmla="*/ 47 h 55"/>
                <a:gd name="T6" fmla="*/ 1298 w 44"/>
                <a:gd name="T7" fmla="*/ 0 h 55"/>
                <a:gd name="T8" fmla="*/ 0 w 44"/>
                <a:gd name="T9" fmla="*/ 1479 h 55"/>
                <a:gd name="T10" fmla="*/ 276 w 44"/>
                <a:gd name="T11" fmla="*/ 2462 h 55"/>
                <a:gd name="T12" fmla="*/ 157 w 44"/>
                <a:gd name="T13" fmla="*/ 161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5">
                  <a:moveTo>
                    <a:pt x="4" y="36"/>
                  </a:moveTo>
                  <a:cubicBezTo>
                    <a:pt x="4" y="16"/>
                    <a:pt x="23" y="2"/>
                    <a:pt x="43" y="2"/>
                  </a:cubicBezTo>
                  <a:cubicBezTo>
                    <a:pt x="44" y="2"/>
                    <a:pt x="41" y="1"/>
                    <a:pt x="43" y="1"/>
                  </a:cubicBezTo>
                  <a:cubicBezTo>
                    <a:pt x="40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5"/>
                  </a:cubicBezTo>
                  <a:cubicBezTo>
                    <a:pt x="4" y="50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6" name="Freeform 70"/>
            <p:cNvSpPr>
              <a:spLocks/>
            </p:cNvSpPr>
            <p:nvPr/>
          </p:nvSpPr>
          <p:spPr bwMode="auto">
            <a:xfrm>
              <a:off x="1789" y="2325"/>
              <a:ext cx="345" cy="414"/>
            </a:xfrm>
            <a:custGeom>
              <a:avLst/>
              <a:gdLst>
                <a:gd name="T0" fmla="*/ 1455 w 55"/>
                <a:gd name="T1" fmla="*/ 0 h 62"/>
                <a:gd name="T2" fmla="*/ 1888 w 55"/>
                <a:gd name="T3" fmla="*/ 1115 h 62"/>
                <a:gd name="T4" fmla="*/ 590 w 55"/>
                <a:gd name="T5" fmla="*/ 2584 h 62"/>
                <a:gd name="T6" fmla="*/ 0 w 55"/>
                <a:gd name="T7" fmla="*/ 2411 h 62"/>
                <a:gd name="T8" fmla="*/ 866 w 55"/>
                <a:gd name="T9" fmla="*/ 2764 h 62"/>
                <a:gd name="T10" fmla="*/ 2164 w 55"/>
                <a:gd name="T11" fmla="*/ 1295 h 62"/>
                <a:gd name="T12" fmla="*/ 1455 w 55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62">
                  <a:moveTo>
                    <a:pt x="37" y="0"/>
                  </a:moveTo>
                  <a:cubicBezTo>
                    <a:pt x="44" y="6"/>
                    <a:pt x="48" y="15"/>
                    <a:pt x="48" y="25"/>
                  </a:cubicBezTo>
                  <a:cubicBezTo>
                    <a:pt x="48" y="43"/>
                    <a:pt x="33" y="58"/>
                    <a:pt x="15" y="58"/>
                  </a:cubicBezTo>
                  <a:cubicBezTo>
                    <a:pt x="10" y="58"/>
                    <a:pt x="4" y="56"/>
                    <a:pt x="0" y="54"/>
                  </a:cubicBezTo>
                  <a:cubicBezTo>
                    <a:pt x="5" y="59"/>
                    <a:pt x="13" y="62"/>
                    <a:pt x="22" y="62"/>
                  </a:cubicBezTo>
                  <a:cubicBezTo>
                    <a:pt x="40" y="62"/>
                    <a:pt x="55" y="47"/>
                    <a:pt x="55" y="29"/>
                  </a:cubicBezTo>
                  <a:cubicBezTo>
                    <a:pt x="55" y="17"/>
                    <a:pt x="48" y="6"/>
                    <a:pt x="37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7" name="Freeform 71"/>
            <p:cNvSpPr>
              <a:spLocks/>
            </p:cNvSpPr>
            <p:nvPr/>
          </p:nvSpPr>
          <p:spPr bwMode="auto">
            <a:xfrm>
              <a:off x="2053" y="2091"/>
              <a:ext cx="219" cy="368"/>
            </a:xfrm>
            <a:custGeom>
              <a:avLst/>
              <a:gdLst>
                <a:gd name="T0" fmla="*/ 81 w 35"/>
                <a:gd name="T1" fmla="*/ 1211 h 55"/>
                <a:gd name="T2" fmla="*/ 1214 w 35"/>
                <a:gd name="T3" fmla="*/ 2462 h 55"/>
                <a:gd name="T4" fmla="*/ 0 w 35"/>
                <a:gd name="T5" fmla="*/ 1030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55">
                  <a:moveTo>
                    <a:pt x="2" y="27"/>
                  </a:moveTo>
                  <a:cubicBezTo>
                    <a:pt x="9" y="22"/>
                    <a:pt x="28" y="48"/>
                    <a:pt x="31" y="55"/>
                  </a:cubicBezTo>
                  <a:cubicBezTo>
                    <a:pt x="35" y="41"/>
                    <a:pt x="15" y="0"/>
                    <a:pt x="0" y="23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8" name="Freeform 72"/>
            <p:cNvSpPr>
              <a:spLocks/>
            </p:cNvSpPr>
            <p:nvPr/>
          </p:nvSpPr>
          <p:spPr bwMode="auto">
            <a:xfrm>
              <a:off x="1614" y="2673"/>
              <a:ext cx="150" cy="160"/>
            </a:xfrm>
            <a:custGeom>
              <a:avLst/>
              <a:gdLst>
                <a:gd name="T0" fmla="*/ 0 w 24"/>
                <a:gd name="T1" fmla="*/ 667 h 24"/>
                <a:gd name="T2" fmla="*/ 550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15"/>
                  </a:moveTo>
                  <a:cubicBezTo>
                    <a:pt x="10" y="24"/>
                    <a:pt x="24" y="7"/>
                    <a:pt x="14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39" name="Oval 73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0" name="Oval 74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1" name="Freeform 75"/>
            <p:cNvSpPr>
              <a:spLocks/>
            </p:cNvSpPr>
            <p:nvPr/>
          </p:nvSpPr>
          <p:spPr bwMode="auto">
            <a:xfrm>
              <a:off x="1814" y="2245"/>
              <a:ext cx="38" cy="40"/>
            </a:xfrm>
            <a:custGeom>
              <a:avLst/>
              <a:gdLst>
                <a:gd name="T0" fmla="*/ 38 w 6"/>
                <a:gd name="T1" fmla="*/ 87 h 6"/>
                <a:gd name="T2" fmla="*/ 158 w 6"/>
                <a:gd name="T3" fmla="*/ 47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8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2" name="Freeform 76"/>
            <p:cNvSpPr>
              <a:spLocks/>
            </p:cNvSpPr>
            <p:nvPr/>
          </p:nvSpPr>
          <p:spPr bwMode="auto">
            <a:xfrm>
              <a:off x="1871" y="2218"/>
              <a:ext cx="63" cy="67"/>
            </a:xfrm>
            <a:custGeom>
              <a:avLst/>
              <a:gdLst>
                <a:gd name="T0" fmla="*/ 38 w 10"/>
                <a:gd name="T1" fmla="*/ 134 h 10"/>
                <a:gd name="T2" fmla="*/ 277 w 10"/>
                <a:gd name="T3" fmla="*/ 47 h 10"/>
                <a:gd name="T4" fmla="*/ 359 w 10"/>
                <a:gd name="T5" fmla="*/ 315 h 10"/>
                <a:gd name="T6" fmla="*/ 120 w 10"/>
                <a:gd name="T7" fmla="*/ 402 h 10"/>
                <a:gd name="T8" fmla="*/ 38 w 10"/>
                <a:gd name="T9" fmla="*/ 13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4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3" name="Freeform 77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4" name="Freeform 78"/>
            <p:cNvSpPr>
              <a:spLocks/>
            </p:cNvSpPr>
            <p:nvPr/>
          </p:nvSpPr>
          <p:spPr bwMode="auto">
            <a:xfrm>
              <a:off x="1658" y="2312"/>
              <a:ext cx="225" cy="287"/>
            </a:xfrm>
            <a:custGeom>
              <a:avLst/>
              <a:gdLst>
                <a:gd name="T0" fmla="*/ 1406 w 36"/>
                <a:gd name="T1" fmla="*/ 87 h 43"/>
                <a:gd name="T2" fmla="*/ 431 w 36"/>
                <a:gd name="T3" fmla="*/ 314 h 43"/>
                <a:gd name="T4" fmla="*/ 0 w 36"/>
                <a:gd name="T5" fmla="*/ 1916 h 43"/>
                <a:gd name="T6" fmla="*/ 506 w 36"/>
                <a:gd name="T7" fmla="*/ 400 h 43"/>
                <a:gd name="T8" fmla="*/ 1406 w 36"/>
                <a:gd name="T9" fmla="*/ 8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43">
                  <a:moveTo>
                    <a:pt x="36" y="2"/>
                  </a:moveTo>
                  <a:cubicBezTo>
                    <a:pt x="25" y="0"/>
                    <a:pt x="18" y="0"/>
                    <a:pt x="11" y="7"/>
                  </a:cubicBezTo>
                  <a:cubicBezTo>
                    <a:pt x="3" y="14"/>
                    <a:pt x="2" y="34"/>
                    <a:pt x="0" y="43"/>
                  </a:cubicBezTo>
                  <a:cubicBezTo>
                    <a:pt x="4" y="28"/>
                    <a:pt x="8" y="14"/>
                    <a:pt x="13" y="9"/>
                  </a:cubicBezTo>
                  <a:cubicBezTo>
                    <a:pt x="18" y="5"/>
                    <a:pt x="31" y="2"/>
                    <a:pt x="36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5" name="Freeform 79"/>
            <p:cNvSpPr>
              <a:spLocks/>
            </p:cNvSpPr>
            <p:nvPr/>
          </p:nvSpPr>
          <p:spPr bwMode="auto">
            <a:xfrm>
              <a:off x="2147" y="2485"/>
              <a:ext cx="81" cy="428"/>
            </a:xfrm>
            <a:custGeom>
              <a:avLst/>
              <a:gdLst>
                <a:gd name="T0" fmla="*/ 505 w 13"/>
                <a:gd name="T1" fmla="*/ 0 h 64"/>
                <a:gd name="T2" fmla="*/ 0 w 13"/>
                <a:gd name="T3" fmla="*/ 1478 h 64"/>
                <a:gd name="T4" fmla="*/ 37 w 13"/>
                <a:gd name="T5" fmla="*/ 2862 h 64"/>
                <a:gd name="T6" fmla="*/ 505 w 13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64">
                  <a:moveTo>
                    <a:pt x="13" y="0"/>
                  </a:moveTo>
                  <a:cubicBezTo>
                    <a:pt x="5" y="12"/>
                    <a:pt x="1" y="14"/>
                    <a:pt x="0" y="33"/>
                  </a:cubicBezTo>
                  <a:cubicBezTo>
                    <a:pt x="0" y="52"/>
                    <a:pt x="1" y="64"/>
                    <a:pt x="1" y="64"/>
                  </a:cubicBezTo>
                  <a:cubicBezTo>
                    <a:pt x="2" y="56"/>
                    <a:pt x="1" y="15"/>
                    <a:pt x="1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6" name="Freeform 80"/>
            <p:cNvSpPr>
              <a:spLocks/>
            </p:cNvSpPr>
            <p:nvPr/>
          </p:nvSpPr>
          <p:spPr bwMode="auto">
            <a:xfrm>
              <a:off x="2191" y="2265"/>
              <a:ext cx="125" cy="428"/>
            </a:xfrm>
            <a:custGeom>
              <a:avLst/>
              <a:gdLst>
                <a:gd name="T0" fmla="*/ 394 w 20"/>
                <a:gd name="T1" fmla="*/ 0 h 64"/>
                <a:gd name="T2" fmla="*/ 625 w 20"/>
                <a:gd name="T3" fmla="*/ 1478 h 64"/>
                <a:gd name="T4" fmla="*/ 119 w 20"/>
                <a:gd name="T5" fmla="*/ 2862 h 64"/>
                <a:gd name="T6" fmla="*/ 550 w 20"/>
                <a:gd name="T7" fmla="*/ 1251 h 64"/>
                <a:gd name="T8" fmla="*/ 394 w 20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4">
                  <a:moveTo>
                    <a:pt x="10" y="0"/>
                  </a:moveTo>
                  <a:cubicBezTo>
                    <a:pt x="16" y="11"/>
                    <a:pt x="20" y="22"/>
                    <a:pt x="16" y="33"/>
                  </a:cubicBezTo>
                  <a:cubicBezTo>
                    <a:pt x="11" y="45"/>
                    <a:pt x="4" y="48"/>
                    <a:pt x="3" y="64"/>
                  </a:cubicBezTo>
                  <a:cubicBezTo>
                    <a:pt x="0" y="50"/>
                    <a:pt x="12" y="42"/>
                    <a:pt x="14" y="28"/>
                  </a:cubicBezTo>
                  <a:cubicBezTo>
                    <a:pt x="17" y="14"/>
                    <a:pt x="14" y="6"/>
                    <a:pt x="1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7" name="Freeform 81"/>
            <p:cNvSpPr>
              <a:spLocks/>
            </p:cNvSpPr>
            <p:nvPr/>
          </p:nvSpPr>
          <p:spPr bwMode="auto">
            <a:xfrm>
              <a:off x="1952" y="2178"/>
              <a:ext cx="195" cy="207"/>
            </a:xfrm>
            <a:custGeom>
              <a:avLst/>
              <a:gdLst>
                <a:gd name="T0" fmla="*/ 0 w 31"/>
                <a:gd name="T1" fmla="*/ 1382 h 31"/>
                <a:gd name="T2" fmla="*/ 554 w 31"/>
                <a:gd name="T3" fmla="*/ 714 h 31"/>
                <a:gd name="T4" fmla="*/ 1227 w 31"/>
                <a:gd name="T5" fmla="*/ 314 h 31"/>
                <a:gd name="T6" fmla="*/ 635 w 31"/>
                <a:gd name="T7" fmla="*/ 267 h 31"/>
                <a:gd name="T8" fmla="*/ 0 w 31"/>
                <a:gd name="T9" fmla="*/ 138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8" y="29"/>
                    <a:pt x="11" y="27"/>
                    <a:pt x="14" y="16"/>
                  </a:cubicBezTo>
                  <a:cubicBezTo>
                    <a:pt x="18" y="5"/>
                    <a:pt x="23" y="0"/>
                    <a:pt x="31" y="7"/>
                  </a:cubicBezTo>
                  <a:cubicBezTo>
                    <a:pt x="26" y="1"/>
                    <a:pt x="18" y="1"/>
                    <a:pt x="16" y="6"/>
                  </a:cubicBezTo>
                  <a:cubicBezTo>
                    <a:pt x="13" y="11"/>
                    <a:pt x="7" y="31"/>
                    <a:pt x="0" y="31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8" name="Freeform 82"/>
            <p:cNvSpPr>
              <a:spLocks/>
            </p:cNvSpPr>
            <p:nvPr/>
          </p:nvSpPr>
          <p:spPr bwMode="auto">
            <a:xfrm>
              <a:off x="1576" y="2546"/>
              <a:ext cx="157" cy="227"/>
            </a:xfrm>
            <a:custGeom>
              <a:avLst/>
              <a:gdLst>
                <a:gd name="T0" fmla="*/ 986 w 25"/>
                <a:gd name="T1" fmla="*/ 0 h 34"/>
                <a:gd name="T2" fmla="*/ 0 w 25"/>
                <a:gd name="T3" fmla="*/ 1516 h 34"/>
                <a:gd name="T4" fmla="*/ 986 w 25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25" y="0"/>
                  </a:moveTo>
                  <a:cubicBezTo>
                    <a:pt x="24" y="10"/>
                    <a:pt x="21" y="34"/>
                    <a:pt x="0" y="34"/>
                  </a:cubicBezTo>
                  <a:cubicBezTo>
                    <a:pt x="8" y="32"/>
                    <a:pt x="19" y="26"/>
                    <a:pt x="25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49" name="Freeform 83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50" name="Group 141"/>
          <p:cNvGrpSpPr>
            <a:grpSpLocks noChangeAspect="1"/>
          </p:cNvGrpSpPr>
          <p:nvPr/>
        </p:nvGrpSpPr>
        <p:grpSpPr bwMode="auto">
          <a:xfrm>
            <a:off x="3649227" y="1064770"/>
            <a:ext cx="340764" cy="298878"/>
            <a:chOff x="4314" y="3005"/>
            <a:chExt cx="960" cy="842"/>
          </a:xfrm>
        </p:grpSpPr>
        <p:sp>
          <p:nvSpPr>
            <p:cNvPr id="351" name="Oval 142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2" name="Oval 143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3" name="Freeform 144"/>
            <p:cNvSpPr>
              <a:spLocks/>
            </p:cNvSpPr>
            <p:nvPr/>
          </p:nvSpPr>
          <p:spPr bwMode="auto">
            <a:xfrm>
              <a:off x="4533" y="3038"/>
              <a:ext cx="415" cy="541"/>
            </a:xfrm>
            <a:custGeom>
              <a:avLst/>
              <a:gdLst>
                <a:gd name="T0" fmla="*/ 157 w 66"/>
                <a:gd name="T1" fmla="*/ 2498 h 81"/>
                <a:gd name="T2" fmla="*/ 2295 w 66"/>
                <a:gd name="T3" fmla="*/ 87 h 81"/>
                <a:gd name="T4" fmla="*/ 2609 w 66"/>
                <a:gd name="T5" fmla="*/ 87 h 81"/>
                <a:gd name="T6" fmla="*/ 2018 w 66"/>
                <a:gd name="T7" fmla="*/ 0 h 81"/>
                <a:gd name="T8" fmla="*/ 0 w 66"/>
                <a:gd name="T9" fmla="*/ 2278 h 81"/>
                <a:gd name="T10" fmla="*/ 434 w 66"/>
                <a:gd name="T11" fmla="*/ 3613 h 81"/>
                <a:gd name="T12" fmla="*/ 157 w 66"/>
                <a:gd name="T13" fmla="*/ 2498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1">
                  <a:moveTo>
                    <a:pt x="4" y="56"/>
                  </a:moveTo>
                  <a:cubicBezTo>
                    <a:pt x="4" y="26"/>
                    <a:pt x="29" y="2"/>
                    <a:pt x="58" y="2"/>
                  </a:cubicBezTo>
                  <a:cubicBezTo>
                    <a:pt x="61" y="2"/>
                    <a:pt x="63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2"/>
                    <a:pt x="4" y="73"/>
                    <a:pt x="11" y="81"/>
                  </a:cubicBezTo>
                  <a:cubicBezTo>
                    <a:pt x="7" y="74"/>
                    <a:pt x="4" y="65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4" name="Freeform 145"/>
            <p:cNvSpPr>
              <a:spLocks/>
            </p:cNvSpPr>
            <p:nvPr/>
          </p:nvSpPr>
          <p:spPr bwMode="auto">
            <a:xfrm>
              <a:off x="4646" y="3078"/>
              <a:ext cx="527" cy="635"/>
            </a:xfrm>
            <a:custGeom>
              <a:avLst/>
              <a:gdLst>
                <a:gd name="T0" fmla="*/ 2284 w 84"/>
                <a:gd name="T1" fmla="*/ 0 h 95"/>
                <a:gd name="T2" fmla="*/ 2911 w 84"/>
                <a:gd name="T3" fmla="*/ 1698 h 95"/>
                <a:gd name="T4" fmla="*/ 947 w 84"/>
                <a:gd name="T5" fmla="*/ 3930 h 95"/>
                <a:gd name="T6" fmla="*/ 0 w 84"/>
                <a:gd name="T7" fmla="*/ 3663 h 95"/>
                <a:gd name="T8" fmla="*/ 1336 w 84"/>
                <a:gd name="T9" fmla="*/ 4244 h 95"/>
                <a:gd name="T10" fmla="*/ 3306 w 84"/>
                <a:gd name="T11" fmla="*/ 2012 h 95"/>
                <a:gd name="T12" fmla="*/ 2284 w 84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95">
                  <a:moveTo>
                    <a:pt x="58" y="0"/>
                  </a:moveTo>
                  <a:cubicBezTo>
                    <a:pt x="68" y="10"/>
                    <a:pt x="74" y="23"/>
                    <a:pt x="74" y="38"/>
                  </a:cubicBezTo>
                  <a:cubicBezTo>
                    <a:pt x="74" y="66"/>
                    <a:pt x="52" y="88"/>
                    <a:pt x="24" y="88"/>
                  </a:cubicBezTo>
                  <a:cubicBezTo>
                    <a:pt x="15" y="88"/>
                    <a:pt x="7" y="86"/>
                    <a:pt x="0" y="82"/>
                  </a:cubicBezTo>
                  <a:cubicBezTo>
                    <a:pt x="9" y="90"/>
                    <a:pt x="21" y="95"/>
                    <a:pt x="34" y="95"/>
                  </a:cubicBezTo>
                  <a:cubicBezTo>
                    <a:pt x="61" y="95"/>
                    <a:pt x="84" y="73"/>
                    <a:pt x="84" y="45"/>
                  </a:cubicBezTo>
                  <a:cubicBezTo>
                    <a:pt x="84" y="26"/>
                    <a:pt x="73" y="9"/>
                    <a:pt x="5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5" name="Freeform 146"/>
            <p:cNvSpPr>
              <a:spLocks/>
            </p:cNvSpPr>
            <p:nvPr/>
          </p:nvSpPr>
          <p:spPr bwMode="auto">
            <a:xfrm>
              <a:off x="4684" y="3192"/>
              <a:ext cx="226" cy="301"/>
            </a:xfrm>
            <a:custGeom>
              <a:avLst/>
              <a:gdLst>
                <a:gd name="T0" fmla="*/ 157 w 36"/>
                <a:gd name="T1" fmla="*/ 1298 h 45"/>
                <a:gd name="T2" fmla="*/ 1381 w 36"/>
                <a:gd name="T3" fmla="*/ 87 h 45"/>
                <a:gd name="T4" fmla="*/ 1381 w 36"/>
                <a:gd name="T5" fmla="*/ 47 h 45"/>
                <a:gd name="T6" fmla="*/ 1067 w 36"/>
                <a:gd name="T7" fmla="*/ 0 h 45"/>
                <a:gd name="T8" fmla="*/ 0 w 36"/>
                <a:gd name="T9" fmla="*/ 1211 h 45"/>
                <a:gd name="T10" fmla="*/ 239 w 36"/>
                <a:gd name="T11" fmla="*/ 2013 h 45"/>
                <a:gd name="T12" fmla="*/ 157 w 36"/>
                <a:gd name="T13" fmla="*/ 1298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45">
                  <a:moveTo>
                    <a:pt x="4" y="29"/>
                  </a:moveTo>
                  <a:cubicBezTo>
                    <a:pt x="4" y="13"/>
                    <a:pt x="19" y="2"/>
                    <a:pt x="35" y="2"/>
                  </a:cubicBezTo>
                  <a:cubicBezTo>
                    <a:pt x="36" y="2"/>
                    <a:pt x="34" y="1"/>
                    <a:pt x="35" y="1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3"/>
                    <a:pt x="2" y="41"/>
                    <a:pt x="6" y="45"/>
                  </a:cubicBezTo>
                  <a:cubicBezTo>
                    <a:pt x="4" y="41"/>
                    <a:pt x="4" y="34"/>
                    <a:pt x="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6" name="Freeform 147"/>
            <p:cNvSpPr>
              <a:spLocks/>
            </p:cNvSpPr>
            <p:nvPr/>
          </p:nvSpPr>
          <p:spPr bwMode="auto">
            <a:xfrm>
              <a:off x="4753" y="3225"/>
              <a:ext cx="282" cy="341"/>
            </a:xfrm>
            <a:custGeom>
              <a:avLst/>
              <a:gdLst>
                <a:gd name="T0" fmla="*/ 1216 w 45"/>
                <a:gd name="T1" fmla="*/ 0 h 51"/>
                <a:gd name="T2" fmla="*/ 1573 w 45"/>
                <a:gd name="T3" fmla="*/ 896 h 51"/>
                <a:gd name="T4" fmla="*/ 508 w 45"/>
                <a:gd name="T5" fmla="*/ 2099 h 51"/>
                <a:gd name="T6" fmla="*/ 0 w 45"/>
                <a:gd name="T7" fmla="*/ 1966 h 51"/>
                <a:gd name="T8" fmla="*/ 708 w 45"/>
                <a:gd name="T9" fmla="*/ 2280 h 51"/>
                <a:gd name="T10" fmla="*/ 1767 w 45"/>
                <a:gd name="T11" fmla="*/ 1070 h 51"/>
                <a:gd name="T12" fmla="*/ 1216 w 45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1">
                  <a:moveTo>
                    <a:pt x="31" y="0"/>
                  </a:moveTo>
                  <a:cubicBezTo>
                    <a:pt x="36" y="5"/>
                    <a:pt x="40" y="12"/>
                    <a:pt x="40" y="20"/>
                  </a:cubicBezTo>
                  <a:cubicBezTo>
                    <a:pt x="40" y="35"/>
                    <a:pt x="28" y="47"/>
                    <a:pt x="13" y="47"/>
                  </a:cubicBezTo>
                  <a:cubicBezTo>
                    <a:pt x="8" y="47"/>
                    <a:pt x="4" y="46"/>
                    <a:pt x="0" y="44"/>
                  </a:cubicBezTo>
                  <a:cubicBezTo>
                    <a:pt x="5" y="48"/>
                    <a:pt x="11" y="51"/>
                    <a:pt x="18" y="51"/>
                  </a:cubicBezTo>
                  <a:cubicBezTo>
                    <a:pt x="33" y="51"/>
                    <a:pt x="45" y="39"/>
                    <a:pt x="45" y="24"/>
                  </a:cubicBezTo>
                  <a:cubicBezTo>
                    <a:pt x="45" y="14"/>
                    <a:pt x="39" y="5"/>
                    <a:pt x="3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7" name="Freeform 148"/>
            <p:cNvSpPr>
              <a:spLocks/>
            </p:cNvSpPr>
            <p:nvPr/>
          </p:nvSpPr>
          <p:spPr bwMode="auto">
            <a:xfrm>
              <a:off x="4596" y="3245"/>
              <a:ext cx="94" cy="47"/>
            </a:xfrm>
            <a:custGeom>
              <a:avLst/>
              <a:gdLst>
                <a:gd name="T0" fmla="*/ 0 w 15"/>
                <a:gd name="T1" fmla="*/ 0 h 7"/>
                <a:gd name="T2" fmla="*/ 589 w 15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4" y="7"/>
                    <a:pt x="10" y="7"/>
                    <a:pt x="15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8" name="Oval 149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59" name="Oval 150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0" name="Freeform 151"/>
            <p:cNvSpPr>
              <a:spLocks/>
            </p:cNvSpPr>
            <p:nvPr/>
          </p:nvSpPr>
          <p:spPr bwMode="auto">
            <a:xfrm>
              <a:off x="4979" y="3205"/>
              <a:ext cx="113" cy="120"/>
            </a:xfrm>
            <a:custGeom>
              <a:avLst/>
              <a:gdLst>
                <a:gd name="T0" fmla="*/ 515 w 18"/>
                <a:gd name="T1" fmla="*/ 87 h 18"/>
                <a:gd name="T2" fmla="*/ 590 w 18"/>
                <a:gd name="T3" fmla="*/ 580 h 18"/>
                <a:gd name="T4" fmla="*/ 195 w 18"/>
                <a:gd name="T5" fmla="*/ 667 h 18"/>
                <a:gd name="T6" fmla="*/ 82 w 18"/>
                <a:gd name="T7" fmla="*/ 220 h 18"/>
                <a:gd name="T8" fmla="*/ 515 w 18"/>
                <a:gd name="T9" fmla="*/ 8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6" y="5"/>
                    <a:pt x="18" y="9"/>
                    <a:pt x="15" y="13"/>
                  </a:cubicBezTo>
                  <a:cubicBezTo>
                    <a:pt x="13" y="17"/>
                    <a:pt x="8" y="18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1" name="Freeform 152"/>
            <p:cNvSpPr>
              <a:spLocks/>
            </p:cNvSpPr>
            <p:nvPr/>
          </p:nvSpPr>
          <p:spPr bwMode="auto">
            <a:xfrm>
              <a:off x="4935" y="3178"/>
              <a:ext cx="63" cy="61"/>
            </a:xfrm>
            <a:custGeom>
              <a:avLst/>
              <a:gdLst>
                <a:gd name="T0" fmla="*/ 277 w 10"/>
                <a:gd name="T1" fmla="*/ 47 h 9"/>
                <a:gd name="T2" fmla="*/ 359 w 10"/>
                <a:gd name="T3" fmla="*/ 319 h 9"/>
                <a:gd name="T4" fmla="*/ 120 w 10"/>
                <a:gd name="T5" fmla="*/ 366 h 9"/>
                <a:gd name="T6" fmla="*/ 38 w 10"/>
                <a:gd name="T7" fmla="*/ 95 h 9"/>
                <a:gd name="T8" fmla="*/ 277 w 10"/>
                <a:gd name="T9" fmla="*/ 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9" y="2"/>
                    <a:pt x="10" y="5"/>
                    <a:pt x="9" y="7"/>
                  </a:cubicBezTo>
                  <a:cubicBezTo>
                    <a:pt x="7" y="9"/>
                    <a:pt x="5" y="9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2" name="Freeform 153"/>
            <p:cNvSpPr>
              <a:spLocks/>
            </p:cNvSpPr>
            <p:nvPr/>
          </p:nvSpPr>
          <p:spPr bwMode="auto">
            <a:xfrm>
              <a:off x="5029" y="3319"/>
              <a:ext cx="38" cy="47"/>
            </a:xfrm>
            <a:custGeom>
              <a:avLst/>
              <a:gdLst>
                <a:gd name="T0" fmla="*/ 158 w 6"/>
                <a:gd name="T1" fmla="*/ 47 h 7"/>
                <a:gd name="T2" fmla="*/ 203 w 6"/>
                <a:gd name="T3" fmla="*/ 228 h 7"/>
                <a:gd name="T4" fmla="*/ 38 w 6"/>
                <a:gd name="T5" fmla="*/ 269 h 7"/>
                <a:gd name="T6" fmla="*/ 38 w 6"/>
                <a:gd name="T7" fmla="*/ 87 h 7"/>
                <a:gd name="T8" fmla="*/ 158 w 6"/>
                <a:gd name="T9" fmla="*/ 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3" name="Freeform 154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4" name="Freeform 155"/>
            <p:cNvSpPr>
              <a:spLocks/>
            </p:cNvSpPr>
            <p:nvPr/>
          </p:nvSpPr>
          <p:spPr bwMode="auto">
            <a:xfrm>
              <a:off x="4352" y="3105"/>
              <a:ext cx="345" cy="154"/>
            </a:xfrm>
            <a:custGeom>
              <a:avLst/>
              <a:gdLst>
                <a:gd name="T0" fmla="*/ 2164 w 55"/>
                <a:gd name="T1" fmla="*/ 449 h 23"/>
                <a:gd name="T2" fmla="*/ 1380 w 55"/>
                <a:gd name="T3" fmla="*/ 315 h 23"/>
                <a:gd name="T4" fmla="*/ 0 w 55"/>
                <a:gd name="T5" fmla="*/ 1031 h 23"/>
                <a:gd name="T6" fmla="*/ 947 w 55"/>
                <a:gd name="T7" fmla="*/ 362 h 23"/>
                <a:gd name="T8" fmla="*/ 2164 w 55"/>
                <a:gd name="T9" fmla="*/ 4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3">
                  <a:moveTo>
                    <a:pt x="55" y="10"/>
                  </a:moveTo>
                  <a:cubicBezTo>
                    <a:pt x="48" y="12"/>
                    <a:pt x="40" y="9"/>
                    <a:pt x="35" y="7"/>
                  </a:cubicBezTo>
                  <a:cubicBezTo>
                    <a:pt x="29" y="4"/>
                    <a:pt x="12" y="0"/>
                    <a:pt x="0" y="23"/>
                  </a:cubicBezTo>
                  <a:cubicBezTo>
                    <a:pt x="8" y="14"/>
                    <a:pt x="15" y="7"/>
                    <a:pt x="24" y="8"/>
                  </a:cubicBezTo>
                  <a:cubicBezTo>
                    <a:pt x="33" y="8"/>
                    <a:pt x="50" y="13"/>
                    <a:pt x="55" y="1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5" name="Freeform 156"/>
            <p:cNvSpPr>
              <a:spLocks/>
            </p:cNvSpPr>
            <p:nvPr/>
          </p:nvSpPr>
          <p:spPr bwMode="auto">
            <a:xfrm>
              <a:off x="4546" y="3412"/>
              <a:ext cx="144" cy="174"/>
            </a:xfrm>
            <a:custGeom>
              <a:avLst/>
              <a:gdLst>
                <a:gd name="T0" fmla="*/ 0 w 23"/>
                <a:gd name="T1" fmla="*/ 0 h 26"/>
                <a:gd name="T2" fmla="*/ 902 w 23"/>
                <a:gd name="T3" fmla="*/ 1164 h 26"/>
                <a:gd name="T4" fmla="*/ 0 w 23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6">
                  <a:moveTo>
                    <a:pt x="0" y="0"/>
                  </a:moveTo>
                  <a:cubicBezTo>
                    <a:pt x="11" y="3"/>
                    <a:pt x="23" y="8"/>
                    <a:pt x="23" y="26"/>
                  </a:cubicBezTo>
                  <a:cubicBezTo>
                    <a:pt x="21" y="19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6" name="Freeform 157"/>
            <p:cNvSpPr>
              <a:spLocks/>
            </p:cNvSpPr>
            <p:nvPr/>
          </p:nvSpPr>
          <p:spPr bwMode="auto">
            <a:xfrm>
              <a:off x="4891" y="3452"/>
              <a:ext cx="238" cy="228"/>
            </a:xfrm>
            <a:custGeom>
              <a:avLst/>
              <a:gdLst>
                <a:gd name="T0" fmla="*/ 1491 w 38"/>
                <a:gd name="T1" fmla="*/ 0 h 34"/>
                <a:gd name="T2" fmla="*/ 395 w 38"/>
                <a:gd name="T3" fmla="*/ 496 h 34"/>
                <a:gd name="T4" fmla="*/ 0 w 38"/>
                <a:gd name="T5" fmla="*/ 1529 h 34"/>
                <a:gd name="T6" fmla="*/ 626 w 38"/>
                <a:gd name="T7" fmla="*/ 362 h 34"/>
                <a:gd name="T8" fmla="*/ 1491 w 3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28" y="0"/>
                    <a:pt x="16" y="1"/>
                    <a:pt x="10" y="11"/>
                  </a:cubicBezTo>
                  <a:cubicBezTo>
                    <a:pt x="5" y="21"/>
                    <a:pt x="0" y="34"/>
                    <a:pt x="0" y="34"/>
                  </a:cubicBezTo>
                  <a:cubicBezTo>
                    <a:pt x="5" y="26"/>
                    <a:pt x="10" y="14"/>
                    <a:pt x="16" y="8"/>
                  </a:cubicBezTo>
                  <a:cubicBezTo>
                    <a:pt x="22" y="2"/>
                    <a:pt x="29" y="1"/>
                    <a:pt x="38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7" name="Freeform 158"/>
            <p:cNvSpPr>
              <a:spLocks/>
            </p:cNvSpPr>
            <p:nvPr/>
          </p:nvSpPr>
          <p:spPr bwMode="auto">
            <a:xfrm>
              <a:off x="4634" y="3693"/>
              <a:ext cx="326" cy="147"/>
            </a:xfrm>
            <a:custGeom>
              <a:avLst/>
              <a:gdLst>
                <a:gd name="T0" fmla="*/ 0 w 52"/>
                <a:gd name="T1" fmla="*/ 0 h 22"/>
                <a:gd name="T2" fmla="*/ 1022 w 52"/>
                <a:gd name="T3" fmla="*/ 849 h 22"/>
                <a:gd name="T4" fmla="*/ 2044 w 52"/>
                <a:gd name="T5" fmla="*/ 0 h 22"/>
                <a:gd name="T6" fmla="*/ 828 w 52"/>
                <a:gd name="T7" fmla="*/ 715 h 22"/>
                <a:gd name="T8" fmla="*/ 0 w 5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22">
                  <a:moveTo>
                    <a:pt x="0" y="0"/>
                  </a:moveTo>
                  <a:cubicBezTo>
                    <a:pt x="0" y="11"/>
                    <a:pt x="7" y="22"/>
                    <a:pt x="26" y="19"/>
                  </a:cubicBezTo>
                  <a:cubicBezTo>
                    <a:pt x="45" y="15"/>
                    <a:pt x="50" y="4"/>
                    <a:pt x="52" y="0"/>
                  </a:cubicBezTo>
                  <a:cubicBezTo>
                    <a:pt x="47" y="5"/>
                    <a:pt x="38" y="15"/>
                    <a:pt x="21" y="16"/>
                  </a:cubicBezTo>
                  <a:cubicBezTo>
                    <a:pt x="4" y="17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8" name="Freeform 159"/>
            <p:cNvSpPr>
              <a:spLocks/>
            </p:cNvSpPr>
            <p:nvPr/>
          </p:nvSpPr>
          <p:spPr bwMode="auto">
            <a:xfrm>
              <a:off x="4584" y="3118"/>
              <a:ext cx="263" cy="134"/>
            </a:xfrm>
            <a:custGeom>
              <a:avLst/>
              <a:gdLst>
                <a:gd name="T0" fmla="*/ 0 w 42"/>
                <a:gd name="T1" fmla="*/ 717 h 20"/>
                <a:gd name="T2" fmla="*/ 939 w 42"/>
                <a:gd name="T3" fmla="*/ 717 h 20"/>
                <a:gd name="T4" fmla="*/ 1565 w 42"/>
                <a:gd name="T5" fmla="*/ 268 h 20"/>
                <a:gd name="T6" fmla="*/ 1409 w 42"/>
                <a:gd name="T7" fmla="*/ 0 h 20"/>
                <a:gd name="T8" fmla="*/ 1296 w 42"/>
                <a:gd name="T9" fmla="*/ 362 h 20"/>
                <a:gd name="T10" fmla="*/ 551 w 42"/>
                <a:gd name="T11" fmla="*/ 764 h 20"/>
                <a:gd name="T12" fmla="*/ 0 w 42"/>
                <a:gd name="T13" fmla="*/ 71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0" y="16"/>
                  </a:moveTo>
                  <a:cubicBezTo>
                    <a:pt x="13" y="19"/>
                    <a:pt x="15" y="20"/>
                    <a:pt x="24" y="16"/>
                  </a:cubicBezTo>
                  <a:cubicBezTo>
                    <a:pt x="33" y="12"/>
                    <a:pt x="39" y="7"/>
                    <a:pt x="40" y="6"/>
                  </a:cubicBezTo>
                  <a:cubicBezTo>
                    <a:pt x="42" y="4"/>
                    <a:pt x="40" y="0"/>
                    <a:pt x="36" y="0"/>
                  </a:cubicBezTo>
                  <a:cubicBezTo>
                    <a:pt x="39" y="1"/>
                    <a:pt x="41" y="4"/>
                    <a:pt x="33" y="8"/>
                  </a:cubicBezTo>
                  <a:cubicBezTo>
                    <a:pt x="25" y="12"/>
                    <a:pt x="19" y="17"/>
                    <a:pt x="14" y="17"/>
                  </a:cubicBezTo>
                  <a:cubicBezTo>
                    <a:pt x="8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69" name="Freeform 160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70" name="Group 42"/>
          <p:cNvGrpSpPr>
            <a:grpSpLocks noChangeAspect="1"/>
          </p:cNvGrpSpPr>
          <p:nvPr/>
        </p:nvGrpSpPr>
        <p:grpSpPr bwMode="auto">
          <a:xfrm>
            <a:off x="5063730" y="512724"/>
            <a:ext cx="396589" cy="424143"/>
            <a:chOff x="2701" y="1447"/>
            <a:chExt cx="950" cy="1016"/>
          </a:xfrm>
        </p:grpSpPr>
        <p:sp>
          <p:nvSpPr>
            <p:cNvPr id="371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nb-NO"/>
            </a:p>
          </p:txBody>
        </p:sp>
        <p:sp>
          <p:nvSpPr>
            <p:cNvPr id="372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3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4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5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6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7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8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79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0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1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2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3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4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5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6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7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8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89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90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91" name="Freeform 63"/>
            <p:cNvSpPr>
              <a:spLocks/>
            </p:cNvSpPr>
            <p:nvPr/>
          </p:nvSpPr>
          <p:spPr bwMode="auto">
            <a:xfrm>
              <a:off x="2724" y="1567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0" name="Group 43"/>
          <p:cNvGrpSpPr>
            <a:grpSpLocks noChangeAspect="1"/>
          </p:cNvGrpSpPr>
          <p:nvPr/>
        </p:nvGrpSpPr>
        <p:grpSpPr bwMode="auto">
          <a:xfrm>
            <a:off x="2024063" y="1210938"/>
            <a:ext cx="922678" cy="752475"/>
            <a:chOff x="3820" y="1525"/>
            <a:chExt cx="1648" cy="1344"/>
          </a:xfrm>
        </p:grpSpPr>
        <p:sp>
          <p:nvSpPr>
            <p:cNvPr id="151" name="Freeform 44"/>
            <p:cNvSpPr>
              <a:spLocks/>
            </p:cNvSpPr>
            <p:nvPr/>
          </p:nvSpPr>
          <p:spPr bwMode="auto">
            <a:xfrm>
              <a:off x="3820" y="1525"/>
              <a:ext cx="1648" cy="1344"/>
            </a:xfrm>
            <a:custGeom>
              <a:avLst/>
              <a:gdLst>
                <a:gd name="T0" fmla="*/ 2096 w 659"/>
                <a:gd name="T1" fmla="*/ 0 h 504"/>
                <a:gd name="T2" fmla="*/ 3984 w 659"/>
                <a:gd name="T3" fmla="*/ 648 h 504"/>
                <a:gd name="T4" fmla="*/ 3964 w 659"/>
                <a:gd name="T5" fmla="*/ 3043 h 504"/>
                <a:gd name="T6" fmla="*/ 2096 w 659"/>
                <a:gd name="T7" fmla="*/ 3584 h 504"/>
                <a:gd name="T8" fmla="*/ 158 w 659"/>
                <a:gd name="T9" fmla="*/ 3043 h 504"/>
                <a:gd name="T10" fmla="*/ 138 w 659"/>
                <a:gd name="T11" fmla="*/ 648 h 504"/>
                <a:gd name="T12" fmla="*/ 2096 w 659"/>
                <a:gd name="T13" fmla="*/ 0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9" h="504">
                  <a:moveTo>
                    <a:pt x="335" y="0"/>
                  </a:moveTo>
                  <a:cubicBezTo>
                    <a:pt x="456" y="0"/>
                    <a:pt x="622" y="6"/>
                    <a:pt x="637" y="91"/>
                  </a:cubicBezTo>
                  <a:cubicBezTo>
                    <a:pt x="659" y="210"/>
                    <a:pt x="649" y="363"/>
                    <a:pt x="634" y="428"/>
                  </a:cubicBezTo>
                  <a:cubicBezTo>
                    <a:pt x="620" y="492"/>
                    <a:pt x="447" y="504"/>
                    <a:pt x="335" y="504"/>
                  </a:cubicBezTo>
                  <a:cubicBezTo>
                    <a:pt x="224" y="504"/>
                    <a:pt x="39" y="492"/>
                    <a:pt x="25" y="428"/>
                  </a:cubicBezTo>
                  <a:cubicBezTo>
                    <a:pt x="10" y="363"/>
                    <a:pt x="0" y="210"/>
                    <a:pt x="22" y="91"/>
                  </a:cubicBezTo>
                  <a:cubicBezTo>
                    <a:pt x="37" y="6"/>
                    <a:pt x="215" y="0"/>
                    <a:pt x="335" y="0"/>
                  </a:cubicBezTo>
                  <a:close/>
                </a:path>
              </a:pathLst>
            </a:custGeom>
            <a:solidFill>
              <a:srgbClr val="DA6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" name="Freeform 45"/>
            <p:cNvSpPr>
              <a:spLocks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145 w 641"/>
                <a:gd name="T1" fmla="*/ 2970 h 488"/>
                <a:gd name="T2" fmla="*/ 133 w 641"/>
                <a:gd name="T3" fmla="*/ 597 h 488"/>
                <a:gd name="T4" fmla="*/ 2038 w 641"/>
                <a:gd name="T5" fmla="*/ 0 h 488"/>
                <a:gd name="T6" fmla="*/ 3884 w 641"/>
                <a:gd name="T7" fmla="*/ 597 h 488"/>
                <a:gd name="T8" fmla="*/ 3864 w 641"/>
                <a:gd name="T9" fmla="*/ 2970 h 488"/>
                <a:gd name="T10" fmla="*/ 2038 w 641"/>
                <a:gd name="T11" fmla="*/ 3468 h 488"/>
                <a:gd name="T12" fmla="*/ 145 w 641"/>
                <a:gd name="T13" fmla="*/ 2970 h 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1" h="488">
                  <a:moveTo>
                    <a:pt x="23" y="418"/>
                  </a:moveTo>
                  <a:cubicBezTo>
                    <a:pt x="9" y="354"/>
                    <a:pt x="0" y="202"/>
                    <a:pt x="21" y="84"/>
                  </a:cubicBezTo>
                  <a:cubicBezTo>
                    <a:pt x="36" y="0"/>
                    <a:pt x="247" y="0"/>
                    <a:pt x="326" y="0"/>
                  </a:cubicBezTo>
                  <a:cubicBezTo>
                    <a:pt x="410" y="0"/>
                    <a:pt x="606" y="0"/>
                    <a:pt x="621" y="84"/>
                  </a:cubicBezTo>
                  <a:cubicBezTo>
                    <a:pt x="641" y="202"/>
                    <a:pt x="632" y="354"/>
                    <a:pt x="618" y="418"/>
                  </a:cubicBezTo>
                  <a:cubicBezTo>
                    <a:pt x="608" y="462"/>
                    <a:pt x="499" y="488"/>
                    <a:pt x="326" y="488"/>
                  </a:cubicBezTo>
                  <a:cubicBezTo>
                    <a:pt x="149" y="488"/>
                    <a:pt x="33" y="461"/>
                    <a:pt x="23" y="418"/>
                  </a:cubicBezTo>
                  <a:close/>
                </a:path>
              </a:pathLst>
            </a:custGeom>
            <a:solidFill>
              <a:srgbClr val="FC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" name="Freeform 46"/>
            <p:cNvSpPr>
              <a:spLocks/>
            </p:cNvSpPr>
            <p:nvPr/>
          </p:nvSpPr>
          <p:spPr bwMode="auto">
            <a:xfrm>
              <a:off x="5033" y="2296"/>
              <a:ext cx="377" cy="515"/>
            </a:xfrm>
            <a:custGeom>
              <a:avLst/>
              <a:gdLst>
                <a:gd name="T0" fmla="*/ 936 w 151"/>
                <a:gd name="T1" fmla="*/ 0 h 193"/>
                <a:gd name="T2" fmla="*/ 804 w 151"/>
                <a:gd name="T3" fmla="*/ 1062 h 193"/>
                <a:gd name="T4" fmla="*/ 0 w 151"/>
                <a:gd name="T5" fmla="*/ 1374 h 193"/>
                <a:gd name="T6" fmla="*/ 749 w 151"/>
                <a:gd name="T7" fmla="*/ 982 h 193"/>
                <a:gd name="T8" fmla="*/ 916 w 151"/>
                <a:gd name="T9" fmla="*/ 21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93">
                  <a:moveTo>
                    <a:pt x="150" y="0"/>
                  </a:moveTo>
                  <a:cubicBezTo>
                    <a:pt x="151" y="34"/>
                    <a:pt x="151" y="124"/>
                    <a:pt x="129" y="149"/>
                  </a:cubicBezTo>
                  <a:cubicBezTo>
                    <a:pt x="107" y="174"/>
                    <a:pt x="30" y="193"/>
                    <a:pt x="0" y="193"/>
                  </a:cubicBezTo>
                  <a:cubicBezTo>
                    <a:pt x="21" y="192"/>
                    <a:pt x="101" y="170"/>
                    <a:pt x="120" y="138"/>
                  </a:cubicBezTo>
                  <a:cubicBezTo>
                    <a:pt x="132" y="116"/>
                    <a:pt x="149" y="38"/>
                    <a:pt x="147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3884 w 641"/>
                <a:gd name="T1" fmla="*/ 597 h 488"/>
                <a:gd name="T2" fmla="*/ 2038 w 641"/>
                <a:gd name="T3" fmla="*/ 0 h 488"/>
                <a:gd name="T4" fmla="*/ 133 w 641"/>
                <a:gd name="T5" fmla="*/ 597 h 488"/>
                <a:gd name="T6" fmla="*/ 145 w 641"/>
                <a:gd name="T7" fmla="*/ 2970 h 488"/>
                <a:gd name="T8" fmla="*/ 2038 w 641"/>
                <a:gd name="T9" fmla="*/ 3468 h 488"/>
                <a:gd name="T10" fmla="*/ 3864 w 641"/>
                <a:gd name="T11" fmla="*/ 2970 h 488"/>
                <a:gd name="T12" fmla="*/ 3884 w 641"/>
                <a:gd name="T13" fmla="*/ 597 h 488"/>
                <a:gd name="T14" fmla="*/ 2038 w 641"/>
                <a:gd name="T15" fmla="*/ 3412 h 488"/>
                <a:gd name="T16" fmla="*/ 195 w 641"/>
                <a:gd name="T17" fmla="*/ 2957 h 488"/>
                <a:gd name="T18" fmla="*/ 175 w 641"/>
                <a:gd name="T19" fmla="*/ 605 h 488"/>
                <a:gd name="T20" fmla="*/ 2038 w 641"/>
                <a:gd name="T21" fmla="*/ 56 h 488"/>
                <a:gd name="T22" fmla="*/ 3834 w 641"/>
                <a:gd name="T23" fmla="*/ 605 h 488"/>
                <a:gd name="T24" fmla="*/ 3814 w 641"/>
                <a:gd name="T25" fmla="*/ 2957 h 488"/>
                <a:gd name="T26" fmla="*/ 2038 w 641"/>
                <a:gd name="T27" fmla="*/ 3412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41" h="488">
                  <a:moveTo>
                    <a:pt x="621" y="84"/>
                  </a:moveTo>
                  <a:cubicBezTo>
                    <a:pt x="606" y="0"/>
                    <a:pt x="410" y="0"/>
                    <a:pt x="326" y="0"/>
                  </a:cubicBezTo>
                  <a:cubicBezTo>
                    <a:pt x="247" y="0"/>
                    <a:pt x="36" y="0"/>
                    <a:pt x="21" y="84"/>
                  </a:cubicBezTo>
                  <a:cubicBezTo>
                    <a:pt x="0" y="202"/>
                    <a:pt x="9" y="354"/>
                    <a:pt x="23" y="418"/>
                  </a:cubicBezTo>
                  <a:cubicBezTo>
                    <a:pt x="33" y="461"/>
                    <a:pt x="149" y="488"/>
                    <a:pt x="326" y="488"/>
                  </a:cubicBezTo>
                  <a:cubicBezTo>
                    <a:pt x="499" y="488"/>
                    <a:pt x="608" y="462"/>
                    <a:pt x="618" y="418"/>
                  </a:cubicBezTo>
                  <a:cubicBezTo>
                    <a:pt x="632" y="354"/>
                    <a:pt x="641" y="202"/>
                    <a:pt x="621" y="84"/>
                  </a:cubicBezTo>
                  <a:close/>
                  <a:moveTo>
                    <a:pt x="326" y="480"/>
                  </a:moveTo>
                  <a:cubicBezTo>
                    <a:pt x="133" y="480"/>
                    <a:pt x="38" y="448"/>
                    <a:pt x="31" y="416"/>
                  </a:cubicBezTo>
                  <a:cubicBezTo>
                    <a:pt x="17" y="352"/>
                    <a:pt x="8" y="202"/>
                    <a:pt x="28" y="85"/>
                  </a:cubicBezTo>
                  <a:cubicBezTo>
                    <a:pt x="42" y="8"/>
                    <a:pt x="256" y="8"/>
                    <a:pt x="326" y="8"/>
                  </a:cubicBezTo>
                  <a:cubicBezTo>
                    <a:pt x="401" y="8"/>
                    <a:pt x="599" y="8"/>
                    <a:pt x="613" y="85"/>
                  </a:cubicBezTo>
                  <a:cubicBezTo>
                    <a:pt x="633" y="202"/>
                    <a:pt x="624" y="352"/>
                    <a:pt x="610" y="416"/>
                  </a:cubicBezTo>
                  <a:cubicBezTo>
                    <a:pt x="603" y="446"/>
                    <a:pt x="525" y="480"/>
                    <a:pt x="326" y="480"/>
                  </a:cubicBezTo>
                  <a:close/>
                </a:path>
              </a:pathLst>
            </a:custGeom>
            <a:solidFill>
              <a:srgbClr val="F9A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" name="Freeform 48"/>
            <p:cNvSpPr>
              <a:spLocks/>
            </p:cNvSpPr>
            <p:nvPr/>
          </p:nvSpPr>
          <p:spPr bwMode="auto">
            <a:xfrm>
              <a:off x="3895" y="1595"/>
              <a:ext cx="710" cy="800"/>
            </a:xfrm>
            <a:custGeom>
              <a:avLst/>
              <a:gdLst>
                <a:gd name="T0" fmla="*/ 50 w 284"/>
                <a:gd name="T1" fmla="*/ 2133 h 300"/>
                <a:gd name="T2" fmla="*/ 238 w 284"/>
                <a:gd name="T3" fmla="*/ 341 h 300"/>
                <a:gd name="T4" fmla="*/ 1775 w 284"/>
                <a:gd name="T5" fmla="*/ 0 h 300"/>
                <a:gd name="T6" fmla="*/ 300 w 284"/>
                <a:gd name="T7" fmla="*/ 584 h 300"/>
                <a:gd name="T8" fmla="*/ 50 w 284"/>
                <a:gd name="T9" fmla="*/ 2133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300">
                  <a:moveTo>
                    <a:pt x="8" y="300"/>
                  </a:moveTo>
                  <a:cubicBezTo>
                    <a:pt x="6" y="242"/>
                    <a:pt x="0" y="84"/>
                    <a:pt x="38" y="48"/>
                  </a:cubicBezTo>
                  <a:cubicBezTo>
                    <a:pt x="76" y="12"/>
                    <a:pt x="214" y="2"/>
                    <a:pt x="284" y="0"/>
                  </a:cubicBezTo>
                  <a:cubicBezTo>
                    <a:pt x="232" y="2"/>
                    <a:pt x="86" y="22"/>
                    <a:pt x="48" y="82"/>
                  </a:cubicBezTo>
                  <a:cubicBezTo>
                    <a:pt x="10" y="142"/>
                    <a:pt x="12" y="268"/>
                    <a:pt x="8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" name="Freeform 49"/>
            <p:cNvSpPr>
              <a:spLocks/>
            </p:cNvSpPr>
            <p:nvPr/>
          </p:nvSpPr>
          <p:spPr bwMode="auto">
            <a:xfrm>
              <a:off x="3820" y="1525"/>
              <a:ext cx="1648" cy="1344"/>
            </a:xfrm>
            <a:custGeom>
              <a:avLst/>
              <a:gdLst>
                <a:gd name="T0" fmla="*/ 2096 w 659"/>
                <a:gd name="T1" fmla="*/ 0 h 504"/>
                <a:gd name="T2" fmla="*/ 3984 w 659"/>
                <a:gd name="T3" fmla="*/ 648 h 504"/>
                <a:gd name="T4" fmla="*/ 3964 w 659"/>
                <a:gd name="T5" fmla="*/ 3043 h 504"/>
                <a:gd name="T6" fmla="*/ 2096 w 659"/>
                <a:gd name="T7" fmla="*/ 3584 h 504"/>
                <a:gd name="T8" fmla="*/ 158 w 659"/>
                <a:gd name="T9" fmla="*/ 3043 h 504"/>
                <a:gd name="T10" fmla="*/ 138 w 659"/>
                <a:gd name="T11" fmla="*/ 648 h 504"/>
                <a:gd name="T12" fmla="*/ 2096 w 659"/>
                <a:gd name="T13" fmla="*/ 0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9" h="504">
                  <a:moveTo>
                    <a:pt x="335" y="0"/>
                  </a:moveTo>
                  <a:cubicBezTo>
                    <a:pt x="456" y="0"/>
                    <a:pt x="622" y="6"/>
                    <a:pt x="637" y="91"/>
                  </a:cubicBezTo>
                  <a:cubicBezTo>
                    <a:pt x="659" y="210"/>
                    <a:pt x="649" y="363"/>
                    <a:pt x="634" y="428"/>
                  </a:cubicBezTo>
                  <a:cubicBezTo>
                    <a:pt x="620" y="492"/>
                    <a:pt x="447" y="504"/>
                    <a:pt x="335" y="504"/>
                  </a:cubicBezTo>
                  <a:cubicBezTo>
                    <a:pt x="224" y="504"/>
                    <a:pt x="39" y="492"/>
                    <a:pt x="25" y="428"/>
                  </a:cubicBezTo>
                  <a:cubicBezTo>
                    <a:pt x="10" y="363"/>
                    <a:pt x="0" y="210"/>
                    <a:pt x="22" y="91"/>
                  </a:cubicBezTo>
                  <a:cubicBezTo>
                    <a:pt x="37" y="6"/>
                    <a:pt x="215" y="0"/>
                    <a:pt x="335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" name="Freeform 50"/>
            <p:cNvSpPr>
              <a:spLocks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145 w 641"/>
                <a:gd name="T1" fmla="*/ 2970 h 488"/>
                <a:gd name="T2" fmla="*/ 133 w 641"/>
                <a:gd name="T3" fmla="*/ 597 h 488"/>
                <a:gd name="T4" fmla="*/ 2038 w 641"/>
                <a:gd name="T5" fmla="*/ 0 h 488"/>
                <a:gd name="T6" fmla="*/ 3884 w 641"/>
                <a:gd name="T7" fmla="*/ 597 h 488"/>
                <a:gd name="T8" fmla="*/ 3864 w 641"/>
                <a:gd name="T9" fmla="*/ 2970 h 488"/>
                <a:gd name="T10" fmla="*/ 2038 w 641"/>
                <a:gd name="T11" fmla="*/ 3468 h 488"/>
                <a:gd name="T12" fmla="*/ 145 w 641"/>
                <a:gd name="T13" fmla="*/ 2970 h 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1" h="488">
                  <a:moveTo>
                    <a:pt x="23" y="418"/>
                  </a:moveTo>
                  <a:cubicBezTo>
                    <a:pt x="9" y="354"/>
                    <a:pt x="0" y="202"/>
                    <a:pt x="21" y="84"/>
                  </a:cubicBezTo>
                  <a:cubicBezTo>
                    <a:pt x="36" y="0"/>
                    <a:pt x="247" y="0"/>
                    <a:pt x="326" y="0"/>
                  </a:cubicBezTo>
                  <a:cubicBezTo>
                    <a:pt x="410" y="0"/>
                    <a:pt x="606" y="0"/>
                    <a:pt x="621" y="84"/>
                  </a:cubicBezTo>
                  <a:cubicBezTo>
                    <a:pt x="641" y="202"/>
                    <a:pt x="632" y="354"/>
                    <a:pt x="618" y="418"/>
                  </a:cubicBezTo>
                  <a:cubicBezTo>
                    <a:pt x="608" y="462"/>
                    <a:pt x="499" y="488"/>
                    <a:pt x="326" y="488"/>
                  </a:cubicBezTo>
                  <a:cubicBezTo>
                    <a:pt x="149" y="488"/>
                    <a:pt x="33" y="461"/>
                    <a:pt x="23" y="418"/>
                  </a:cubicBezTo>
                  <a:close/>
                </a:path>
              </a:pathLst>
            </a:custGeom>
            <a:noFill/>
            <a:ln w="7938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47" name="Group 8"/>
          <p:cNvGrpSpPr>
            <a:grpSpLocks noChangeAspect="1"/>
          </p:cNvGrpSpPr>
          <p:nvPr/>
        </p:nvGrpSpPr>
        <p:grpSpPr bwMode="auto">
          <a:xfrm>
            <a:off x="2714000" y="1863442"/>
            <a:ext cx="155252" cy="154800"/>
            <a:chOff x="2019" y="2101"/>
            <a:chExt cx="1720" cy="1715"/>
          </a:xfrm>
        </p:grpSpPr>
        <p:sp>
          <p:nvSpPr>
            <p:cNvPr id="548" name="Freeform 9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49" name="Freeform 10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rgbClr val="EBB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0" name="Freeform 11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952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1" name="Freeform 12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57" name="Group 3"/>
          <p:cNvGrpSpPr>
            <a:grpSpLocks noChangeAspect="1"/>
          </p:cNvGrpSpPr>
          <p:nvPr/>
        </p:nvGrpSpPr>
        <p:grpSpPr bwMode="auto">
          <a:xfrm>
            <a:off x="2861517" y="1330193"/>
            <a:ext cx="153763" cy="153407"/>
            <a:chOff x="486" y="1187"/>
            <a:chExt cx="1727" cy="1723"/>
          </a:xfrm>
        </p:grpSpPr>
        <p:sp>
          <p:nvSpPr>
            <p:cNvPr id="558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9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0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1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62" name="Group 3"/>
          <p:cNvGrpSpPr>
            <a:grpSpLocks noChangeAspect="1"/>
          </p:cNvGrpSpPr>
          <p:nvPr/>
        </p:nvGrpSpPr>
        <p:grpSpPr bwMode="auto">
          <a:xfrm>
            <a:off x="2708366" y="1162359"/>
            <a:ext cx="153763" cy="153407"/>
            <a:chOff x="486" y="1187"/>
            <a:chExt cx="1727" cy="1723"/>
          </a:xfrm>
        </p:grpSpPr>
        <p:sp>
          <p:nvSpPr>
            <p:cNvPr id="563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4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5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6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68" name="Group 3"/>
          <p:cNvGrpSpPr>
            <a:grpSpLocks noChangeAspect="1"/>
          </p:cNvGrpSpPr>
          <p:nvPr/>
        </p:nvGrpSpPr>
        <p:grpSpPr bwMode="auto">
          <a:xfrm>
            <a:off x="8112037" y="651253"/>
            <a:ext cx="1936948" cy="1708541"/>
            <a:chOff x="1872" y="1257"/>
            <a:chExt cx="2002" cy="1766"/>
          </a:xfrm>
        </p:grpSpPr>
        <p:sp>
          <p:nvSpPr>
            <p:cNvPr id="69" name="Freeform 4"/>
            <p:cNvSpPr>
              <a:spLocks/>
            </p:cNvSpPr>
            <p:nvPr/>
          </p:nvSpPr>
          <p:spPr bwMode="auto">
            <a:xfrm>
              <a:off x="1872" y="1257"/>
              <a:ext cx="2002" cy="1766"/>
            </a:xfrm>
            <a:custGeom>
              <a:avLst/>
              <a:gdLst>
                <a:gd name="T0" fmla="*/ 8778 w 801"/>
                <a:gd name="T1" fmla="*/ 1446 h 662"/>
                <a:gd name="T2" fmla="*/ 10725 w 801"/>
                <a:gd name="T3" fmla="*/ 1366 h 662"/>
                <a:gd name="T4" fmla="*/ 11932 w 801"/>
                <a:gd name="T5" fmla="*/ 1425 h 662"/>
                <a:gd name="T6" fmla="*/ 12224 w 801"/>
                <a:gd name="T7" fmla="*/ 3871 h 662"/>
                <a:gd name="T8" fmla="*/ 11245 w 801"/>
                <a:gd name="T9" fmla="*/ 5351 h 662"/>
                <a:gd name="T10" fmla="*/ 9715 w 801"/>
                <a:gd name="T11" fmla="*/ 7024 h 662"/>
                <a:gd name="T12" fmla="*/ 8383 w 801"/>
                <a:gd name="T13" fmla="*/ 7229 h 662"/>
                <a:gd name="T14" fmla="*/ 6758 w 801"/>
                <a:gd name="T15" fmla="*/ 8710 h 662"/>
                <a:gd name="T16" fmla="*/ 3562 w 801"/>
                <a:gd name="T17" fmla="*/ 10916 h 662"/>
                <a:gd name="T18" fmla="*/ 1012 w 801"/>
                <a:gd name="T19" fmla="*/ 12170 h 662"/>
                <a:gd name="T20" fmla="*/ 375 w 801"/>
                <a:gd name="T21" fmla="*/ 8811 h 662"/>
                <a:gd name="T22" fmla="*/ 250 w 801"/>
                <a:gd name="T23" fmla="*/ 4498 h 662"/>
                <a:gd name="T24" fmla="*/ 2042 w 801"/>
                <a:gd name="T25" fmla="*/ 910 h 662"/>
                <a:gd name="T26" fmla="*/ 8195 w 801"/>
                <a:gd name="T27" fmla="*/ 1537 h 662"/>
                <a:gd name="T28" fmla="*/ 8778 w 801"/>
                <a:gd name="T29" fmla="*/ 1446 h 6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1" h="662">
                  <a:moveTo>
                    <a:pt x="562" y="76"/>
                  </a:moveTo>
                  <a:cubicBezTo>
                    <a:pt x="591" y="67"/>
                    <a:pt x="647" y="69"/>
                    <a:pt x="687" y="72"/>
                  </a:cubicBezTo>
                  <a:cubicBezTo>
                    <a:pt x="726" y="75"/>
                    <a:pt x="734" y="72"/>
                    <a:pt x="764" y="75"/>
                  </a:cubicBezTo>
                  <a:cubicBezTo>
                    <a:pt x="800" y="78"/>
                    <a:pt x="801" y="175"/>
                    <a:pt x="783" y="204"/>
                  </a:cubicBezTo>
                  <a:cubicBezTo>
                    <a:pt x="766" y="233"/>
                    <a:pt x="745" y="242"/>
                    <a:pt x="720" y="282"/>
                  </a:cubicBezTo>
                  <a:cubicBezTo>
                    <a:pt x="695" y="321"/>
                    <a:pt x="660" y="359"/>
                    <a:pt x="622" y="370"/>
                  </a:cubicBezTo>
                  <a:cubicBezTo>
                    <a:pt x="584" y="380"/>
                    <a:pt x="553" y="355"/>
                    <a:pt x="537" y="381"/>
                  </a:cubicBezTo>
                  <a:cubicBezTo>
                    <a:pt x="521" y="408"/>
                    <a:pt x="489" y="440"/>
                    <a:pt x="433" y="459"/>
                  </a:cubicBezTo>
                  <a:cubicBezTo>
                    <a:pt x="377" y="478"/>
                    <a:pt x="274" y="532"/>
                    <a:pt x="228" y="575"/>
                  </a:cubicBezTo>
                  <a:cubicBezTo>
                    <a:pt x="181" y="618"/>
                    <a:pt x="129" y="662"/>
                    <a:pt x="65" y="641"/>
                  </a:cubicBezTo>
                  <a:cubicBezTo>
                    <a:pt x="0" y="620"/>
                    <a:pt x="27" y="505"/>
                    <a:pt x="24" y="464"/>
                  </a:cubicBezTo>
                  <a:cubicBezTo>
                    <a:pt x="21" y="422"/>
                    <a:pt x="0" y="352"/>
                    <a:pt x="16" y="237"/>
                  </a:cubicBezTo>
                  <a:cubicBezTo>
                    <a:pt x="29" y="149"/>
                    <a:pt x="55" y="77"/>
                    <a:pt x="131" y="48"/>
                  </a:cubicBezTo>
                  <a:cubicBezTo>
                    <a:pt x="258" y="0"/>
                    <a:pt x="472" y="73"/>
                    <a:pt x="525" y="81"/>
                  </a:cubicBezTo>
                  <a:cubicBezTo>
                    <a:pt x="538" y="83"/>
                    <a:pt x="550" y="78"/>
                    <a:pt x="562" y="76"/>
                  </a:cubicBezTo>
                  <a:close/>
                </a:path>
              </a:pathLst>
            </a:custGeom>
            <a:solidFill>
              <a:srgbClr val="875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1945" y="1335"/>
              <a:ext cx="840" cy="650"/>
            </a:xfrm>
            <a:custGeom>
              <a:avLst/>
              <a:gdLst>
                <a:gd name="T0" fmla="*/ 5250 w 336"/>
                <a:gd name="T1" fmla="*/ 661 h 244"/>
                <a:gd name="T2" fmla="*/ 1408 w 336"/>
                <a:gd name="T3" fmla="*/ 738 h 244"/>
                <a:gd name="T4" fmla="*/ 0 w 336"/>
                <a:gd name="T5" fmla="*/ 4614 h 244"/>
                <a:gd name="T6" fmla="*/ 1595 w 336"/>
                <a:gd name="T7" fmla="*/ 815 h 244"/>
                <a:gd name="T8" fmla="*/ 5250 w 336"/>
                <a:gd name="T9" fmla="*/ 661 h 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6" h="244">
                  <a:moveTo>
                    <a:pt x="336" y="35"/>
                  </a:moveTo>
                  <a:cubicBezTo>
                    <a:pt x="287" y="19"/>
                    <a:pt x="154" y="0"/>
                    <a:pt x="90" y="39"/>
                  </a:cubicBezTo>
                  <a:cubicBezTo>
                    <a:pt x="26" y="77"/>
                    <a:pt x="5" y="157"/>
                    <a:pt x="0" y="244"/>
                  </a:cubicBezTo>
                  <a:cubicBezTo>
                    <a:pt x="9" y="199"/>
                    <a:pt x="26" y="74"/>
                    <a:pt x="102" y="43"/>
                  </a:cubicBezTo>
                  <a:cubicBezTo>
                    <a:pt x="179" y="12"/>
                    <a:pt x="259" y="22"/>
                    <a:pt x="33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1" name="Freeform 6"/>
            <p:cNvSpPr>
              <a:spLocks/>
            </p:cNvSpPr>
            <p:nvPr/>
          </p:nvSpPr>
          <p:spPr bwMode="auto">
            <a:xfrm>
              <a:off x="1930" y="1343"/>
              <a:ext cx="920" cy="1224"/>
            </a:xfrm>
            <a:custGeom>
              <a:avLst/>
              <a:gdLst>
                <a:gd name="T0" fmla="*/ 2095 w 368"/>
                <a:gd name="T1" fmla="*/ 1160 h 459"/>
                <a:gd name="T2" fmla="*/ 500 w 368"/>
                <a:gd name="T3" fmla="*/ 4493 h 459"/>
                <a:gd name="T4" fmla="*/ 270 w 368"/>
                <a:gd name="T5" fmla="*/ 8704 h 459"/>
                <a:gd name="T6" fmla="*/ 83 w 368"/>
                <a:gd name="T7" fmla="*/ 4552 h 459"/>
                <a:gd name="T8" fmla="*/ 1583 w 368"/>
                <a:gd name="T9" fmla="*/ 739 h 459"/>
                <a:gd name="T10" fmla="*/ 5750 w 368"/>
                <a:gd name="T11" fmla="*/ 661 h 459"/>
                <a:gd name="T12" fmla="*/ 2095 w 368"/>
                <a:gd name="T13" fmla="*/ 1160 h 4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8" h="459">
                  <a:moveTo>
                    <a:pt x="134" y="61"/>
                  </a:moveTo>
                  <a:cubicBezTo>
                    <a:pt x="53" y="96"/>
                    <a:pt x="37" y="185"/>
                    <a:pt x="32" y="237"/>
                  </a:cubicBezTo>
                  <a:cubicBezTo>
                    <a:pt x="26" y="289"/>
                    <a:pt x="28" y="419"/>
                    <a:pt x="17" y="459"/>
                  </a:cubicBezTo>
                  <a:cubicBezTo>
                    <a:pt x="21" y="428"/>
                    <a:pt x="0" y="327"/>
                    <a:pt x="5" y="240"/>
                  </a:cubicBezTo>
                  <a:cubicBezTo>
                    <a:pt x="10" y="153"/>
                    <a:pt x="37" y="77"/>
                    <a:pt x="101" y="39"/>
                  </a:cubicBezTo>
                  <a:cubicBezTo>
                    <a:pt x="165" y="0"/>
                    <a:pt x="318" y="19"/>
                    <a:pt x="368" y="35"/>
                  </a:cubicBezTo>
                  <a:cubicBezTo>
                    <a:pt x="338" y="29"/>
                    <a:pt x="210" y="28"/>
                    <a:pt x="134" y="61"/>
                  </a:cubicBezTo>
                  <a:close/>
                </a:path>
              </a:pathLst>
            </a:custGeom>
            <a:solidFill>
              <a:srgbClr val="A37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2" name="Freeform 7"/>
            <p:cNvSpPr>
              <a:spLocks/>
            </p:cNvSpPr>
            <p:nvPr/>
          </p:nvSpPr>
          <p:spPr bwMode="auto">
            <a:xfrm>
              <a:off x="2392" y="1505"/>
              <a:ext cx="1317" cy="1302"/>
            </a:xfrm>
            <a:custGeom>
              <a:avLst/>
              <a:gdLst>
                <a:gd name="T0" fmla="*/ 8099 w 527"/>
                <a:gd name="T1" fmla="*/ 3018 h 488"/>
                <a:gd name="T2" fmla="*/ 8099 w 527"/>
                <a:gd name="T3" fmla="*/ 3210 h 488"/>
                <a:gd name="T4" fmla="*/ 6632 w 527"/>
                <a:gd name="T5" fmla="*/ 5091 h 488"/>
                <a:gd name="T6" fmla="*/ 5320 w 527"/>
                <a:gd name="T7" fmla="*/ 5125 h 488"/>
                <a:gd name="T8" fmla="*/ 4433 w 527"/>
                <a:gd name="T9" fmla="*/ 6230 h 488"/>
                <a:gd name="T10" fmla="*/ 2199 w 527"/>
                <a:gd name="T11" fmla="*/ 7503 h 488"/>
                <a:gd name="T12" fmla="*/ 0 w 527"/>
                <a:gd name="T13" fmla="*/ 9269 h 488"/>
                <a:gd name="T14" fmla="*/ 2187 w 527"/>
                <a:gd name="T15" fmla="*/ 7046 h 488"/>
                <a:gd name="T16" fmla="*/ 4728 w 527"/>
                <a:gd name="T17" fmla="*/ 4941 h 488"/>
                <a:gd name="T18" fmla="*/ 4946 w 527"/>
                <a:gd name="T19" fmla="*/ 2433 h 488"/>
                <a:gd name="T20" fmla="*/ 5183 w 527"/>
                <a:gd name="T21" fmla="*/ 0 h 488"/>
                <a:gd name="T22" fmla="*/ 5320 w 527"/>
                <a:gd name="T23" fmla="*/ 1366 h 488"/>
                <a:gd name="T24" fmla="*/ 5383 w 527"/>
                <a:gd name="T25" fmla="*/ 2948 h 488"/>
                <a:gd name="T26" fmla="*/ 5508 w 527"/>
                <a:gd name="T27" fmla="*/ 4386 h 488"/>
                <a:gd name="T28" fmla="*/ 6820 w 527"/>
                <a:gd name="T29" fmla="*/ 4293 h 488"/>
                <a:gd name="T30" fmla="*/ 8099 w 527"/>
                <a:gd name="T31" fmla="*/ 3018 h 4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7" h="488">
                  <a:moveTo>
                    <a:pt x="519" y="159"/>
                  </a:moveTo>
                  <a:cubicBezTo>
                    <a:pt x="527" y="154"/>
                    <a:pt x="526" y="161"/>
                    <a:pt x="519" y="169"/>
                  </a:cubicBezTo>
                  <a:cubicBezTo>
                    <a:pt x="490" y="201"/>
                    <a:pt x="475" y="247"/>
                    <a:pt x="425" y="268"/>
                  </a:cubicBezTo>
                  <a:cubicBezTo>
                    <a:pt x="387" y="285"/>
                    <a:pt x="355" y="262"/>
                    <a:pt x="341" y="270"/>
                  </a:cubicBezTo>
                  <a:cubicBezTo>
                    <a:pt x="328" y="278"/>
                    <a:pt x="311" y="304"/>
                    <a:pt x="284" y="328"/>
                  </a:cubicBezTo>
                  <a:cubicBezTo>
                    <a:pt x="257" y="352"/>
                    <a:pt x="211" y="364"/>
                    <a:pt x="141" y="395"/>
                  </a:cubicBezTo>
                  <a:cubicBezTo>
                    <a:pt x="72" y="426"/>
                    <a:pt x="39" y="455"/>
                    <a:pt x="0" y="488"/>
                  </a:cubicBezTo>
                  <a:cubicBezTo>
                    <a:pt x="32" y="451"/>
                    <a:pt x="100" y="391"/>
                    <a:pt x="140" y="371"/>
                  </a:cubicBezTo>
                  <a:cubicBezTo>
                    <a:pt x="180" y="351"/>
                    <a:pt x="275" y="304"/>
                    <a:pt x="303" y="260"/>
                  </a:cubicBezTo>
                  <a:cubicBezTo>
                    <a:pt x="331" y="216"/>
                    <a:pt x="315" y="176"/>
                    <a:pt x="317" y="128"/>
                  </a:cubicBezTo>
                  <a:cubicBezTo>
                    <a:pt x="320" y="80"/>
                    <a:pt x="339" y="32"/>
                    <a:pt x="332" y="0"/>
                  </a:cubicBezTo>
                  <a:cubicBezTo>
                    <a:pt x="340" y="19"/>
                    <a:pt x="343" y="43"/>
                    <a:pt x="341" y="72"/>
                  </a:cubicBezTo>
                  <a:cubicBezTo>
                    <a:pt x="340" y="102"/>
                    <a:pt x="339" y="126"/>
                    <a:pt x="345" y="155"/>
                  </a:cubicBezTo>
                  <a:cubicBezTo>
                    <a:pt x="352" y="184"/>
                    <a:pt x="353" y="218"/>
                    <a:pt x="353" y="231"/>
                  </a:cubicBezTo>
                  <a:cubicBezTo>
                    <a:pt x="353" y="244"/>
                    <a:pt x="400" y="248"/>
                    <a:pt x="437" y="226"/>
                  </a:cubicBezTo>
                  <a:cubicBezTo>
                    <a:pt x="466" y="208"/>
                    <a:pt x="493" y="176"/>
                    <a:pt x="519" y="159"/>
                  </a:cubicBezTo>
                  <a:close/>
                </a:path>
              </a:pathLst>
            </a:custGeom>
            <a:solidFill>
              <a:srgbClr val="7B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659" y="1505"/>
              <a:ext cx="193" cy="475"/>
            </a:xfrm>
            <a:custGeom>
              <a:avLst/>
              <a:gdLst>
                <a:gd name="T0" fmla="*/ 960 w 77"/>
                <a:gd name="T1" fmla="*/ 0 h 178"/>
                <a:gd name="T2" fmla="*/ 960 w 77"/>
                <a:gd name="T3" fmla="*/ 1980 h 178"/>
                <a:gd name="T4" fmla="*/ 491 w 77"/>
                <a:gd name="T5" fmla="*/ 2778 h 178"/>
                <a:gd name="T6" fmla="*/ 95 w 77"/>
                <a:gd name="T7" fmla="*/ 3304 h 178"/>
                <a:gd name="T8" fmla="*/ 20 w 77"/>
                <a:gd name="T9" fmla="*/ 3248 h 178"/>
                <a:gd name="T10" fmla="*/ 993 w 77"/>
                <a:gd name="T11" fmla="*/ 1404 h 178"/>
                <a:gd name="T12" fmla="*/ 960 w 77"/>
                <a:gd name="T13" fmla="*/ 7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178">
                  <a:moveTo>
                    <a:pt x="61" y="0"/>
                  </a:moveTo>
                  <a:cubicBezTo>
                    <a:pt x="77" y="28"/>
                    <a:pt x="75" y="76"/>
                    <a:pt x="61" y="104"/>
                  </a:cubicBezTo>
                  <a:cubicBezTo>
                    <a:pt x="55" y="117"/>
                    <a:pt x="41" y="135"/>
                    <a:pt x="31" y="146"/>
                  </a:cubicBezTo>
                  <a:cubicBezTo>
                    <a:pt x="28" y="150"/>
                    <a:pt x="11" y="171"/>
                    <a:pt x="6" y="174"/>
                  </a:cubicBezTo>
                  <a:cubicBezTo>
                    <a:pt x="0" y="178"/>
                    <a:pt x="6" y="166"/>
                    <a:pt x="1" y="171"/>
                  </a:cubicBezTo>
                  <a:cubicBezTo>
                    <a:pt x="22" y="142"/>
                    <a:pt x="56" y="111"/>
                    <a:pt x="63" y="74"/>
                  </a:cubicBezTo>
                  <a:cubicBezTo>
                    <a:pt x="66" y="56"/>
                    <a:pt x="71" y="21"/>
                    <a:pt x="61" y="4"/>
                  </a:cubicBezTo>
                </a:path>
              </a:pathLst>
            </a:custGeom>
            <a:solidFill>
              <a:srgbClr val="7B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4" name="Freeform 9"/>
            <p:cNvSpPr>
              <a:spLocks/>
            </p:cNvSpPr>
            <p:nvPr/>
          </p:nvSpPr>
          <p:spPr bwMode="auto">
            <a:xfrm>
              <a:off x="3257" y="1468"/>
              <a:ext cx="430" cy="629"/>
            </a:xfrm>
            <a:custGeom>
              <a:avLst/>
              <a:gdLst>
                <a:gd name="T0" fmla="*/ 83 w 172"/>
                <a:gd name="T1" fmla="*/ 1023 h 236"/>
                <a:gd name="T2" fmla="*/ 113 w 172"/>
                <a:gd name="T3" fmla="*/ 2593 h 236"/>
                <a:gd name="T4" fmla="*/ 283 w 172"/>
                <a:gd name="T5" fmla="*/ 4467 h 236"/>
                <a:gd name="T6" fmla="*/ 283 w 172"/>
                <a:gd name="T7" fmla="*/ 2628 h 236"/>
                <a:gd name="T8" fmla="*/ 300 w 172"/>
                <a:gd name="T9" fmla="*/ 909 h 236"/>
                <a:gd name="T10" fmla="*/ 1375 w 172"/>
                <a:gd name="T11" fmla="*/ 205 h 236"/>
                <a:gd name="T12" fmla="*/ 2688 w 172"/>
                <a:gd name="T13" fmla="*/ 136 h 236"/>
                <a:gd name="T14" fmla="*/ 1250 w 172"/>
                <a:gd name="T15" fmla="*/ 93 h 236"/>
                <a:gd name="T16" fmla="*/ 83 w 172"/>
                <a:gd name="T17" fmla="*/ 1023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2" h="236">
                  <a:moveTo>
                    <a:pt x="5" y="54"/>
                  </a:moveTo>
                  <a:cubicBezTo>
                    <a:pt x="8" y="79"/>
                    <a:pt x="1" y="102"/>
                    <a:pt x="7" y="137"/>
                  </a:cubicBezTo>
                  <a:cubicBezTo>
                    <a:pt x="13" y="172"/>
                    <a:pt x="21" y="213"/>
                    <a:pt x="18" y="236"/>
                  </a:cubicBezTo>
                  <a:cubicBezTo>
                    <a:pt x="20" y="216"/>
                    <a:pt x="20" y="167"/>
                    <a:pt x="18" y="139"/>
                  </a:cubicBezTo>
                  <a:cubicBezTo>
                    <a:pt x="16" y="111"/>
                    <a:pt x="15" y="62"/>
                    <a:pt x="19" y="48"/>
                  </a:cubicBezTo>
                  <a:cubicBezTo>
                    <a:pt x="23" y="34"/>
                    <a:pt x="34" y="8"/>
                    <a:pt x="88" y="11"/>
                  </a:cubicBezTo>
                  <a:cubicBezTo>
                    <a:pt x="142" y="14"/>
                    <a:pt x="164" y="8"/>
                    <a:pt x="172" y="7"/>
                  </a:cubicBezTo>
                  <a:cubicBezTo>
                    <a:pt x="161" y="7"/>
                    <a:pt x="102" y="8"/>
                    <a:pt x="80" y="5"/>
                  </a:cubicBezTo>
                  <a:cubicBezTo>
                    <a:pt x="58" y="2"/>
                    <a:pt x="0" y="0"/>
                    <a:pt x="5" y="54"/>
                  </a:cubicBezTo>
                  <a:close/>
                </a:path>
              </a:pathLst>
            </a:custGeom>
            <a:solidFill>
              <a:srgbClr val="A37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5" name="Freeform 10"/>
            <p:cNvSpPr>
              <a:spLocks/>
            </p:cNvSpPr>
            <p:nvPr/>
          </p:nvSpPr>
          <p:spPr bwMode="auto">
            <a:xfrm>
              <a:off x="3055" y="1972"/>
              <a:ext cx="230" cy="437"/>
            </a:xfrm>
            <a:custGeom>
              <a:avLst/>
              <a:gdLst>
                <a:gd name="T0" fmla="*/ 1250 w 92"/>
                <a:gd name="T1" fmla="*/ 0 h 164"/>
                <a:gd name="T2" fmla="*/ 0 w 92"/>
                <a:gd name="T3" fmla="*/ 3102 h 164"/>
                <a:gd name="T4" fmla="*/ 1250 w 92"/>
                <a:gd name="T5" fmla="*/ 0 h 1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2" h="164">
                  <a:moveTo>
                    <a:pt x="80" y="0"/>
                  </a:moveTo>
                  <a:cubicBezTo>
                    <a:pt x="85" y="24"/>
                    <a:pt x="92" y="112"/>
                    <a:pt x="0" y="164"/>
                  </a:cubicBezTo>
                  <a:cubicBezTo>
                    <a:pt x="26" y="149"/>
                    <a:pt x="78" y="101"/>
                    <a:pt x="80" y="0"/>
                  </a:cubicBezTo>
                </a:path>
              </a:pathLst>
            </a:custGeom>
            <a:solidFill>
              <a:srgbClr val="682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6" name="Freeform 11"/>
            <p:cNvSpPr>
              <a:spLocks/>
            </p:cNvSpPr>
            <p:nvPr/>
          </p:nvSpPr>
          <p:spPr bwMode="auto">
            <a:xfrm>
              <a:off x="3285" y="2097"/>
              <a:ext cx="309" cy="152"/>
            </a:xfrm>
            <a:custGeom>
              <a:avLst/>
              <a:gdLst>
                <a:gd name="T0" fmla="*/ 1919 w 124"/>
                <a:gd name="T1" fmla="*/ 0 h 57"/>
                <a:gd name="T2" fmla="*/ 912 w 124"/>
                <a:gd name="T3" fmla="*/ 931 h 57"/>
                <a:gd name="T4" fmla="*/ 0 w 124"/>
                <a:gd name="T5" fmla="*/ 875 h 57"/>
                <a:gd name="T6" fmla="*/ 974 w 124"/>
                <a:gd name="T7" fmla="*/ 776 h 57"/>
                <a:gd name="T8" fmla="*/ 1919 w 12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57">
                  <a:moveTo>
                    <a:pt x="124" y="0"/>
                  </a:moveTo>
                  <a:cubicBezTo>
                    <a:pt x="100" y="29"/>
                    <a:pt x="82" y="41"/>
                    <a:pt x="59" y="49"/>
                  </a:cubicBezTo>
                  <a:cubicBezTo>
                    <a:pt x="36" y="57"/>
                    <a:pt x="11" y="48"/>
                    <a:pt x="0" y="46"/>
                  </a:cubicBezTo>
                  <a:cubicBezTo>
                    <a:pt x="12" y="46"/>
                    <a:pt x="32" y="53"/>
                    <a:pt x="63" y="41"/>
                  </a:cubicBezTo>
                  <a:cubicBezTo>
                    <a:pt x="94" y="28"/>
                    <a:pt x="119" y="5"/>
                    <a:pt x="124" y="0"/>
                  </a:cubicBezTo>
                  <a:close/>
                </a:path>
              </a:pathLst>
            </a:custGeom>
            <a:solidFill>
              <a:srgbClr val="682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7" name="Freeform 12"/>
            <p:cNvSpPr>
              <a:spLocks/>
            </p:cNvSpPr>
            <p:nvPr/>
          </p:nvSpPr>
          <p:spPr bwMode="auto">
            <a:xfrm>
              <a:off x="1872" y="1257"/>
              <a:ext cx="2002" cy="1766"/>
            </a:xfrm>
            <a:custGeom>
              <a:avLst/>
              <a:gdLst>
                <a:gd name="T0" fmla="*/ 8778 w 801"/>
                <a:gd name="T1" fmla="*/ 1446 h 662"/>
                <a:gd name="T2" fmla="*/ 10725 w 801"/>
                <a:gd name="T3" fmla="*/ 1366 h 662"/>
                <a:gd name="T4" fmla="*/ 11932 w 801"/>
                <a:gd name="T5" fmla="*/ 1425 h 662"/>
                <a:gd name="T6" fmla="*/ 12224 w 801"/>
                <a:gd name="T7" fmla="*/ 3871 h 662"/>
                <a:gd name="T8" fmla="*/ 11245 w 801"/>
                <a:gd name="T9" fmla="*/ 5351 h 662"/>
                <a:gd name="T10" fmla="*/ 9715 w 801"/>
                <a:gd name="T11" fmla="*/ 7024 h 662"/>
                <a:gd name="T12" fmla="*/ 8383 w 801"/>
                <a:gd name="T13" fmla="*/ 7229 h 662"/>
                <a:gd name="T14" fmla="*/ 6758 w 801"/>
                <a:gd name="T15" fmla="*/ 8710 h 662"/>
                <a:gd name="T16" fmla="*/ 3562 w 801"/>
                <a:gd name="T17" fmla="*/ 10916 h 662"/>
                <a:gd name="T18" fmla="*/ 1012 w 801"/>
                <a:gd name="T19" fmla="*/ 12170 h 662"/>
                <a:gd name="T20" fmla="*/ 375 w 801"/>
                <a:gd name="T21" fmla="*/ 8811 h 662"/>
                <a:gd name="T22" fmla="*/ 250 w 801"/>
                <a:gd name="T23" fmla="*/ 4498 h 662"/>
                <a:gd name="T24" fmla="*/ 2042 w 801"/>
                <a:gd name="T25" fmla="*/ 910 h 662"/>
                <a:gd name="T26" fmla="*/ 8195 w 801"/>
                <a:gd name="T27" fmla="*/ 1537 h 662"/>
                <a:gd name="T28" fmla="*/ 8778 w 801"/>
                <a:gd name="T29" fmla="*/ 1446 h 6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1" h="662">
                  <a:moveTo>
                    <a:pt x="562" y="76"/>
                  </a:moveTo>
                  <a:cubicBezTo>
                    <a:pt x="591" y="67"/>
                    <a:pt x="647" y="69"/>
                    <a:pt x="687" y="72"/>
                  </a:cubicBezTo>
                  <a:cubicBezTo>
                    <a:pt x="726" y="75"/>
                    <a:pt x="734" y="72"/>
                    <a:pt x="764" y="75"/>
                  </a:cubicBezTo>
                  <a:cubicBezTo>
                    <a:pt x="800" y="78"/>
                    <a:pt x="801" y="175"/>
                    <a:pt x="783" y="204"/>
                  </a:cubicBezTo>
                  <a:cubicBezTo>
                    <a:pt x="766" y="233"/>
                    <a:pt x="745" y="242"/>
                    <a:pt x="720" y="282"/>
                  </a:cubicBezTo>
                  <a:cubicBezTo>
                    <a:pt x="695" y="321"/>
                    <a:pt x="660" y="359"/>
                    <a:pt x="622" y="370"/>
                  </a:cubicBezTo>
                  <a:cubicBezTo>
                    <a:pt x="584" y="380"/>
                    <a:pt x="553" y="355"/>
                    <a:pt x="537" y="381"/>
                  </a:cubicBezTo>
                  <a:cubicBezTo>
                    <a:pt x="521" y="408"/>
                    <a:pt x="489" y="440"/>
                    <a:pt x="433" y="459"/>
                  </a:cubicBezTo>
                  <a:cubicBezTo>
                    <a:pt x="377" y="478"/>
                    <a:pt x="274" y="532"/>
                    <a:pt x="228" y="575"/>
                  </a:cubicBezTo>
                  <a:cubicBezTo>
                    <a:pt x="181" y="618"/>
                    <a:pt x="129" y="662"/>
                    <a:pt x="65" y="641"/>
                  </a:cubicBezTo>
                  <a:cubicBezTo>
                    <a:pt x="0" y="620"/>
                    <a:pt x="27" y="505"/>
                    <a:pt x="24" y="464"/>
                  </a:cubicBezTo>
                  <a:cubicBezTo>
                    <a:pt x="21" y="422"/>
                    <a:pt x="0" y="352"/>
                    <a:pt x="16" y="237"/>
                  </a:cubicBezTo>
                  <a:cubicBezTo>
                    <a:pt x="29" y="149"/>
                    <a:pt x="55" y="77"/>
                    <a:pt x="131" y="48"/>
                  </a:cubicBezTo>
                  <a:cubicBezTo>
                    <a:pt x="258" y="0"/>
                    <a:pt x="472" y="73"/>
                    <a:pt x="525" y="81"/>
                  </a:cubicBezTo>
                  <a:cubicBezTo>
                    <a:pt x="538" y="83"/>
                    <a:pt x="550" y="78"/>
                    <a:pt x="562" y="7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3187" y="1476"/>
              <a:ext cx="133" cy="779"/>
            </a:xfrm>
            <a:custGeom>
              <a:avLst/>
              <a:gdLst>
                <a:gd name="T0" fmla="*/ 0 w 53"/>
                <a:gd name="T1" fmla="*/ 0 h 292"/>
                <a:gd name="T2" fmla="*/ 334 w 53"/>
                <a:gd name="T3" fmla="*/ 2028 h 292"/>
                <a:gd name="T4" fmla="*/ 271 w 53"/>
                <a:gd name="T5" fmla="*/ 5544 h 2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292">
                  <a:moveTo>
                    <a:pt x="0" y="0"/>
                  </a:moveTo>
                  <a:cubicBezTo>
                    <a:pt x="26" y="4"/>
                    <a:pt x="24" y="61"/>
                    <a:pt x="21" y="107"/>
                  </a:cubicBezTo>
                  <a:cubicBezTo>
                    <a:pt x="18" y="153"/>
                    <a:pt x="53" y="228"/>
                    <a:pt x="17" y="29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37" name="Group 13"/>
          <p:cNvGrpSpPr>
            <a:grpSpLocks noChangeAspect="1"/>
          </p:cNvGrpSpPr>
          <p:nvPr/>
        </p:nvGrpSpPr>
        <p:grpSpPr bwMode="auto">
          <a:xfrm>
            <a:off x="8132171" y="2177191"/>
            <a:ext cx="155159" cy="154800"/>
            <a:chOff x="3558" y="1184"/>
            <a:chExt cx="1728" cy="1724"/>
          </a:xfrm>
        </p:grpSpPr>
        <p:sp>
          <p:nvSpPr>
            <p:cNvPr id="538" name="Freeform 14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39" name="Freeform 15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40" name="Freeform 16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41" name="Freeform 17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52" name="Group 3"/>
          <p:cNvGrpSpPr>
            <a:grpSpLocks noChangeAspect="1"/>
          </p:cNvGrpSpPr>
          <p:nvPr/>
        </p:nvGrpSpPr>
        <p:grpSpPr bwMode="auto">
          <a:xfrm>
            <a:off x="8097379" y="1806591"/>
            <a:ext cx="155159" cy="154800"/>
            <a:chOff x="486" y="1187"/>
            <a:chExt cx="1727" cy="1723"/>
          </a:xfrm>
        </p:grpSpPr>
        <p:sp>
          <p:nvSpPr>
            <p:cNvPr id="553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4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5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56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567" name="Group 3"/>
          <p:cNvGrpSpPr>
            <a:grpSpLocks noChangeAspect="1"/>
          </p:cNvGrpSpPr>
          <p:nvPr/>
        </p:nvGrpSpPr>
        <p:grpSpPr bwMode="auto">
          <a:xfrm>
            <a:off x="8066722" y="1548388"/>
            <a:ext cx="155159" cy="154800"/>
            <a:chOff x="486" y="1187"/>
            <a:chExt cx="1727" cy="1723"/>
          </a:xfrm>
        </p:grpSpPr>
        <p:sp>
          <p:nvSpPr>
            <p:cNvPr id="568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69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70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571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588" name="Friform 587"/>
          <p:cNvSpPr/>
          <p:nvPr/>
        </p:nvSpPr>
        <p:spPr>
          <a:xfrm>
            <a:off x="5178967" y="1343996"/>
            <a:ext cx="2794307" cy="480364"/>
          </a:xfrm>
          <a:custGeom>
            <a:avLst/>
            <a:gdLst>
              <a:gd name="connsiteX0" fmla="*/ 0 w 2859181"/>
              <a:gd name="connsiteY0" fmla="*/ 0 h 317891"/>
              <a:gd name="connsiteX1" fmla="*/ 860530 w 2859181"/>
              <a:gd name="connsiteY1" fmla="*/ 305340 h 317891"/>
              <a:gd name="connsiteX2" fmla="*/ 2859181 w 2859181"/>
              <a:gd name="connsiteY2" fmla="*/ 263703 h 31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181" h="317891">
                <a:moveTo>
                  <a:pt x="0" y="0"/>
                </a:moveTo>
                <a:cubicBezTo>
                  <a:pt x="192000" y="130695"/>
                  <a:pt x="384000" y="261390"/>
                  <a:pt x="860530" y="305340"/>
                </a:cubicBezTo>
                <a:cubicBezTo>
                  <a:pt x="1337060" y="349290"/>
                  <a:pt x="2859181" y="263703"/>
                  <a:pt x="2859181" y="263703"/>
                </a:cubicBezTo>
              </a:path>
            </a:pathLst>
          </a:custGeom>
          <a:ln w="12700" cmpd="sng">
            <a:solidFill>
              <a:srgbClr val="000000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0" name="Friform 589"/>
          <p:cNvSpPr/>
          <p:nvPr/>
        </p:nvSpPr>
        <p:spPr>
          <a:xfrm rot="325451">
            <a:off x="4305770" y="1414961"/>
            <a:ext cx="242532" cy="736253"/>
          </a:xfrm>
          <a:custGeom>
            <a:avLst/>
            <a:gdLst>
              <a:gd name="connsiteX0" fmla="*/ 0 w 700916"/>
              <a:gd name="connsiteY0" fmla="*/ 673135 h 673135"/>
              <a:gd name="connsiteX1" fmla="*/ 423326 w 700916"/>
              <a:gd name="connsiteY1" fmla="*/ 416372 h 673135"/>
              <a:gd name="connsiteX2" fmla="*/ 700916 w 700916"/>
              <a:gd name="connsiteY2" fmla="*/ 0 h 6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916" h="673135">
                <a:moveTo>
                  <a:pt x="0" y="673135"/>
                </a:moveTo>
                <a:cubicBezTo>
                  <a:pt x="153253" y="600848"/>
                  <a:pt x="306507" y="528561"/>
                  <a:pt x="423326" y="416372"/>
                </a:cubicBezTo>
                <a:cubicBezTo>
                  <a:pt x="540145" y="304183"/>
                  <a:pt x="700916" y="0"/>
                  <a:pt x="700916" y="0"/>
                </a:cubicBezTo>
              </a:path>
            </a:pathLst>
          </a:custGeom>
          <a:ln w="12700" cmpd="sng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3" name="TekstSylinder 592"/>
          <p:cNvSpPr txBox="1"/>
          <p:nvPr/>
        </p:nvSpPr>
        <p:spPr>
          <a:xfrm>
            <a:off x="7201525" y="825184"/>
            <a:ext cx="444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VLDL</a:t>
            </a:r>
            <a:endParaRPr lang="nb-NO" sz="1000" dirty="0"/>
          </a:p>
        </p:txBody>
      </p:sp>
      <p:sp>
        <p:nvSpPr>
          <p:cNvPr id="594" name="TekstSylinder 593"/>
          <p:cNvSpPr txBox="1"/>
          <p:nvPr/>
        </p:nvSpPr>
        <p:spPr>
          <a:xfrm>
            <a:off x="5144808" y="919562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I</a:t>
            </a:r>
            <a:r>
              <a:rPr lang="nb-NO" sz="1000" dirty="0"/>
              <a:t>DL</a:t>
            </a:r>
            <a:endParaRPr lang="nb-NO" sz="1000" dirty="0"/>
          </a:p>
        </p:txBody>
      </p:sp>
      <p:sp>
        <p:nvSpPr>
          <p:cNvPr id="595" name="TekstSylinder 594"/>
          <p:cNvSpPr txBox="1"/>
          <p:nvPr/>
        </p:nvSpPr>
        <p:spPr>
          <a:xfrm>
            <a:off x="3542124" y="824773"/>
            <a:ext cx="371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LDL</a:t>
            </a:r>
            <a:endParaRPr lang="nb-NO" sz="1000" dirty="0"/>
          </a:p>
        </p:txBody>
      </p:sp>
      <p:sp>
        <p:nvSpPr>
          <p:cNvPr id="596" name="TekstSylinder 595"/>
          <p:cNvSpPr txBox="1"/>
          <p:nvPr/>
        </p:nvSpPr>
        <p:spPr>
          <a:xfrm>
            <a:off x="5141642" y="2310743"/>
            <a:ext cx="546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M-HDL</a:t>
            </a:r>
            <a:endParaRPr lang="nb-NO" sz="1000" dirty="0"/>
          </a:p>
        </p:txBody>
      </p:sp>
      <p:sp>
        <p:nvSpPr>
          <p:cNvPr id="597" name="TekstSylinder 596"/>
          <p:cNvSpPr txBox="1"/>
          <p:nvPr/>
        </p:nvSpPr>
        <p:spPr>
          <a:xfrm>
            <a:off x="4409356" y="1746372"/>
            <a:ext cx="444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CETP</a:t>
            </a:r>
            <a:endParaRPr lang="nb-NO" sz="1000" dirty="0"/>
          </a:p>
        </p:txBody>
      </p:sp>
      <p:sp>
        <p:nvSpPr>
          <p:cNvPr id="598" name="TekstSylinder 597"/>
          <p:cNvSpPr txBox="1"/>
          <p:nvPr/>
        </p:nvSpPr>
        <p:spPr>
          <a:xfrm>
            <a:off x="4000614" y="2088231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642" name="TekstSylinder 641"/>
          <p:cNvSpPr txBox="1"/>
          <p:nvPr/>
        </p:nvSpPr>
        <p:spPr>
          <a:xfrm>
            <a:off x="3802278" y="2834292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</a:p>
        </p:txBody>
      </p:sp>
      <p:grpSp>
        <p:nvGrpSpPr>
          <p:cNvPr id="647" name="Group 107"/>
          <p:cNvGrpSpPr>
            <a:grpSpLocks noChangeAspect="1"/>
          </p:cNvGrpSpPr>
          <p:nvPr/>
        </p:nvGrpSpPr>
        <p:grpSpPr bwMode="auto">
          <a:xfrm>
            <a:off x="3478478" y="2359041"/>
            <a:ext cx="214004" cy="216000"/>
            <a:chOff x="2869" y="2976"/>
            <a:chExt cx="751" cy="758"/>
          </a:xfrm>
        </p:grpSpPr>
        <p:sp>
          <p:nvSpPr>
            <p:cNvPr id="648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49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0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1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2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3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4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5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6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7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8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59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0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1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2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3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4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665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300" name="TekstSylinder 1299"/>
          <p:cNvSpPr txBox="1"/>
          <p:nvPr/>
        </p:nvSpPr>
        <p:spPr>
          <a:xfrm>
            <a:off x="1684475" y="269222"/>
            <a:ext cx="140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b="1" dirty="0" err="1"/>
              <a:t>Healthy</a:t>
            </a:r>
            <a:r>
              <a:rPr lang="nb-NO" sz="1400" b="1" dirty="0"/>
              <a:t> </a:t>
            </a:r>
            <a:r>
              <a:rPr lang="nb-NO" sz="1400" b="1" dirty="0" err="1"/>
              <a:t>children</a:t>
            </a:r>
            <a:endParaRPr lang="nb-NO" sz="1400" b="1" dirty="0"/>
          </a:p>
        </p:txBody>
      </p:sp>
      <p:sp>
        <p:nvSpPr>
          <p:cNvPr id="1301" name="TekstSylinder 1300"/>
          <p:cNvSpPr txBox="1"/>
          <p:nvPr/>
        </p:nvSpPr>
        <p:spPr>
          <a:xfrm>
            <a:off x="1684475" y="3442196"/>
            <a:ext cx="262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b="1" dirty="0"/>
              <a:t>Non-</a:t>
            </a:r>
            <a:r>
              <a:rPr lang="nb-NO" sz="1400" b="1" dirty="0" err="1"/>
              <a:t>statin</a:t>
            </a:r>
            <a:r>
              <a:rPr lang="nb-NO" sz="1400" b="1" dirty="0"/>
              <a:t> </a:t>
            </a:r>
            <a:r>
              <a:rPr lang="nb-NO" sz="1400" b="1" dirty="0" err="1"/>
              <a:t>treated</a:t>
            </a:r>
            <a:r>
              <a:rPr lang="nb-NO" sz="1400" b="1" dirty="0"/>
              <a:t> </a:t>
            </a:r>
            <a:r>
              <a:rPr lang="nb-NO" sz="1400" b="1" dirty="0" err="1"/>
              <a:t>children</a:t>
            </a:r>
            <a:r>
              <a:rPr lang="nb-NO" sz="1400" b="1" dirty="0"/>
              <a:t> </a:t>
            </a:r>
            <a:r>
              <a:rPr lang="nb-NO" sz="1400" b="1" dirty="0" err="1"/>
              <a:t>with</a:t>
            </a:r>
            <a:r>
              <a:rPr lang="nb-NO" sz="1400" b="1" dirty="0"/>
              <a:t> </a:t>
            </a:r>
          </a:p>
          <a:p>
            <a:r>
              <a:rPr lang="nb-NO" sz="1400" b="1" dirty="0" err="1"/>
              <a:t>familial</a:t>
            </a:r>
            <a:r>
              <a:rPr lang="nb-NO" sz="1400" b="1" dirty="0"/>
              <a:t> </a:t>
            </a:r>
            <a:r>
              <a:rPr lang="nb-NO" sz="1400" b="1" dirty="0" err="1"/>
              <a:t>hypercholesterolemia</a:t>
            </a:r>
            <a:endParaRPr lang="nb-NO" sz="1400" b="1" dirty="0"/>
          </a:p>
        </p:txBody>
      </p:sp>
      <p:sp>
        <p:nvSpPr>
          <p:cNvPr id="1312" name="TekstSylinder 1311"/>
          <p:cNvSpPr txBox="1"/>
          <p:nvPr/>
        </p:nvSpPr>
        <p:spPr>
          <a:xfrm>
            <a:off x="2580422" y="1281817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313" name="TekstSylinder 1312"/>
          <p:cNvSpPr txBox="1"/>
          <p:nvPr/>
        </p:nvSpPr>
        <p:spPr>
          <a:xfrm>
            <a:off x="2410650" y="1618374"/>
            <a:ext cx="495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FC+PL</a:t>
            </a:r>
            <a:endParaRPr lang="nb-NO" sz="1000" dirty="0"/>
          </a:p>
        </p:txBody>
      </p:sp>
      <p:sp>
        <p:nvSpPr>
          <p:cNvPr id="1314" name="TekstSylinder 1313"/>
          <p:cNvSpPr txBox="1"/>
          <p:nvPr/>
        </p:nvSpPr>
        <p:spPr>
          <a:xfrm>
            <a:off x="2018656" y="1382697"/>
            <a:ext cx="511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Synth.</a:t>
            </a:r>
            <a:endParaRPr lang="nb-NO" sz="1000" dirty="0"/>
          </a:p>
        </p:txBody>
      </p:sp>
      <p:sp>
        <p:nvSpPr>
          <p:cNvPr id="1315" name="TekstSylinder 1314"/>
          <p:cNvSpPr txBox="1"/>
          <p:nvPr/>
        </p:nvSpPr>
        <p:spPr>
          <a:xfrm>
            <a:off x="2918048" y="2606027"/>
            <a:ext cx="495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FC+PL</a:t>
            </a:r>
            <a:endParaRPr lang="nb-NO" sz="1000" dirty="0"/>
          </a:p>
        </p:txBody>
      </p:sp>
      <p:sp>
        <p:nvSpPr>
          <p:cNvPr id="1316" name="Friform 1315"/>
          <p:cNvSpPr/>
          <p:nvPr/>
        </p:nvSpPr>
        <p:spPr>
          <a:xfrm rot="493294">
            <a:off x="2885721" y="1998939"/>
            <a:ext cx="518088" cy="295350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17" name="Friform 1316"/>
          <p:cNvSpPr/>
          <p:nvPr/>
        </p:nvSpPr>
        <p:spPr>
          <a:xfrm rot="11045990">
            <a:off x="3348414" y="2770338"/>
            <a:ext cx="501650" cy="11999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18" name="TekstSylinder 1317"/>
          <p:cNvSpPr txBox="1"/>
          <p:nvPr/>
        </p:nvSpPr>
        <p:spPr>
          <a:xfrm>
            <a:off x="3275235" y="1899684"/>
            <a:ext cx="51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S-HDL</a:t>
            </a:r>
          </a:p>
          <a:p>
            <a:r>
              <a:rPr lang="nb-NO" sz="1000" dirty="0"/>
              <a:t>(HDL</a:t>
            </a:r>
            <a:r>
              <a:rPr lang="nb-NO" sz="1000" baseline="-25000" dirty="0"/>
              <a:t>3</a:t>
            </a:r>
            <a:r>
              <a:rPr lang="nb-NO" sz="1000" dirty="0"/>
              <a:t>)</a:t>
            </a:r>
            <a:endParaRPr lang="nb-NO" sz="1000" dirty="0"/>
          </a:p>
        </p:txBody>
      </p:sp>
      <p:sp>
        <p:nvSpPr>
          <p:cNvPr id="1320" name="TekstSylinder 1319"/>
          <p:cNvSpPr txBox="1"/>
          <p:nvPr/>
        </p:nvSpPr>
        <p:spPr>
          <a:xfrm>
            <a:off x="6295645" y="2287055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</a:t>
            </a:r>
            <a:r>
              <a:rPr lang="nb-NO" sz="1000" dirty="0"/>
              <a:t>-HDL</a:t>
            </a:r>
            <a:endParaRPr lang="nb-NO" sz="1000" dirty="0"/>
          </a:p>
        </p:txBody>
      </p:sp>
      <p:sp>
        <p:nvSpPr>
          <p:cNvPr id="1321" name="TekstSylinder 1320"/>
          <p:cNvSpPr txBox="1"/>
          <p:nvPr/>
        </p:nvSpPr>
        <p:spPr>
          <a:xfrm>
            <a:off x="6900798" y="2252112"/>
            <a:ext cx="557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X</a:t>
            </a:r>
            <a:r>
              <a:rPr lang="nb-NO" sz="1000" dirty="0"/>
              <a:t>L-HDL</a:t>
            </a:r>
            <a:endParaRPr lang="nb-NO" sz="1000" dirty="0"/>
          </a:p>
        </p:txBody>
      </p:sp>
      <p:sp>
        <p:nvSpPr>
          <p:cNvPr id="1322" name="TekstSylinder 1321"/>
          <p:cNvSpPr txBox="1"/>
          <p:nvPr/>
        </p:nvSpPr>
        <p:spPr>
          <a:xfrm>
            <a:off x="3445922" y="2576778"/>
            <a:ext cx="44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LCAT</a:t>
            </a:r>
            <a:endParaRPr lang="nb-NO" sz="1000" dirty="0"/>
          </a:p>
        </p:txBody>
      </p:sp>
      <p:sp>
        <p:nvSpPr>
          <p:cNvPr id="1323" name="Friform 1322"/>
          <p:cNvSpPr/>
          <p:nvPr/>
        </p:nvSpPr>
        <p:spPr>
          <a:xfrm rot="20863702">
            <a:off x="4187838" y="2528874"/>
            <a:ext cx="689440" cy="208950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4" name="Friform 1323"/>
          <p:cNvSpPr/>
          <p:nvPr/>
        </p:nvSpPr>
        <p:spPr>
          <a:xfrm rot="20243774">
            <a:off x="5705853" y="2543185"/>
            <a:ext cx="635035" cy="26256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5" name="Friform 1324"/>
          <p:cNvSpPr/>
          <p:nvPr/>
        </p:nvSpPr>
        <p:spPr>
          <a:xfrm rot="18866185">
            <a:off x="7472572" y="2397108"/>
            <a:ext cx="566550" cy="220798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6" name="Friform 1325"/>
          <p:cNvSpPr/>
          <p:nvPr/>
        </p:nvSpPr>
        <p:spPr>
          <a:xfrm rot="254128">
            <a:off x="7583284" y="748808"/>
            <a:ext cx="166435" cy="19712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7" name="Friform 1326"/>
          <p:cNvSpPr/>
          <p:nvPr/>
        </p:nvSpPr>
        <p:spPr>
          <a:xfrm rot="21146737">
            <a:off x="6520366" y="348233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8" name="Friform 1327"/>
          <p:cNvSpPr/>
          <p:nvPr/>
        </p:nvSpPr>
        <p:spPr>
          <a:xfrm rot="19157926">
            <a:off x="3331615" y="740167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29" name="Friform 1328"/>
          <p:cNvSpPr/>
          <p:nvPr/>
        </p:nvSpPr>
        <p:spPr>
          <a:xfrm rot="19690215">
            <a:off x="4394532" y="399874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0" name="Friform 1329"/>
          <p:cNvSpPr/>
          <p:nvPr/>
        </p:nvSpPr>
        <p:spPr>
          <a:xfrm rot="20372055">
            <a:off x="5457449" y="249265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32" name="TekstSylinder 1331"/>
          <p:cNvSpPr txBox="1"/>
          <p:nvPr/>
        </p:nvSpPr>
        <p:spPr>
          <a:xfrm>
            <a:off x="3026363" y="685299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333" name="TekstSylinder 1332"/>
          <p:cNvSpPr txBox="1"/>
          <p:nvPr/>
        </p:nvSpPr>
        <p:spPr>
          <a:xfrm>
            <a:off x="4094982" y="308444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334" name="TekstSylinder 1333"/>
          <p:cNvSpPr txBox="1"/>
          <p:nvPr/>
        </p:nvSpPr>
        <p:spPr>
          <a:xfrm>
            <a:off x="5165027" y="116831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335" name="TekstSylinder 1334"/>
          <p:cNvSpPr txBox="1"/>
          <p:nvPr/>
        </p:nvSpPr>
        <p:spPr>
          <a:xfrm>
            <a:off x="6257145" y="172633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336" name="TekstSylinder 1335"/>
          <p:cNvSpPr txBox="1"/>
          <p:nvPr/>
        </p:nvSpPr>
        <p:spPr>
          <a:xfrm>
            <a:off x="7402675" y="533609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337" name="TekstSylinder 1336"/>
          <p:cNvSpPr txBox="1"/>
          <p:nvPr/>
        </p:nvSpPr>
        <p:spPr>
          <a:xfrm>
            <a:off x="6101685" y="2722984"/>
            <a:ext cx="518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(HDL</a:t>
            </a:r>
            <a:r>
              <a:rPr lang="nb-NO" sz="1000" baseline="-25000" dirty="0"/>
              <a:t>2</a:t>
            </a:r>
            <a:r>
              <a:rPr lang="nb-NO" sz="1000" dirty="0"/>
              <a:t>)</a:t>
            </a:r>
            <a:endParaRPr lang="nb-NO" sz="1000" dirty="0"/>
          </a:p>
        </p:txBody>
      </p:sp>
      <p:sp>
        <p:nvSpPr>
          <p:cNvPr id="1338" name="TekstSylinder 1337"/>
          <p:cNvSpPr txBox="1"/>
          <p:nvPr/>
        </p:nvSpPr>
        <p:spPr>
          <a:xfrm>
            <a:off x="2358395" y="10040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LDLR</a:t>
            </a:r>
            <a:endParaRPr lang="nb-NO" sz="1000" i="1" dirty="0"/>
          </a:p>
        </p:txBody>
      </p:sp>
      <p:sp>
        <p:nvSpPr>
          <p:cNvPr id="1339" name="TekstSylinder 1338"/>
          <p:cNvSpPr txBox="1"/>
          <p:nvPr/>
        </p:nvSpPr>
        <p:spPr>
          <a:xfrm>
            <a:off x="7677442" y="146280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LDLR</a:t>
            </a:r>
            <a:endParaRPr lang="nb-NO" sz="1000" i="1" dirty="0"/>
          </a:p>
        </p:txBody>
      </p:sp>
      <p:sp>
        <p:nvSpPr>
          <p:cNvPr id="1340" name="TekstSylinder 1339"/>
          <p:cNvSpPr txBox="1"/>
          <p:nvPr/>
        </p:nvSpPr>
        <p:spPr>
          <a:xfrm>
            <a:off x="2276269" y="193553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ABCA1</a:t>
            </a:r>
          </a:p>
          <a:p>
            <a:r>
              <a:rPr lang="nb-NO" sz="1000" i="1" dirty="0"/>
              <a:t>ABCG1</a:t>
            </a:r>
            <a:endParaRPr lang="nb-NO" sz="1000" i="1" dirty="0"/>
          </a:p>
        </p:txBody>
      </p:sp>
      <p:sp>
        <p:nvSpPr>
          <p:cNvPr id="1341" name="TekstSylinder 1340"/>
          <p:cNvSpPr txBox="1"/>
          <p:nvPr/>
        </p:nvSpPr>
        <p:spPr>
          <a:xfrm>
            <a:off x="8073468" y="2311475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SR-BI</a:t>
            </a:r>
            <a:endParaRPr lang="nb-NO" sz="1000" i="1" dirty="0"/>
          </a:p>
        </p:txBody>
      </p:sp>
      <p:sp>
        <p:nvSpPr>
          <p:cNvPr id="1343" name="TekstSylinder 1342"/>
          <p:cNvSpPr txBox="1"/>
          <p:nvPr/>
        </p:nvSpPr>
        <p:spPr>
          <a:xfrm>
            <a:off x="8262572" y="1812175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344" name="TekstSylinder 1343"/>
          <p:cNvSpPr txBox="1"/>
          <p:nvPr/>
        </p:nvSpPr>
        <p:spPr>
          <a:xfrm>
            <a:off x="8614203" y="133214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</a:t>
            </a:r>
            <a:endParaRPr lang="nb-NO" sz="1000" dirty="0"/>
          </a:p>
        </p:txBody>
      </p:sp>
      <p:sp>
        <p:nvSpPr>
          <p:cNvPr id="1372" name="TekstSylinder 1371"/>
          <p:cNvSpPr txBox="1"/>
          <p:nvPr/>
        </p:nvSpPr>
        <p:spPr>
          <a:xfrm>
            <a:off x="8105424" y="1075461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375" name="Friform 1374"/>
          <p:cNvSpPr/>
          <p:nvPr/>
        </p:nvSpPr>
        <p:spPr>
          <a:xfrm rot="18084458">
            <a:off x="8230144" y="2074986"/>
            <a:ext cx="220336" cy="47638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76" name="Friform 1375"/>
          <p:cNvSpPr/>
          <p:nvPr/>
        </p:nvSpPr>
        <p:spPr>
          <a:xfrm rot="12352258">
            <a:off x="8183612" y="1773372"/>
            <a:ext cx="220336" cy="47638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77" name="Friform 1376"/>
          <p:cNvSpPr/>
          <p:nvPr/>
        </p:nvSpPr>
        <p:spPr>
          <a:xfrm rot="16905259">
            <a:off x="8449315" y="1653542"/>
            <a:ext cx="339247" cy="137751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78" name="Friform 1377"/>
          <p:cNvSpPr/>
          <p:nvPr/>
        </p:nvSpPr>
        <p:spPr>
          <a:xfrm rot="11211194">
            <a:off x="8368773" y="1235755"/>
            <a:ext cx="325533" cy="13814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80" name="TekstSylinder 1379"/>
          <p:cNvSpPr txBox="1"/>
          <p:nvPr/>
        </p:nvSpPr>
        <p:spPr>
          <a:xfrm>
            <a:off x="8995371" y="874168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Acetyl-</a:t>
            </a:r>
            <a:r>
              <a:rPr lang="nb-NO" sz="1000" dirty="0" err="1"/>
              <a:t>CoA</a:t>
            </a:r>
            <a:endParaRPr lang="nb-NO" sz="1000" dirty="0"/>
          </a:p>
        </p:txBody>
      </p:sp>
      <p:sp>
        <p:nvSpPr>
          <p:cNvPr id="1381" name="TekstSylinder 1380"/>
          <p:cNvSpPr txBox="1"/>
          <p:nvPr/>
        </p:nvSpPr>
        <p:spPr>
          <a:xfrm>
            <a:off x="8480964" y="974820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Synth.</a:t>
            </a:r>
            <a:endParaRPr lang="nb-NO" sz="1000" dirty="0"/>
          </a:p>
        </p:txBody>
      </p:sp>
      <p:sp>
        <p:nvSpPr>
          <p:cNvPr id="1382" name="Friform 1381"/>
          <p:cNvSpPr/>
          <p:nvPr/>
        </p:nvSpPr>
        <p:spPr>
          <a:xfrm rot="7058301">
            <a:off x="8734215" y="1174499"/>
            <a:ext cx="385789" cy="6786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84" name="Friform 1383"/>
          <p:cNvSpPr/>
          <p:nvPr/>
        </p:nvSpPr>
        <p:spPr>
          <a:xfrm rot="13491358">
            <a:off x="8892437" y="668513"/>
            <a:ext cx="491430" cy="85851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85" name="TekstSylinder 1384"/>
          <p:cNvSpPr txBox="1"/>
          <p:nvPr/>
        </p:nvSpPr>
        <p:spPr>
          <a:xfrm>
            <a:off x="8167601" y="253912"/>
            <a:ext cx="878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err="1"/>
              <a:t>Acetoacetate</a:t>
            </a:r>
            <a:endParaRPr lang="nb-NO" sz="1000" dirty="0"/>
          </a:p>
        </p:txBody>
      </p:sp>
      <p:sp>
        <p:nvSpPr>
          <p:cNvPr id="1387" name="TekstSylinder 1386"/>
          <p:cNvSpPr txBox="1"/>
          <p:nvPr/>
        </p:nvSpPr>
        <p:spPr>
          <a:xfrm>
            <a:off x="9805624" y="349275"/>
            <a:ext cx="588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err="1"/>
              <a:t>Acetate</a:t>
            </a:r>
            <a:endParaRPr lang="nb-NO" sz="1000" dirty="0"/>
          </a:p>
        </p:txBody>
      </p:sp>
      <p:sp>
        <p:nvSpPr>
          <p:cNvPr id="1388" name="Friform 1387"/>
          <p:cNvSpPr/>
          <p:nvPr/>
        </p:nvSpPr>
        <p:spPr>
          <a:xfrm rot="6758636">
            <a:off x="9505117" y="690147"/>
            <a:ext cx="418153" cy="95029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89" name="Friform 1388"/>
          <p:cNvSpPr/>
          <p:nvPr/>
        </p:nvSpPr>
        <p:spPr>
          <a:xfrm rot="384931">
            <a:off x="2276598" y="1624025"/>
            <a:ext cx="192334" cy="84882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0" name="Friform 1389"/>
          <p:cNvSpPr/>
          <p:nvPr/>
        </p:nvSpPr>
        <p:spPr>
          <a:xfrm rot="4694718">
            <a:off x="2537468" y="1512217"/>
            <a:ext cx="159851" cy="84882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1" name="Friform 1390"/>
          <p:cNvSpPr/>
          <p:nvPr/>
        </p:nvSpPr>
        <p:spPr>
          <a:xfrm rot="3823241" flipV="1">
            <a:off x="8699315" y="1846514"/>
            <a:ext cx="997787" cy="19817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92" name="TekstSylinder 1391"/>
          <p:cNvSpPr txBox="1"/>
          <p:nvPr/>
        </p:nvSpPr>
        <p:spPr>
          <a:xfrm>
            <a:off x="9469753" y="1978947"/>
            <a:ext cx="77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Bile acids</a:t>
            </a:r>
          </a:p>
          <a:p>
            <a:r>
              <a:rPr lang="nb-NO" sz="1000" dirty="0" err="1"/>
              <a:t>Cholesterol</a:t>
            </a:r>
            <a:endParaRPr lang="nb-NO" sz="1000" dirty="0"/>
          </a:p>
        </p:txBody>
      </p:sp>
      <p:sp>
        <p:nvSpPr>
          <p:cNvPr id="1393" name="TekstSylinder 1392"/>
          <p:cNvSpPr txBox="1"/>
          <p:nvPr/>
        </p:nvSpPr>
        <p:spPr>
          <a:xfrm>
            <a:off x="9917749" y="1204131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/>
              <a:t>Liver</a:t>
            </a:r>
            <a:endParaRPr lang="nb-NO" sz="1000" b="1" i="1" dirty="0"/>
          </a:p>
        </p:txBody>
      </p:sp>
      <p:sp>
        <p:nvSpPr>
          <p:cNvPr id="1394" name="TekstSylinder 1393"/>
          <p:cNvSpPr txBox="1"/>
          <p:nvPr/>
        </p:nvSpPr>
        <p:spPr>
          <a:xfrm>
            <a:off x="1762407" y="821463"/>
            <a:ext cx="76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 err="1"/>
              <a:t>Peripheral</a:t>
            </a:r>
            <a:r>
              <a:rPr lang="nb-NO" sz="1000" b="1" i="1" dirty="0"/>
              <a:t> </a:t>
            </a:r>
          </a:p>
          <a:p>
            <a:r>
              <a:rPr lang="nb-NO" sz="1000" b="1" i="1" dirty="0" err="1"/>
              <a:t>tissues</a:t>
            </a:r>
            <a:endParaRPr lang="nb-NO" sz="1000" b="1" i="1" dirty="0"/>
          </a:p>
        </p:txBody>
      </p:sp>
      <p:sp>
        <p:nvSpPr>
          <p:cNvPr id="1395" name="Friform 1394"/>
          <p:cNvSpPr/>
          <p:nvPr/>
        </p:nvSpPr>
        <p:spPr>
          <a:xfrm>
            <a:off x="2958911" y="3956710"/>
            <a:ext cx="5135419" cy="762770"/>
          </a:xfrm>
          <a:custGeom>
            <a:avLst/>
            <a:gdLst>
              <a:gd name="connsiteX0" fmla="*/ 5086843 w 5086843"/>
              <a:gd name="connsiteY0" fmla="*/ 586511 h 586511"/>
              <a:gd name="connsiteX1" fmla="*/ 3789108 w 5086843"/>
              <a:gd name="connsiteY1" fmla="*/ 107683 h 586511"/>
              <a:gd name="connsiteX2" fmla="*/ 2317879 w 5086843"/>
              <a:gd name="connsiteY2" fmla="*/ 10530 h 586511"/>
              <a:gd name="connsiteX3" fmla="*/ 818891 w 5086843"/>
              <a:gd name="connsiteY3" fmla="*/ 281172 h 586511"/>
              <a:gd name="connsiteX4" fmla="*/ 0 w 5086843"/>
              <a:gd name="connsiteY4" fmla="*/ 586511 h 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6843" h="586511">
                <a:moveTo>
                  <a:pt x="5086843" y="586511"/>
                </a:moveTo>
                <a:cubicBezTo>
                  <a:pt x="4668722" y="395095"/>
                  <a:pt x="4250602" y="203680"/>
                  <a:pt x="3789108" y="107683"/>
                </a:cubicBezTo>
                <a:cubicBezTo>
                  <a:pt x="3327614" y="11686"/>
                  <a:pt x="2812915" y="-18385"/>
                  <a:pt x="2317879" y="10530"/>
                </a:cubicBezTo>
                <a:cubicBezTo>
                  <a:pt x="1822843" y="39445"/>
                  <a:pt x="1205204" y="185175"/>
                  <a:pt x="818891" y="281172"/>
                </a:cubicBezTo>
                <a:cubicBezTo>
                  <a:pt x="432578" y="377169"/>
                  <a:pt x="0" y="586511"/>
                  <a:pt x="0" y="586511"/>
                </a:cubicBezTo>
              </a:path>
            </a:pathLst>
          </a:custGeom>
          <a:ln w="1270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396" name="Group 68"/>
          <p:cNvGrpSpPr>
            <a:grpSpLocks noChangeAspect="1"/>
          </p:cNvGrpSpPr>
          <p:nvPr/>
        </p:nvGrpSpPr>
        <p:grpSpPr bwMode="auto">
          <a:xfrm>
            <a:off x="9156758" y="5898058"/>
            <a:ext cx="854625" cy="854625"/>
            <a:chOff x="2040" y="1339"/>
            <a:chExt cx="1634" cy="1634"/>
          </a:xfrm>
        </p:grpSpPr>
        <p:sp>
          <p:nvSpPr>
            <p:cNvPr id="1397" name="Freeform 5"/>
            <p:cNvSpPr>
              <a:spLocks noEditPoints="1"/>
            </p:cNvSpPr>
            <p:nvPr/>
          </p:nvSpPr>
          <p:spPr bwMode="auto">
            <a:xfrm>
              <a:off x="2040" y="1339"/>
              <a:ext cx="1634" cy="1634"/>
            </a:xfrm>
            <a:custGeom>
              <a:avLst/>
              <a:gdLst>
                <a:gd name="T0" fmla="*/ 9327 w 654"/>
                <a:gd name="T1" fmla="*/ 4945 h 613"/>
                <a:gd name="T2" fmla="*/ 8577 w 654"/>
                <a:gd name="T3" fmla="*/ 341 h 613"/>
                <a:gd name="T4" fmla="*/ 6504 w 654"/>
                <a:gd name="T5" fmla="*/ 1216 h 613"/>
                <a:gd name="T6" fmla="*/ 2696 w 654"/>
                <a:gd name="T7" fmla="*/ 533 h 613"/>
                <a:gd name="T8" fmla="*/ 1824 w 654"/>
                <a:gd name="T9" fmla="*/ 2082 h 613"/>
                <a:gd name="T10" fmla="*/ 1249 w 654"/>
                <a:gd name="T11" fmla="*/ 2274 h 613"/>
                <a:gd name="T12" fmla="*/ 592 w 654"/>
                <a:gd name="T13" fmla="*/ 5776 h 613"/>
                <a:gd name="T14" fmla="*/ 1012 w 654"/>
                <a:gd name="T15" fmla="*/ 8698 h 613"/>
                <a:gd name="T16" fmla="*/ 3383 w 654"/>
                <a:gd name="T17" fmla="*/ 10473 h 613"/>
                <a:gd name="T18" fmla="*/ 3540 w 654"/>
                <a:gd name="T19" fmla="*/ 10550 h 613"/>
                <a:gd name="T20" fmla="*/ 6174 w 654"/>
                <a:gd name="T21" fmla="*/ 10246 h 613"/>
                <a:gd name="T22" fmla="*/ 8345 w 654"/>
                <a:gd name="T23" fmla="*/ 11305 h 613"/>
                <a:gd name="T24" fmla="*/ 10106 w 654"/>
                <a:gd name="T25" fmla="*/ 9223 h 613"/>
                <a:gd name="T26" fmla="*/ 2571 w 654"/>
                <a:gd name="T27" fmla="*/ 5358 h 613"/>
                <a:gd name="T28" fmla="*/ 1936 w 654"/>
                <a:gd name="T29" fmla="*/ 5584 h 613"/>
                <a:gd name="T30" fmla="*/ 2029 w 654"/>
                <a:gd name="T31" fmla="*/ 4321 h 613"/>
                <a:gd name="T32" fmla="*/ 2321 w 654"/>
                <a:gd name="T33" fmla="*/ 5059 h 613"/>
                <a:gd name="T34" fmla="*/ 2571 w 654"/>
                <a:gd name="T35" fmla="*/ 5358 h 613"/>
                <a:gd name="T36" fmla="*/ 2946 w 654"/>
                <a:gd name="T37" fmla="*/ 3220 h 613"/>
                <a:gd name="T38" fmla="*/ 3790 w 654"/>
                <a:gd name="T39" fmla="*/ 3468 h 613"/>
                <a:gd name="T40" fmla="*/ 4257 w 654"/>
                <a:gd name="T41" fmla="*/ 9188 h 613"/>
                <a:gd name="T42" fmla="*/ 3840 w 654"/>
                <a:gd name="T43" fmla="*/ 8050 h 613"/>
                <a:gd name="T44" fmla="*/ 5057 w 654"/>
                <a:gd name="T45" fmla="*/ 8882 h 613"/>
                <a:gd name="T46" fmla="*/ 5362 w 654"/>
                <a:gd name="T47" fmla="*/ 6970 h 613"/>
                <a:gd name="T48" fmla="*/ 3840 w 654"/>
                <a:gd name="T49" fmla="*/ 5584 h 613"/>
                <a:gd name="T50" fmla="*/ 4537 w 654"/>
                <a:gd name="T51" fmla="*/ 4923 h 613"/>
                <a:gd name="T52" fmla="*/ 4850 w 654"/>
                <a:gd name="T53" fmla="*/ 5982 h 613"/>
                <a:gd name="T54" fmla="*/ 5362 w 654"/>
                <a:gd name="T55" fmla="*/ 6970 h 613"/>
                <a:gd name="T56" fmla="*/ 5881 w 654"/>
                <a:gd name="T57" fmla="*/ 4036 h 613"/>
                <a:gd name="T58" fmla="*/ 5707 w 654"/>
                <a:gd name="T59" fmla="*/ 3409 h 613"/>
                <a:gd name="T60" fmla="*/ 6379 w 654"/>
                <a:gd name="T61" fmla="*/ 2913 h 613"/>
                <a:gd name="T62" fmla="*/ 5894 w 654"/>
                <a:gd name="T63" fmla="*/ 3980 h 613"/>
                <a:gd name="T64" fmla="*/ 6349 w 654"/>
                <a:gd name="T65" fmla="*/ 8767 h 613"/>
                <a:gd name="T66" fmla="*/ 7173 w 654"/>
                <a:gd name="T67" fmla="*/ 8676 h 613"/>
                <a:gd name="T68" fmla="*/ 6953 w 654"/>
                <a:gd name="T69" fmla="*/ 8804 h 613"/>
                <a:gd name="T70" fmla="*/ 6316 w 654"/>
                <a:gd name="T71" fmla="*/ 5627 h 613"/>
                <a:gd name="T72" fmla="*/ 7973 w 654"/>
                <a:gd name="T73" fmla="*/ 5571 h 61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54" h="613">
                  <a:moveTo>
                    <a:pt x="564" y="333"/>
                  </a:moveTo>
                  <a:cubicBezTo>
                    <a:pt x="571" y="323"/>
                    <a:pt x="586" y="296"/>
                    <a:pt x="598" y="261"/>
                  </a:cubicBezTo>
                  <a:cubicBezTo>
                    <a:pt x="609" y="223"/>
                    <a:pt x="613" y="151"/>
                    <a:pt x="622" y="112"/>
                  </a:cubicBezTo>
                  <a:cubicBezTo>
                    <a:pt x="632" y="66"/>
                    <a:pt x="592" y="11"/>
                    <a:pt x="550" y="18"/>
                  </a:cubicBezTo>
                  <a:cubicBezTo>
                    <a:pt x="507" y="25"/>
                    <a:pt x="482" y="39"/>
                    <a:pt x="488" y="103"/>
                  </a:cubicBezTo>
                  <a:cubicBezTo>
                    <a:pt x="476" y="74"/>
                    <a:pt x="452" y="47"/>
                    <a:pt x="417" y="64"/>
                  </a:cubicBezTo>
                  <a:cubicBezTo>
                    <a:pt x="381" y="81"/>
                    <a:pt x="337" y="104"/>
                    <a:pt x="300" y="109"/>
                  </a:cubicBezTo>
                  <a:cubicBezTo>
                    <a:pt x="263" y="113"/>
                    <a:pt x="174" y="120"/>
                    <a:pt x="173" y="28"/>
                  </a:cubicBezTo>
                  <a:cubicBezTo>
                    <a:pt x="172" y="9"/>
                    <a:pt x="104" y="0"/>
                    <a:pt x="101" y="32"/>
                  </a:cubicBezTo>
                  <a:cubicBezTo>
                    <a:pt x="97" y="64"/>
                    <a:pt x="103" y="97"/>
                    <a:pt x="117" y="110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06" y="111"/>
                    <a:pt x="93" y="114"/>
                    <a:pt x="80" y="120"/>
                  </a:cubicBezTo>
                  <a:cubicBezTo>
                    <a:pt x="40" y="141"/>
                    <a:pt x="26" y="176"/>
                    <a:pt x="38" y="216"/>
                  </a:cubicBezTo>
                  <a:cubicBezTo>
                    <a:pt x="50" y="256"/>
                    <a:pt x="56" y="264"/>
                    <a:pt x="38" y="305"/>
                  </a:cubicBezTo>
                  <a:cubicBezTo>
                    <a:pt x="20" y="346"/>
                    <a:pt x="0" y="439"/>
                    <a:pt x="89" y="425"/>
                  </a:cubicBezTo>
                  <a:cubicBezTo>
                    <a:pt x="81" y="437"/>
                    <a:pt x="71" y="450"/>
                    <a:pt x="65" y="459"/>
                  </a:cubicBezTo>
                  <a:cubicBezTo>
                    <a:pt x="44" y="482"/>
                    <a:pt x="33" y="583"/>
                    <a:pt x="125" y="586"/>
                  </a:cubicBezTo>
                  <a:cubicBezTo>
                    <a:pt x="184" y="589"/>
                    <a:pt x="217" y="553"/>
                    <a:pt x="217" y="553"/>
                  </a:cubicBezTo>
                  <a:cubicBezTo>
                    <a:pt x="217" y="553"/>
                    <a:pt x="217" y="553"/>
                    <a:pt x="217" y="553"/>
                  </a:cubicBezTo>
                  <a:cubicBezTo>
                    <a:pt x="220" y="554"/>
                    <a:pt x="223" y="555"/>
                    <a:pt x="227" y="557"/>
                  </a:cubicBezTo>
                  <a:cubicBezTo>
                    <a:pt x="279" y="573"/>
                    <a:pt x="322" y="562"/>
                    <a:pt x="342" y="551"/>
                  </a:cubicBezTo>
                  <a:cubicBezTo>
                    <a:pt x="361" y="541"/>
                    <a:pt x="374" y="536"/>
                    <a:pt x="396" y="541"/>
                  </a:cubicBezTo>
                  <a:cubicBezTo>
                    <a:pt x="418" y="545"/>
                    <a:pt x="474" y="559"/>
                    <a:pt x="495" y="524"/>
                  </a:cubicBezTo>
                  <a:cubicBezTo>
                    <a:pt x="492" y="540"/>
                    <a:pt x="502" y="579"/>
                    <a:pt x="535" y="597"/>
                  </a:cubicBezTo>
                  <a:cubicBezTo>
                    <a:pt x="562" y="613"/>
                    <a:pt x="610" y="609"/>
                    <a:pt x="634" y="553"/>
                  </a:cubicBezTo>
                  <a:cubicBezTo>
                    <a:pt x="642" y="533"/>
                    <a:pt x="646" y="509"/>
                    <a:pt x="648" y="487"/>
                  </a:cubicBezTo>
                  <a:cubicBezTo>
                    <a:pt x="654" y="429"/>
                    <a:pt x="636" y="320"/>
                    <a:pt x="564" y="333"/>
                  </a:cubicBezTo>
                  <a:close/>
                  <a:moveTo>
                    <a:pt x="165" y="283"/>
                  </a:moveTo>
                  <a:cubicBezTo>
                    <a:pt x="148" y="282"/>
                    <a:pt x="135" y="287"/>
                    <a:pt x="124" y="295"/>
                  </a:cubicBezTo>
                  <a:cubicBezTo>
                    <a:pt x="124" y="295"/>
                    <a:pt x="124" y="295"/>
                    <a:pt x="124" y="295"/>
                  </a:cubicBezTo>
                  <a:cubicBezTo>
                    <a:pt x="124" y="295"/>
                    <a:pt x="128" y="281"/>
                    <a:pt x="131" y="267"/>
                  </a:cubicBezTo>
                  <a:cubicBezTo>
                    <a:pt x="134" y="254"/>
                    <a:pt x="130" y="241"/>
                    <a:pt x="130" y="228"/>
                  </a:cubicBezTo>
                  <a:cubicBezTo>
                    <a:pt x="131" y="227"/>
                    <a:pt x="131" y="227"/>
                    <a:pt x="131" y="227"/>
                  </a:cubicBezTo>
                  <a:cubicBezTo>
                    <a:pt x="138" y="243"/>
                    <a:pt x="145" y="259"/>
                    <a:pt x="149" y="267"/>
                  </a:cubicBezTo>
                  <a:cubicBezTo>
                    <a:pt x="152" y="273"/>
                    <a:pt x="158" y="279"/>
                    <a:pt x="166" y="283"/>
                  </a:cubicBezTo>
                  <a:lnTo>
                    <a:pt x="165" y="283"/>
                  </a:lnTo>
                  <a:close/>
                  <a:moveTo>
                    <a:pt x="213" y="206"/>
                  </a:moveTo>
                  <a:cubicBezTo>
                    <a:pt x="201" y="205"/>
                    <a:pt x="198" y="192"/>
                    <a:pt x="189" y="170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99" y="185"/>
                    <a:pt x="223" y="195"/>
                    <a:pt x="243" y="183"/>
                  </a:cubicBezTo>
                  <a:cubicBezTo>
                    <a:pt x="236" y="196"/>
                    <a:pt x="228" y="208"/>
                    <a:pt x="213" y="206"/>
                  </a:cubicBezTo>
                  <a:close/>
                  <a:moveTo>
                    <a:pt x="273" y="485"/>
                  </a:moveTo>
                  <a:cubicBezTo>
                    <a:pt x="253" y="482"/>
                    <a:pt x="252" y="454"/>
                    <a:pt x="245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8" y="453"/>
                    <a:pt x="275" y="476"/>
                    <a:pt x="323" y="469"/>
                  </a:cubicBezTo>
                  <a:cubicBezTo>
                    <a:pt x="324" y="469"/>
                    <a:pt x="324" y="469"/>
                    <a:pt x="324" y="469"/>
                  </a:cubicBezTo>
                  <a:cubicBezTo>
                    <a:pt x="309" y="479"/>
                    <a:pt x="292" y="488"/>
                    <a:pt x="273" y="485"/>
                  </a:cubicBezTo>
                  <a:close/>
                  <a:moveTo>
                    <a:pt x="344" y="368"/>
                  </a:moveTo>
                  <a:cubicBezTo>
                    <a:pt x="344" y="368"/>
                    <a:pt x="333" y="371"/>
                    <a:pt x="313" y="359"/>
                  </a:cubicBezTo>
                  <a:cubicBezTo>
                    <a:pt x="292" y="347"/>
                    <a:pt x="270" y="304"/>
                    <a:pt x="246" y="295"/>
                  </a:cubicBezTo>
                  <a:cubicBezTo>
                    <a:pt x="245" y="294"/>
                    <a:pt x="245" y="294"/>
                    <a:pt x="245" y="294"/>
                  </a:cubicBezTo>
                  <a:cubicBezTo>
                    <a:pt x="271" y="289"/>
                    <a:pt x="285" y="271"/>
                    <a:pt x="291" y="260"/>
                  </a:cubicBezTo>
                  <a:cubicBezTo>
                    <a:pt x="291" y="259"/>
                    <a:pt x="291" y="259"/>
                    <a:pt x="291" y="259"/>
                  </a:cubicBezTo>
                  <a:cubicBezTo>
                    <a:pt x="293" y="276"/>
                    <a:pt x="299" y="294"/>
                    <a:pt x="311" y="316"/>
                  </a:cubicBezTo>
                  <a:cubicBezTo>
                    <a:pt x="323" y="337"/>
                    <a:pt x="333" y="354"/>
                    <a:pt x="346" y="368"/>
                  </a:cubicBezTo>
                  <a:lnTo>
                    <a:pt x="344" y="368"/>
                  </a:lnTo>
                  <a:close/>
                  <a:moveTo>
                    <a:pt x="378" y="210"/>
                  </a:moveTo>
                  <a:cubicBezTo>
                    <a:pt x="377" y="213"/>
                    <a:pt x="377" y="213"/>
                    <a:pt x="377" y="213"/>
                  </a:cubicBezTo>
                  <a:cubicBezTo>
                    <a:pt x="374" y="202"/>
                    <a:pt x="369" y="190"/>
                    <a:pt x="365" y="180"/>
                  </a:cubicBezTo>
                  <a:cubicBezTo>
                    <a:pt x="366" y="180"/>
                    <a:pt x="366" y="180"/>
                    <a:pt x="366" y="180"/>
                  </a:cubicBezTo>
                  <a:cubicBezTo>
                    <a:pt x="374" y="184"/>
                    <a:pt x="393" y="170"/>
                    <a:pt x="404" y="159"/>
                  </a:cubicBezTo>
                  <a:cubicBezTo>
                    <a:pt x="406" y="158"/>
                    <a:pt x="407" y="156"/>
                    <a:pt x="409" y="154"/>
                  </a:cubicBezTo>
                  <a:cubicBezTo>
                    <a:pt x="407" y="156"/>
                    <a:pt x="406" y="157"/>
                    <a:pt x="404" y="159"/>
                  </a:cubicBezTo>
                  <a:cubicBezTo>
                    <a:pt x="391" y="174"/>
                    <a:pt x="378" y="190"/>
                    <a:pt x="378" y="210"/>
                  </a:cubicBezTo>
                  <a:close/>
                  <a:moveTo>
                    <a:pt x="446" y="465"/>
                  </a:moveTo>
                  <a:cubicBezTo>
                    <a:pt x="429" y="470"/>
                    <a:pt x="418" y="468"/>
                    <a:pt x="407" y="463"/>
                  </a:cubicBezTo>
                  <a:cubicBezTo>
                    <a:pt x="408" y="464"/>
                    <a:pt x="408" y="464"/>
                    <a:pt x="408" y="464"/>
                  </a:cubicBezTo>
                  <a:cubicBezTo>
                    <a:pt x="423" y="461"/>
                    <a:pt x="449" y="456"/>
                    <a:pt x="460" y="458"/>
                  </a:cubicBezTo>
                  <a:cubicBezTo>
                    <a:pt x="461" y="458"/>
                    <a:pt x="461" y="458"/>
                    <a:pt x="461" y="458"/>
                  </a:cubicBezTo>
                  <a:cubicBezTo>
                    <a:pt x="456" y="461"/>
                    <a:pt x="451" y="463"/>
                    <a:pt x="446" y="465"/>
                  </a:cubicBezTo>
                  <a:close/>
                  <a:moveTo>
                    <a:pt x="447" y="318"/>
                  </a:moveTo>
                  <a:cubicBezTo>
                    <a:pt x="430" y="317"/>
                    <a:pt x="416" y="310"/>
                    <a:pt x="405" y="297"/>
                  </a:cubicBezTo>
                  <a:cubicBezTo>
                    <a:pt x="405" y="297"/>
                    <a:pt x="405" y="297"/>
                    <a:pt x="405" y="297"/>
                  </a:cubicBezTo>
                  <a:cubicBezTo>
                    <a:pt x="415" y="308"/>
                    <a:pt x="467" y="331"/>
                    <a:pt x="511" y="294"/>
                  </a:cubicBezTo>
                  <a:cubicBezTo>
                    <a:pt x="490" y="316"/>
                    <a:pt x="469" y="320"/>
                    <a:pt x="447" y="318"/>
                  </a:cubicBezTo>
                  <a:close/>
                </a:path>
              </a:pathLst>
            </a:custGeom>
            <a:solidFill>
              <a:srgbClr val="FD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98" name="Freeform 6"/>
            <p:cNvSpPr>
              <a:spLocks/>
            </p:cNvSpPr>
            <p:nvPr/>
          </p:nvSpPr>
          <p:spPr bwMode="auto">
            <a:xfrm>
              <a:off x="2652" y="2472"/>
              <a:ext cx="110" cy="160"/>
            </a:xfrm>
            <a:custGeom>
              <a:avLst/>
              <a:gdLst>
                <a:gd name="T0" fmla="*/ 688 w 44"/>
                <a:gd name="T1" fmla="*/ 832 h 60"/>
                <a:gd name="T2" fmla="*/ 688 w 44"/>
                <a:gd name="T3" fmla="*/ 819 h 60"/>
                <a:gd name="T4" fmla="*/ 20 w 44"/>
                <a:gd name="T5" fmla="*/ 0 h 60"/>
                <a:gd name="T6" fmla="*/ 0 w 44"/>
                <a:gd name="T7" fmla="*/ 0 h 60"/>
                <a:gd name="T8" fmla="*/ 438 w 44"/>
                <a:gd name="T9" fmla="*/ 1139 h 60"/>
                <a:gd name="T10" fmla="*/ 688 w 44"/>
                <a:gd name="T11" fmla="*/ 832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60">
                  <a:moveTo>
                    <a:pt x="44" y="44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21" y="38"/>
                    <a:pt x="9" y="2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37" y="56"/>
                    <a:pt x="44" y="44"/>
                    <a:pt x="44" y="44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99" name="Freeform 7"/>
            <p:cNvSpPr>
              <a:spLocks/>
            </p:cNvSpPr>
            <p:nvPr/>
          </p:nvSpPr>
          <p:spPr bwMode="auto">
            <a:xfrm>
              <a:off x="2397" y="2651"/>
              <a:ext cx="158" cy="210"/>
            </a:xfrm>
            <a:custGeom>
              <a:avLst/>
              <a:gdLst>
                <a:gd name="T0" fmla="*/ 50 w 63"/>
                <a:gd name="T1" fmla="*/ 508 h 79"/>
                <a:gd name="T2" fmla="*/ 346 w 63"/>
                <a:gd name="T3" fmla="*/ 0 h 79"/>
                <a:gd name="T4" fmla="*/ 409 w 63"/>
                <a:gd name="T5" fmla="*/ 465 h 79"/>
                <a:gd name="T6" fmla="*/ 629 w 63"/>
                <a:gd name="T7" fmla="*/ 904 h 79"/>
                <a:gd name="T8" fmla="*/ 755 w 63"/>
                <a:gd name="T9" fmla="*/ 1334 h 79"/>
                <a:gd name="T10" fmla="*/ 376 w 63"/>
                <a:gd name="T11" fmla="*/ 1427 h 79"/>
                <a:gd name="T12" fmla="*/ 0 w 63"/>
                <a:gd name="T13" fmla="*/ 1483 h 79"/>
                <a:gd name="T14" fmla="*/ 364 w 63"/>
                <a:gd name="T15" fmla="*/ 1108 h 79"/>
                <a:gd name="T16" fmla="*/ 158 w 63"/>
                <a:gd name="T17" fmla="*/ 601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" h="79">
                  <a:moveTo>
                    <a:pt x="3" y="27"/>
                  </a:moveTo>
                  <a:cubicBezTo>
                    <a:pt x="6" y="16"/>
                    <a:pt x="12" y="5"/>
                    <a:pt x="22" y="0"/>
                  </a:cubicBezTo>
                  <a:cubicBezTo>
                    <a:pt x="26" y="6"/>
                    <a:pt x="24" y="18"/>
                    <a:pt x="26" y="25"/>
                  </a:cubicBezTo>
                  <a:cubicBezTo>
                    <a:pt x="29" y="34"/>
                    <a:pt x="34" y="42"/>
                    <a:pt x="40" y="48"/>
                  </a:cubicBezTo>
                  <a:cubicBezTo>
                    <a:pt x="48" y="56"/>
                    <a:pt x="63" y="63"/>
                    <a:pt x="48" y="71"/>
                  </a:cubicBezTo>
                  <a:cubicBezTo>
                    <a:pt x="41" y="74"/>
                    <a:pt x="31" y="75"/>
                    <a:pt x="24" y="76"/>
                  </a:cubicBezTo>
                  <a:cubicBezTo>
                    <a:pt x="16" y="77"/>
                    <a:pt x="8" y="79"/>
                    <a:pt x="0" y="79"/>
                  </a:cubicBezTo>
                  <a:cubicBezTo>
                    <a:pt x="10" y="73"/>
                    <a:pt x="21" y="72"/>
                    <a:pt x="23" y="59"/>
                  </a:cubicBezTo>
                  <a:cubicBezTo>
                    <a:pt x="25" y="48"/>
                    <a:pt x="19" y="39"/>
                    <a:pt x="10" y="32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0" name="Freeform 8"/>
            <p:cNvSpPr>
              <a:spLocks/>
            </p:cNvSpPr>
            <p:nvPr/>
          </p:nvSpPr>
          <p:spPr bwMode="auto">
            <a:xfrm>
              <a:off x="2517" y="2613"/>
              <a:ext cx="842" cy="254"/>
            </a:xfrm>
            <a:custGeom>
              <a:avLst/>
              <a:gdLst>
                <a:gd name="T0" fmla="*/ 0 w 337"/>
                <a:gd name="T1" fmla="*/ 914 h 95"/>
                <a:gd name="T2" fmla="*/ 949 w 337"/>
                <a:gd name="T3" fmla="*/ 1508 h 95"/>
                <a:gd name="T4" fmla="*/ 2309 w 337"/>
                <a:gd name="T5" fmla="*/ 1281 h 95"/>
                <a:gd name="T6" fmla="*/ 3246 w 337"/>
                <a:gd name="T7" fmla="*/ 1072 h 95"/>
                <a:gd name="T8" fmla="*/ 4587 w 337"/>
                <a:gd name="T9" fmla="*/ 995 h 95"/>
                <a:gd name="T10" fmla="*/ 4820 w 337"/>
                <a:gd name="T11" fmla="*/ 594 h 95"/>
                <a:gd name="T12" fmla="*/ 5257 w 337"/>
                <a:gd name="T13" fmla="*/ 0 h 95"/>
                <a:gd name="T14" fmla="*/ 4682 w 337"/>
                <a:gd name="T15" fmla="*/ 594 h 95"/>
                <a:gd name="T16" fmla="*/ 3745 w 337"/>
                <a:gd name="T17" fmla="*/ 936 h 95"/>
                <a:gd name="T18" fmla="*/ 2541 w 337"/>
                <a:gd name="T19" fmla="*/ 821 h 95"/>
                <a:gd name="T20" fmla="*/ 0 w 337"/>
                <a:gd name="T21" fmla="*/ 914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7" h="95">
                  <a:moveTo>
                    <a:pt x="0" y="48"/>
                  </a:moveTo>
                  <a:cubicBezTo>
                    <a:pt x="10" y="61"/>
                    <a:pt x="29" y="73"/>
                    <a:pt x="61" y="79"/>
                  </a:cubicBezTo>
                  <a:cubicBezTo>
                    <a:pt x="93" y="84"/>
                    <a:pt x="124" y="77"/>
                    <a:pt x="148" y="67"/>
                  </a:cubicBezTo>
                  <a:cubicBezTo>
                    <a:pt x="172" y="56"/>
                    <a:pt x="180" y="49"/>
                    <a:pt x="208" y="56"/>
                  </a:cubicBezTo>
                  <a:cubicBezTo>
                    <a:pt x="236" y="63"/>
                    <a:pt x="273" y="67"/>
                    <a:pt x="294" y="52"/>
                  </a:cubicBezTo>
                  <a:cubicBezTo>
                    <a:pt x="299" y="49"/>
                    <a:pt x="294" y="44"/>
                    <a:pt x="309" y="31"/>
                  </a:cubicBezTo>
                  <a:cubicBezTo>
                    <a:pt x="324" y="19"/>
                    <a:pt x="337" y="8"/>
                    <a:pt x="337" y="0"/>
                  </a:cubicBezTo>
                  <a:cubicBezTo>
                    <a:pt x="335" y="7"/>
                    <a:pt x="313" y="18"/>
                    <a:pt x="300" y="31"/>
                  </a:cubicBezTo>
                  <a:cubicBezTo>
                    <a:pt x="286" y="43"/>
                    <a:pt x="264" y="54"/>
                    <a:pt x="240" y="49"/>
                  </a:cubicBezTo>
                  <a:cubicBezTo>
                    <a:pt x="216" y="45"/>
                    <a:pt x="186" y="37"/>
                    <a:pt x="163" y="43"/>
                  </a:cubicBezTo>
                  <a:cubicBezTo>
                    <a:pt x="140" y="49"/>
                    <a:pt x="63" y="95"/>
                    <a:pt x="0" y="48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1" name="Freeform 9"/>
            <p:cNvSpPr>
              <a:spLocks/>
            </p:cNvSpPr>
            <p:nvPr/>
          </p:nvSpPr>
          <p:spPr bwMode="auto">
            <a:xfrm>
              <a:off x="2844" y="1549"/>
              <a:ext cx="745" cy="859"/>
            </a:xfrm>
            <a:custGeom>
              <a:avLst/>
              <a:gdLst>
                <a:gd name="T0" fmla="*/ 4595 w 298"/>
                <a:gd name="T1" fmla="*/ 0 h 322"/>
                <a:gd name="T2" fmla="*/ 4470 w 298"/>
                <a:gd name="T3" fmla="*/ 1595 h 322"/>
                <a:gd name="T4" fmla="*/ 3063 w 298"/>
                <a:gd name="T5" fmla="*/ 5522 h 322"/>
                <a:gd name="T6" fmla="*/ 1313 w 298"/>
                <a:gd name="T7" fmla="*/ 5965 h 322"/>
                <a:gd name="T8" fmla="*/ 0 w 298"/>
                <a:gd name="T9" fmla="*/ 4634 h 322"/>
                <a:gd name="T10" fmla="*/ 1488 w 298"/>
                <a:gd name="T11" fmla="*/ 5794 h 322"/>
                <a:gd name="T12" fmla="*/ 3658 w 298"/>
                <a:gd name="T13" fmla="*/ 4383 h 322"/>
                <a:gd name="T14" fmla="*/ 4375 w 298"/>
                <a:gd name="T15" fmla="*/ 1574 h 322"/>
                <a:gd name="T16" fmla="*/ 4595 w 298"/>
                <a:gd name="T17" fmla="*/ 0 h 3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8" h="322">
                  <a:moveTo>
                    <a:pt x="294" y="0"/>
                  </a:moveTo>
                  <a:cubicBezTo>
                    <a:pt x="298" y="17"/>
                    <a:pt x="290" y="53"/>
                    <a:pt x="286" y="84"/>
                  </a:cubicBezTo>
                  <a:cubicBezTo>
                    <a:pt x="283" y="114"/>
                    <a:pt x="273" y="236"/>
                    <a:pt x="196" y="291"/>
                  </a:cubicBezTo>
                  <a:cubicBezTo>
                    <a:pt x="163" y="312"/>
                    <a:pt x="129" y="322"/>
                    <a:pt x="84" y="314"/>
                  </a:cubicBezTo>
                  <a:cubicBezTo>
                    <a:pt x="38" y="305"/>
                    <a:pt x="10" y="266"/>
                    <a:pt x="0" y="244"/>
                  </a:cubicBezTo>
                  <a:cubicBezTo>
                    <a:pt x="10" y="262"/>
                    <a:pt x="52" y="302"/>
                    <a:pt x="95" y="305"/>
                  </a:cubicBezTo>
                  <a:cubicBezTo>
                    <a:pt x="139" y="309"/>
                    <a:pt x="203" y="290"/>
                    <a:pt x="234" y="231"/>
                  </a:cubicBezTo>
                  <a:cubicBezTo>
                    <a:pt x="266" y="173"/>
                    <a:pt x="274" y="116"/>
                    <a:pt x="280" y="83"/>
                  </a:cubicBezTo>
                  <a:cubicBezTo>
                    <a:pt x="285" y="50"/>
                    <a:pt x="297" y="18"/>
                    <a:pt x="294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2" name="Freeform 10"/>
            <p:cNvSpPr>
              <a:spLocks/>
            </p:cNvSpPr>
            <p:nvPr/>
          </p:nvSpPr>
          <p:spPr bwMode="auto">
            <a:xfrm>
              <a:off x="3097" y="1637"/>
              <a:ext cx="330" cy="536"/>
            </a:xfrm>
            <a:custGeom>
              <a:avLst/>
              <a:gdLst>
                <a:gd name="T0" fmla="*/ 2063 w 132"/>
                <a:gd name="T1" fmla="*/ 0 h 201"/>
                <a:gd name="T2" fmla="*/ 2020 w 132"/>
                <a:gd name="T3" fmla="*/ 717 h 201"/>
                <a:gd name="T4" fmla="*/ 1125 w 132"/>
                <a:gd name="T5" fmla="*/ 3528 h 201"/>
                <a:gd name="T6" fmla="*/ 0 w 132"/>
                <a:gd name="T7" fmla="*/ 3584 h 201"/>
                <a:gd name="T8" fmla="*/ 1283 w 132"/>
                <a:gd name="T9" fmla="*/ 3016 h 201"/>
                <a:gd name="T10" fmla="*/ 1908 w 132"/>
                <a:gd name="T11" fmla="*/ 853 h 201"/>
                <a:gd name="T12" fmla="*/ 2063 w 132"/>
                <a:gd name="T13" fmla="*/ 0 h 2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2" h="201">
                  <a:moveTo>
                    <a:pt x="132" y="0"/>
                  </a:moveTo>
                  <a:cubicBezTo>
                    <a:pt x="127" y="11"/>
                    <a:pt x="127" y="19"/>
                    <a:pt x="129" y="38"/>
                  </a:cubicBezTo>
                  <a:cubicBezTo>
                    <a:pt x="132" y="58"/>
                    <a:pt x="123" y="147"/>
                    <a:pt x="72" y="186"/>
                  </a:cubicBezTo>
                  <a:cubicBezTo>
                    <a:pt x="52" y="197"/>
                    <a:pt x="17" y="201"/>
                    <a:pt x="0" y="189"/>
                  </a:cubicBezTo>
                  <a:cubicBezTo>
                    <a:pt x="14" y="191"/>
                    <a:pt x="56" y="194"/>
                    <a:pt x="82" y="159"/>
                  </a:cubicBezTo>
                  <a:cubicBezTo>
                    <a:pt x="109" y="124"/>
                    <a:pt x="121" y="72"/>
                    <a:pt x="122" y="45"/>
                  </a:cubicBezTo>
                  <a:cubicBezTo>
                    <a:pt x="123" y="19"/>
                    <a:pt x="126" y="5"/>
                    <a:pt x="132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3" name="Freeform 11"/>
            <p:cNvSpPr>
              <a:spLocks/>
            </p:cNvSpPr>
            <p:nvPr/>
          </p:nvSpPr>
          <p:spPr bwMode="auto">
            <a:xfrm>
              <a:off x="3384" y="2357"/>
              <a:ext cx="288" cy="611"/>
            </a:xfrm>
            <a:custGeom>
              <a:avLst/>
              <a:gdLst>
                <a:gd name="T0" fmla="*/ 1430 w 115"/>
                <a:gd name="T1" fmla="*/ 0 h 229"/>
                <a:gd name="T2" fmla="*/ 1493 w 115"/>
                <a:gd name="T3" fmla="*/ 2948 h 229"/>
                <a:gd name="T4" fmla="*/ 0 w 115"/>
                <a:gd name="T5" fmla="*/ 3986 h 229"/>
                <a:gd name="T6" fmla="*/ 1272 w 115"/>
                <a:gd name="T7" fmla="*/ 3175 h 229"/>
                <a:gd name="T8" fmla="*/ 1430 w 115"/>
                <a:gd name="T9" fmla="*/ 0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" h="229">
                  <a:moveTo>
                    <a:pt x="91" y="0"/>
                  </a:moveTo>
                  <a:cubicBezTo>
                    <a:pt x="99" y="18"/>
                    <a:pt x="115" y="96"/>
                    <a:pt x="95" y="155"/>
                  </a:cubicBezTo>
                  <a:cubicBezTo>
                    <a:pt x="75" y="213"/>
                    <a:pt x="40" y="229"/>
                    <a:pt x="0" y="210"/>
                  </a:cubicBezTo>
                  <a:cubicBezTo>
                    <a:pt x="14" y="213"/>
                    <a:pt x="59" y="220"/>
                    <a:pt x="81" y="167"/>
                  </a:cubicBezTo>
                  <a:cubicBezTo>
                    <a:pt x="103" y="114"/>
                    <a:pt x="103" y="23"/>
                    <a:pt x="91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4" name="Freeform 12"/>
            <p:cNvSpPr>
              <a:spLocks/>
            </p:cNvSpPr>
            <p:nvPr/>
          </p:nvSpPr>
          <p:spPr bwMode="auto">
            <a:xfrm>
              <a:off x="2257" y="2221"/>
              <a:ext cx="1195" cy="371"/>
            </a:xfrm>
            <a:custGeom>
              <a:avLst/>
              <a:gdLst>
                <a:gd name="T0" fmla="*/ 613 w 478"/>
                <a:gd name="T1" fmla="*/ 649 h 139"/>
                <a:gd name="T2" fmla="*/ 2313 w 478"/>
                <a:gd name="T3" fmla="*/ 662 h 139"/>
                <a:gd name="T4" fmla="*/ 3283 w 478"/>
                <a:gd name="T5" fmla="*/ 2036 h 139"/>
                <a:gd name="T6" fmla="*/ 4250 w 478"/>
                <a:gd name="T7" fmla="*/ 1938 h 139"/>
                <a:gd name="T8" fmla="*/ 5220 w 478"/>
                <a:gd name="T9" fmla="*/ 2095 h 139"/>
                <a:gd name="T10" fmla="*/ 6500 w 478"/>
                <a:gd name="T11" fmla="*/ 1596 h 139"/>
                <a:gd name="T12" fmla="*/ 7470 w 478"/>
                <a:gd name="T13" fmla="*/ 1540 h 139"/>
                <a:gd name="T14" fmla="*/ 5875 w 478"/>
                <a:gd name="T15" fmla="*/ 2279 h 139"/>
                <a:gd name="T16" fmla="*/ 5175 w 478"/>
                <a:gd name="T17" fmla="*/ 2335 h 139"/>
                <a:gd name="T18" fmla="*/ 4488 w 478"/>
                <a:gd name="T19" fmla="*/ 2186 h 139"/>
                <a:gd name="T20" fmla="*/ 3613 w 478"/>
                <a:gd name="T21" fmla="*/ 2509 h 139"/>
                <a:gd name="T22" fmla="*/ 2613 w 478"/>
                <a:gd name="T23" fmla="*/ 1882 h 139"/>
                <a:gd name="T24" fmla="*/ 1625 w 478"/>
                <a:gd name="T25" fmla="*/ 363 h 139"/>
                <a:gd name="T26" fmla="*/ 0 w 478"/>
                <a:gd name="T27" fmla="*/ 1617 h 139"/>
                <a:gd name="T28" fmla="*/ 613 w 478"/>
                <a:gd name="T29" fmla="*/ 649 h 1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8" h="139">
                  <a:moveTo>
                    <a:pt x="39" y="34"/>
                  </a:moveTo>
                  <a:cubicBezTo>
                    <a:pt x="82" y="0"/>
                    <a:pt x="111" y="11"/>
                    <a:pt x="148" y="35"/>
                  </a:cubicBezTo>
                  <a:cubicBezTo>
                    <a:pt x="185" y="60"/>
                    <a:pt x="191" y="97"/>
                    <a:pt x="210" y="107"/>
                  </a:cubicBezTo>
                  <a:cubicBezTo>
                    <a:pt x="229" y="118"/>
                    <a:pt x="237" y="102"/>
                    <a:pt x="272" y="102"/>
                  </a:cubicBezTo>
                  <a:cubicBezTo>
                    <a:pt x="307" y="102"/>
                    <a:pt x="314" y="108"/>
                    <a:pt x="334" y="110"/>
                  </a:cubicBezTo>
                  <a:cubicBezTo>
                    <a:pt x="354" y="112"/>
                    <a:pt x="390" y="95"/>
                    <a:pt x="416" y="84"/>
                  </a:cubicBezTo>
                  <a:cubicBezTo>
                    <a:pt x="443" y="72"/>
                    <a:pt x="466" y="69"/>
                    <a:pt x="478" y="81"/>
                  </a:cubicBezTo>
                  <a:cubicBezTo>
                    <a:pt x="447" y="58"/>
                    <a:pt x="383" y="120"/>
                    <a:pt x="376" y="120"/>
                  </a:cubicBezTo>
                  <a:cubicBezTo>
                    <a:pt x="368" y="120"/>
                    <a:pt x="346" y="122"/>
                    <a:pt x="331" y="123"/>
                  </a:cubicBezTo>
                  <a:cubicBezTo>
                    <a:pt x="316" y="124"/>
                    <a:pt x="309" y="121"/>
                    <a:pt x="287" y="115"/>
                  </a:cubicBezTo>
                  <a:cubicBezTo>
                    <a:pt x="264" y="109"/>
                    <a:pt x="251" y="125"/>
                    <a:pt x="231" y="132"/>
                  </a:cubicBezTo>
                  <a:cubicBezTo>
                    <a:pt x="210" y="139"/>
                    <a:pt x="174" y="120"/>
                    <a:pt x="167" y="99"/>
                  </a:cubicBezTo>
                  <a:cubicBezTo>
                    <a:pt x="161" y="78"/>
                    <a:pt x="159" y="33"/>
                    <a:pt x="104" y="19"/>
                  </a:cubicBezTo>
                  <a:cubicBezTo>
                    <a:pt x="49" y="5"/>
                    <a:pt x="14" y="70"/>
                    <a:pt x="0" y="85"/>
                  </a:cubicBezTo>
                  <a:cubicBezTo>
                    <a:pt x="5" y="76"/>
                    <a:pt x="28" y="45"/>
                    <a:pt x="39" y="34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5" name="Freeform 13"/>
            <p:cNvSpPr>
              <a:spLocks/>
            </p:cNvSpPr>
            <p:nvPr/>
          </p:nvSpPr>
          <p:spPr bwMode="auto">
            <a:xfrm>
              <a:off x="2362" y="1904"/>
              <a:ext cx="395" cy="237"/>
            </a:xfrm>
            <a:custGeom>
              <a:avLst/>
              <a:gdLst>
                <a:gd name="T0" fmla="*/ 0 w 158"/>
                <a:gd name="T1" fmla="*/ 0 h 89"/>
                <a:gd name="T2" fmla="*/ 563 w 158"/>
                <a:gd name="T3" fmla="*/ 1249 h 89"/>
                <a:gd name="T4" fmla="*/ 1833 w 158"/>
                <a:gd name="T5" fmla="*/ 1510 h 89"/>
                <a:gd name="T6" fmla="*/ 2470 w 158"/>
                <a:gd name="T7" fmla="*/ 794 h 89"/>
                <a:gd name="T8" fmla="*/ 925 w 158"/>
                <a:gd name="T9" fmla="*/ 1228 h 89"/>
                <a:gd name="T10" fmla="*/ 0 w 158"/>
                <a:gd name="T11" fmla="*/ 0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89">
                  <a:moveTo>
                    <a:pt x="0" y="0"/>
                  </a:moveTo>
                  <a:cubicBezTo>
                    <a:pt x="7" y="19"/>
                    <a:pt x="28" y="62"/>
                    <a:pt x="36" y="66"/>
                  </a:cubicBezTo>
                  <a:cubicBezTo>
                    <a:pt x="45" y="70"/>
                    <a:pt x="87" y="89"/>
                    <a:pt x="117" y="80"/>
                  </a:cubicBezTo>
                  <a:cubicBezTo>
                    <a:pt x="146" y="70"/>
                    <a:pt x="158" y="42"/>
                    <a:pt x="158" y="42"/>
                  </a:cubicBezTo>
                  <a:cubicBezTo>
                    <a:pt x="143" y="53"/>
                    <a:pt x="111" y="80"/>
                    <a:pt x="59" y="65"/>
                  </a:cubicBezTo>
                  <a:cubicBezTo>
                    <a:pt x="25" y="56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6" name="Freeform 14"/>
            <p:cNvSpPr>
              <a:spLocks/>
            </p:cNvSpPr>
            <p:nvPr/>
          </p:nvSpPr>
          <p:spPr bwMode="auto">
            <a:xfrm>
              <a:off x="2202" y="1880"/>
              <a:ext cx="155" cy="435"/>
            </a:xfrm>
            <a:custGeom>
              <a:avLst/>
              <a:gdLst>
                <a:gd name="T0" fmla="*/ 708 w 62"/>
                <a:gd name="T1" fmla="*/ 0 h 163"/>
                <a:gd name="T2" fmla="*/ 958 w 62"/>
                <a:gd name="T3" fmla="*/ 875 h 163"/>
                <a:gd name="T4" fmla="*/ 895 w 62"/>
                <a:gd name="T5" fmla="*/ 1639 h 163"/>
                <a:gd name="T6" fmla="*/ 375 w 62"/>
                <a:gd name="T7" fmla="*/ 2493 h 163"/>
                <a:gd name="T8" fmla="*/ 0 w 62"/>
                <a:gd name="T9" fmla="*/ 3098 h 163"/>
                <a:gd name="T10" fmla="*/ 375 w 62"/>
                <a:gd name="T11" fmla="*/ 2164 h 163"/>
                <a:gd name="T12" fmla="*/ 813 w 62"/>
                <a:gd name="T13" fmla="*/ 934 h 163"/>
                <a:gd name="T14" fmla="*/ 708 w 62"/>
                <a:gd name="T15" fmla="*/ 0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163">
                  <a:moveTo>
                    <a:pt x="45" y="0"/>
                  </a:moveTo>
                  <a:cubicBezTo>
                    <a:pt x="53" y="8"/>
                    <a:pt x="62" y="20"/>
                    <a:pt x="61" y="46"/>
                  </a:cubicBezTo>
                  <a:cubicBezTo>
                    <a:pt x="60" y="71"/>
                    <a:pt x="57" y="86"/>
                    <a:pt x="57" y="86"/>
                  </a:cubicBezTo>
                  <a:cubicBezTo>
                    <a:pt x="57" y="86"/>
                    <a:pt x="35" y="106"/>
                    <a:pt x="24" y="131"/>
                  </a:cubicBezTo>
                  <a:cubicBezTo>
                    <a:pt x="12" y="157"/>
                    <a:pt x="0" y="163"/>
                    <a:pt x="0" y="163"/>
                  </a:cubicBezTo>
                  <a:cubicBezTo>
                    <a:pt x="11" y="150"/>
                    <a:pt x="16" y="124"/>
                    <a:pt x="24" y="114"/>
                  </a:cubicBezTo>
                  <a:cubicBezTo>
                    <a:pt x="31" y="105"/>
                    <a:pt x="49" y="79"/>
                    <a:pt x="52" y="49"/>
                  </a:cubicBezTo>
                  <a:cubicBezTo>
                    <a:pt x="55" y="18"/>
                    <a:pt x="50" y="3"/>
                    <a:pt x="45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7" name="Freeform 15"/>
            <p:cNvSpPr>
              <a:spLocks/>
            </p:cNvSpPr>
            <p:nvPr/>
          </p:nvSpPr>
          <p:spPr bwMode="auto">
            <a:xfrm>
              <a:off x="2315" y="1565"/>
              <a:ext cx="734" cy="278"/>
            </a:xfrm>
            <a:custGeom>
              <a:avLst/>
              <a:gdLst>
                <a:gd name="T0" fmla="*/ 0 w 294"/>
                <a:gd name="T1" fmla="*/ 0 h 104"/>
                <a:gd name="T2" fmla="*/ 292 w 294"/>
                <a:gd name="T3" fmla="*/ 436 h 104"/>
                <a:gd name="T4" fmla="*/ 979 w 294"/>
                <a:gd name="T5" fmla="*/ 1072 h 104"/>
                <a:gd name="T6" fmla="*/ 1341 w 294"/>
                <a:gd name="T7" fmla="*/ 1738 h 104"/>
                <a:gd name="T8" fmla="*/ 1882 w 294"/>
                <a:gd name="T9" fmla="*/ 1951 h 104"/>
                <a:gd name="T10" fmla="*/ 2182 w 294"/>
                <a:gd name="T11" fmla="*/ 1550 h 104"/>
                <a:gd name="T12" fmla="*/ 3390 w 294"/>
                <a:gd name="T13" fmla="*/ 1128 h 104"/>
                <a:gd name="T14" fmla="*/ 4032 w 294"/>
                <a:gd name="T15" fmla="*/ 1780 h 104"/>
                <a:gd name="T16" fmla="*/ 4576 w 294"/>
                <a:gd name="T17" fmla="*/ 1371 h 104"/>
                <a:gd name="T18" fmla="*/ 3827 w 294"/>
                <a:gd name="T19" fmla="*/ 1165 h 104"/>
                <a:gd name="T20" fmla="*/ 2816 w 294"/>
                <a:gd name="T21" fmla="*/ 879 h 104"/>
                <a:gd name="T22" fmla="*/ 1870 w 294"/>
                <a:gd name="T23" fmla="*/ 1550 h 104"/>
                <a:gd name="T24" fmla="*/ 1341 w 294"/>
                <a:gd name="T25" fmla="*/ 1278 h 104"/>
                <a:gd name="T26" fmla="*/ 604 w 294"/>
                <a:gd name="T27" fmla="*/ 457 h 104"/>
                <a:gd name="T28" fmla="*/ 0 w 294"/>
                <a:gd name="T29" fmla="*/ 0 h 10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4" h="104">
                  <a:moveTo>
                    <a:pt x="0" y="0"/>
                  </a:moveTo>
                  <a:cubicBezTo>
                    <a:pt x="4" y="16"/>
                    <a:pt x="7" y="20"/>
                    <a:pt x="19" y="23"/>
                  </a:cubicBezTo>
                  <a:cubicBezTo>
                    <a:pt x="32" y="26"/>
                    <a:pt x="51" y="35"/>
                    <a:pt x="63" y="56"/>
                  </a:cubicBezTo>
                  <a:cubicBezTo>
                    <a:pt x="74" y="77"/>
                    <a:pt x="80" y="83"/>
                    <a:pt x="86" y="91"/>
                  </a:cubicBezTo>
                  <a:cubicBezTo>
                    <a:pt x="93" y="99"/>
                    <a:pt x="108" y="104"/>
                    <a:pt x="121" y="102"/>
                  </a:cubicBezTo>
                  <a:cubicBezTo>
                    <a:pt x="133" y="100"/>
                    <a:pt x="132" y="91"/>
                    <a:pt x="140" y="81"/>
                  </a:cubicBezTo>
                  <a:cubicBezTo>
                    <a:pt x="149" y="70"/>
                    <a:pt x="178" y="38"/>
                    <a:pt x="218" y="59"/>
                  </a:cubicBezTo>
                  <a:cubicBezTo>
                    <a:pt x="258" y="80"/>
                    <a:pt x="251" y="94"/>
                    <a:pt x="259" y="93"/>
                  </a:cubicBezTo>
                  <a:cubicBezTo>
                    <a:pt x="266" y="92"/>
                    <a:pt x="294" y="72"/>
                    <a:pt x="294" y="72"/>
                  </a:cubicBezTo>
                  <a:cubicBezTo>
                    <a:pt x="277" y="79"/>
                    <a:pt x="255" y="67"/>
                    <a:pt x="246" y="61"/>
                  </a:cubicBezTo>
                  <a:cubicBezTo>
                    <a:pt x="238" y="54"/>
                    <a:pt x="214" y="42"/>
                    <a:pt x="181" y="46"/>
                  </a:cubicBezTo>
                  <a:cubicBezTo>
                    <a:pt x="148" y="51"/>
                    <a:pt x="133" y="65"/>
                    <a:pt x="120" y="81"/>
                  </a:cubicBezTo>
                  <a:cubicBezTo>
                    <a:pt x="106" y="96"/>
                    <a:pt x="92" y="79"/>
                    <a:pt x="86" y="67"/>
                  </a:cubicBezTo>
                  <a:cubicBezTo>
                    <a:pt x="79" y="56"/>
                    <a:pt x="59" y="28"/>
                    <a:pt x="39" y="24"/>
                  </a:cubicBezTo>
                  <a:cubicBezTo>
                    <a:pt x="19" y="19"/>
                    <a:pt x="5" y="14"/>
                    <a:pt x="0" y="0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8" name="Freeform 16"/>
            <p:cNvSpPr>
              <a:spLocks/>
            </p:cNvSpPr>
            <p:nvPr/>
          </p:nvSpPr>
          <p:spPr bwMode="auto">
            <a:xfrm>
              <a:off x="3139" y="1533"/>
              <a:ext cx="138" cy="446"/>
            </a:xfrm>
            <a:custGeom>
              <a:avLst/>
              <a:gdLst>
                <a:gd name="T0" fmla="*/ 442 w 55"/>
                <a:gd name="T1" fmla="*/ 1939 h 167"/>
                <a:gd name="T2" fmla="*/ 63 w 55"/>
                <a:gd name="T3" fmla="*/ 3181 h 167"/>
                <a:gd name="T4" fmla="*/ 647 w 55"/>
                <a:gd name="T5" fmla="*/ 1768 h 167"/>
                <a:gd name="T6" fmla="*/ 366 w 55"/>
                <a:gd name="T7" fmla="*/ 0 h 167"/>
                <a:gd name="T8" fmla="*/ 442 w 55"/>
                <a:gd name="T9" fmla="*/ 1939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67">
                  <a:moveTo>
                    <a:pt x="28" y="102"/>
                  </a:moveTo>
                  <a:cubicBezTo>
                    <a:pt x="22" y="116"/>
                    <a:pt x="0" y="146"/>
                    <a:pt x="4" y="167"/>
                  </a:cubicBezTo>
                  <a:cubicBezTo>
                    <a:pt x="0" y="134"/>
                    <a:pt x="28" y="137"/>
                    <a:pt x="41" y="93"/>
                  </a:cubicBezTo>
                  <a:cubicBezTo>
                    <a:pt x="55" y="48"/>
                    <a:pt x="34" y="10"/>
                    <a:pt x="23" y="0"/>
                  </a:cubicBezTo>
                  <a:cubicBezTo>
                    <a:pt x="31" y="17"/>
                    <a:pt x="45" y="59"/>
                    <a:pt x="28" y="102"/>
                  </a:cubicBezTo>
                  <a:close/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09" name="Freeform 17"/>
            <p:cNvSpPr>
              <a:spLocks/>
            </p:cNvSpPr>
            <p:nvPr/>
          </p:nvSpPr>
          <p:spPr bwMode="auto">
            <a:xfrm>
              <a:off x="3217" y="1432"/>
              <a:ext cx="122" cy="472"/>
            </a:xfrm>
            <a:custGeom>
              <a:avLst/>
              <a:gdLst>
                <a:gd name="T0" fmla="*/ 757 w 49"/>
                <a:gd name="T1" fmla="*/ 0 h 177"/>
                <a:gd name="T2" fmla="*/ 371 w 49"/>
                <a:gd name="T3" fmla="*/ 1195 h 177"/>
                <a:gd name="T4" fmla="*/ 0 w 49"/>
                <a:gd name="T5" fmla="*/ 3357 h 177"/>
                <a:gd name="T6" fmla="*/ 570 w 49"/>
                <a:gd name="T7" fmla="*/ 2104 h 177"/>
                <a:gd name="T8" fmla="*/ 757 w 49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177">
                  <a:moveTo>
                    <a:pt x="49" y="0"/>
                  </a:moveTo>
                  <a:cubicBezTo>
                    <a:pt x="33" y="9"/>
                    <a:pt x="23" y="24"/>
                    <a:pt x="24" y="63"/>
                  </a:cubicBezTo>
                  <a:cubicBezTo>
                    <a:pt x="25" y="102"/>
                    <a:pt x="37" y="137"/>
                    <a:pt x="0" y="177"/>
                  </a:cubicBezTo>
                  <a:cubicBezTo>
                    <a:pt x="23" y="166"/>
                    <a:pt x="34" y="141"/>
                    <a:pt x="37" y="111"/>
                  </a:cubicBezTo>
                  <a:cubicBezTo>
                    <a:pt x="40" y="81"/>
                    <a:pt x="16" y="19"/>
                    <a:pt x="49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0" name="Freeform 18"/>
            <p:cNvSpPr>
              <a:spLocks/>
            </p:cNvSpPr>
            <p:nvPr/>
          </p:nvSpPr>
          <p:spPr bwMode="auto">
            <a:xfrm>
              <a:off x="2127" y="1677"/>
              <a:ext cx="113" cy="432"/>
            </a:xfrm>
            <a:custGeom>
              <a:avLst/>
              <a:gdLst>
                <a:gd name="T0" fmla="*/ 334 w 45"/>
                <a:gd name="T1" fmla="*/ 1557 h 162"/>
                <a:gd name="T2" fmla="*/ 251 w 45"/>
                <a:gd name="T3" fmla="*/ 3072 h 162"/>
                <a:gd name="T4" fmla="*/ 83 w 45"/>
                <a:gd name="T5" fmla="*/ 1288 h 162"/>
                <a:gd name="T6" fmla="*/ 713 w 45"/>
                <a:gd name="T7" fmla="*/ 0 h 162"/>
                <a:gd name="T8" fmla="*/ 334 w 45"/>
                <a:gd name="T9" fmla="*/ 1557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162">
                  <a:moveTo>
                    <a:pt x="21" y="82"/>
                  </a:moveTo>
                  <a:cubicBezTo>
                    <a:pt x="29" y="115"/>
                    <a:pt x="26" y="143"/>
                    <a:pt x="16" y="162"/>
                  </a:cubicBezTo>
                  <a:cubicBezTo>
                    <a:pt x="31" y="123"/>
                    <a:pt x="10" y="95"/>
                    <a:pt x="5" y="68"/>
                  </a:cubicBezTo>
                  <a:cubicBezTo>
                    <a:pt x="0" y="41"/>
                    <a:pt x="27" y="10"/>
                    <a:pt x="45" y="0"/>
                  </a:cubicBezTo>
                  <a:cubicBezTo>
                    <a:pt x="28" y="14"/>
                    <a:pt x="12" y="48"/>
                    <a:pt x="21" y="82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1" name="Freeform 19"/>
            <p:cNvSpPr>
              <a:spLocks/>
            </p:cNvSpPr>
            <p:nvPr/>
          </p:nvSpPr>
          <p:spPr bwMode="auto">
            <a:xfrm>
              <a:off x="2562" y="1715"/>
              <a:ext cx="252" cy="200"/>
            </a:xfrm>
            <a:custGeom>
              <a:avLst/>
              <a:gdLst>
                <a:gd name="T0" fmla="*/ 1569 w 101"/>
                <a:gd name="T1" fmla="*/ 77 h 75"/>
                <a:gd name="T2" fmla="*/ 574 w 101"/>
                <a:gd name="T3" fmla="*/ 947 h 75"/>
                <a:gd name="T4" fmla="*/ 0 w 101"/>
                <a:gd name="T5" fmla="*/ 1344 h 75"/>
                <a:gd name="T6" fmla="*/ 746 w 101"/>
                <a:gd name="T7" fmla="*/ 989 h 75"/>
                <a:gd name="T8" fmla="*/ 1569 w 101"/>
                <a:gd name="T9" fmla="*/ 77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75">
                  <a:moveTo>
                    <a:pt x="101" y="4"/>
                  </a:moveTo>
                  <a:cubicBezTo>
                    <a:pt x="62" y="0"/>
                    <a:pt x="46" y="30"/>
                    <a:pt x="37" y="50"/>
                  </a:cubicBezTo>
                  <a:cubicBezTo>
                    <a:pt x="28" y="70"/>
                    <a:pt x="16" y="74"/>
                    <a:pt x="0" y="71"/>
                  </a:cubicBezTo>
                  <a:cubicBezTo>
                    <a:pt x="23" y="75"/>
                    <a:pt x="37" y="67"/>
                    <a:pt x="48" y="52"/>
                  </a:cubicBezTo>
                  <a:cubicBezTo>
                    <a:pt x="59" y="37"/>
                    <a:pt x="67" y="2"/>
                    <a:pt x="101" y="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2" name="Freeform 20"/>
            <p:cNvSpPr>
              <a:spLocks/>
            </p:cNvSpPr>
            <p:nvPr/>
          </p:nvSpPr>
          <p:spPr bwMode="auto">
            <a:xfrm>
              <a:off x="2232" y="2099"/>
              <a:ext cx="195" cy="229"/>
            </a:xfrm>
            <a:custGeom>
              <a:avLst/>
              <a:gdLst>
                <a:gd name="T0" fmla="*/ 1220 w 78"/>
                <a:gd name="T1" fmla="*/ 0 h 86"/>
                <a:gd name="T2" fmla="*/ 0 w 78"/>
                <a:gd name="T3" fmla="*/ 1624 h 86"/>
                <a:gd name="T4" fmla="*/ 1220 w 78"/>
                <a:gd name="T5" fmla="*/ 0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8" h="86">
                  <a:moveTo>
                    <a:pt x="78" y="0"/>
                  </a:moveTo>
                  <a:cubicBezTo>
                    <a:pt x="28" y="11"/>
                    <a:pt x="10" y="67"/>
                    <a:pt x="0" y="86"/>
                  </a:cubicBezTo>
                  <a:cubicBezTo>
                    <a:pt x="21" y="52"/>
                    <a:pt x="44" y="12"/>
                    <a:pt x="78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3" name="Freeform 21"/>
            <p:cNvSpPr>
              <a:spLocks/>
            </p:cNvSpPr>
            <p:nvPr/>
          </p:nvSpPr>
          <p:spPr bwMode="auto">
            <a:xfrm>
              <a:off x="2237" y="2251"/>
              <a:ext cx="365" cy="277"/>
            </a:xfrm>
            <a:custGeom>
              <a:avLst/>
              <a:gdLst>
                <a:gd name="T0" fmla="*/ 0 w 146"/>
                <a:gd name="T1" fmla="*/ 1966 h 104"/>
                <a:gd name="T2" fmla="*/ 1845 w 146"/>
                <a:gd name="T3" fmla="*/ 418 h 104"/>
                <a:gd name="T4" fmla="*/ 2283 w 146"/>
                <a:gd name="T5" fmla="*/ 943 h 104"/>
                <a:gd name="T6" fmla="*/ 1158 w 146"/>
                <a:gd name="T7" fmla="*/ 682 h 104"/>
                <a:gd name="T8" fmla="*/ 0 w 146"/>
                <a:gd name="T9" fmla="*/ 1966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" h="104">
                  <a:moveTo>
                    <a:pt x="0" y="104"/>
                  </a:moveTo>
                  <a:cubicBezTo>
                    <a:pt x="19" y="79"/>
                    <a:pt x="66" y="0"/>
                    <a:pt x="118" y="22"/>
                  </a:cubicBezTo>
                  <a:cubicBezTo>
                    <a:pt x="137" y="30"/>
                    <a:pt x="146" y="50"/>
                    <a:pt x="146" y="50"/>
                  </a:cubicBezTo>
                  <a:cubicBezTo>
                    <a:pt x="139" y="39"/>
                    <a:pt x="109" y="13"/>
                    <a:pt x="74" y="36"/>
                  </a:cubicBezTo>
                  <a:cubicBezTo>
                    <a:pt x="39" y="59"/>
                    <a:pt x="0" y="104"/>
                    <a:pt x="0" y="10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4" name="Freeform 22"/>
            <p:cNvSpPr>
              <a:spLocks/>
            </p:cNvSpPr>
            <p:nvPr/>
          </p:nvSpPr>
          <p:spPr bwMode="auto">
            <a:xfrm>
              <a:off x="2705" y="2464"/>
              <a:ext cx="657" cy="224"/>
            </a:xfrm>
            <a:custGeom>
              <a:avLst/>
              <a:gdLst>
                <a:gd name="T0" fmla="*/ 0 w 263"/>
                <a:gd name="T1" fmla="*/ 1309 h 84"/>
                <a:gd name="T2" fmla="*/ 824 w 263"/>
                <a:gd name="T3" fmla="*/ 1160 h 84"/>
                <a:gd name="T4" fmla="*/ 1574 w 263"/>
                <a:gd name="T5" fmla="*/ 661 h 84"/>
                <a:gd name="T6" fmla="*/ 2633 w 263"/>
                <a:gd name="T7" fmla="*/ 1024 h 84"/>
                <a:gd name="T8" fmla="*/ 4099 w 263"/>
                <a:gd name="T9" fmla="*/ 0 h 84"/>
                <a:gd name="T10" fmla="*/ 2665 w 263"/>
                <a:gd name="T11" fmla="*/ 1160 h 84"/>
                <a:gd name="T12" fmla="*/ 1541 w 263"/>
                <a:gd name="T13" fmla="*/ 832 h 84"/>
                <a:gd name="T14" fmla="*/ 0 w 263"/>
                <a:gd name="T15" fmla="*/ 1309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3" h="84">
                  <a:moveTo>
                    <a:pt x="0" y="69"/>
                  </a:moveTo>
                  <a:cubicBezTo>
                    <a:pt x="17" y="75"/>
                    <a:pt x="41" y="70"/>
                    <a:pt x="53" y="61"/>
                  </a:cubicBezTo>
                  <a:cubicBezTo>
                    <a:pt x="65" y="52"/>
                    <a:pt x="82" y="33"/>
                    <a:pt x="101" y="35"/>
                  </a:cubicBezTo>
                  <a:cubicBezTo>
                    <a:pt x="120" y="37"/>
                    <a:pt x="140" y="57"/>
                    <a:pt x="169" y="54"/>
                  </a:cubicBezTo>
                  <a:cubicBezTo>
                    <a:pt x="198" y="51"/>
                    <a:pt x="236" y="7"/>
                    <a:pt x="263" y="0"/>
                  </a:cubicBezTo>
                  <a:cubicBezTo>
                    <a:pt x="249" y="7"/>
                    <a:pt x="193" y="60"/>
                    <a:pt x="171" y="61"/>
                  </a:cubicBezTo>
                  <a:cubicBezTo>
                    <a:pt x="149" y="62"/>
                    <a:pt x="112" y="42"/>
                    <a:pt x="99" y="44"/>
                  </a:cubicBezTo>
                  <a:cubicBezTo>
                    <a:pt x="72" y="49"/>
                    <a:pt x="52" y="84"/>
                    <a:pt x="0" y="69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5" name="Freeform 23"/>
            <p:cNvSpPr>
              <a:spLocks/>
            </p:cNvSpPr>
            <p:nvPr/>
          </p:nvSpPr>
          <p:spPr bwMode="auto">
            <a:xfrm>
              <a:off x="3497" y="2448"/>
              <a:ext cx="75" cy="323"/>
            </a:xfrm>
            <a:custGeom>
              <a:avLst/>
              <a:gdLst>
                <a:gd name="T0" fmla="*/ 270 w 30"/>
                <a:gd name="T1" fmla="*/ 1412 h 121"/>
                <a:gd name="T2" fmla="*/ 33 w 30"/>
                <a:gd name="T3" fmla="*/ 2301 h 121"/>
                <a:gd name="T4" fmla="*/ 175 w 30"/>
                <a:gd name="T5" fmla="*/ 1447 h 121"/>
                <a:gd name="T6" fmla="*/ 20 w 30"/>
                <a:gd name="T7" fmla="*/ 0 h 121"/>
                <a:gd name="T8" fmla="*/ 270 w 30"/>
                <a:gd name="T9" fmla="*/ 1412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121">
                  <a:moveTo>
                    <a:pt x="17" y="74"/>
                  </a:moveTo>
                  <a:cubicBezTo>
                    <a:pt x="11" y="87"/>
                    <a:pt x="2" y="111"/>
                    <a:pt x="2" y="121"/>
                  </a:cubicBezTo>
                  <a:cubicBezTo>
                    <a:pt x="0" y="117"/>
                    <a:pt x="3" y="110"/>
                    <a:pt x="11" y="76"/>
                  </a:cubicBezTo>
                  <a:cubicBezTo>
                    <a:pt x="19" y="42"/>
                    <a:pt x="14" y="9"/>
                    <a:pt x="1" y="0"/>
                  </a:cubicBezTo>
                  <a:cubicBezTo>
                    <a:pt x="13" y="6"/>
                    <a:pt x="30" y="30"/>
                    <a:pt x="17" y="7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6" name="Freeform 24"/>
            <p:cNvSpPr>
              <a:spLocks/>
            </p:cNvSpPr>
            <p:nvPr/>
          </p:nvSpPr>
          <p:spPr bwMode="auto">
            <a:xfrm>
              <a:off x="2772" y="1899"/>
              <a:ext cx="40" cy="213"/>
            </a:xfrm>
            <a:custGeom>
              <a:avLst/>
              <a:gdLst>
                <a:gd name="T0" fmla="*/ 250 w 16"/>
                <a:gd name="T1" fmla="*/ 1510 h 80"/>
                <a:gd name="T2" fmla="*/ 175 w 16"/>
                <a:gd name="T3" fmla="*/ 0 h 80"/>
                <a:gd name="T4" fmla="*/ 250 w 16"/>
                <a:gd name="T5" fmla="*/ 151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16" y="80"/>
                  </a:moveTo>
                  <a:cubicBezTo>
                    <a:pt x="0" y="50"/>
                    <a:pt x="2" y="20"/>
                    <a:pt x="11" y="0"/>
                  </a:cubicBezTo>
                  <a:cubicBezTo>
                    <a:pt x="10" y="10"/>
                    <a:pt x="7" y="55"/>
                    <a:pt x="16" y="8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7" name="Freeform 25"/>
            <p:cNvSpPr>
              <a:spLocks/>
            </p:cNvSpPr>
            <p:nvPr/>
          </p:nvSpPr>
          <p:spPr bwMode="auto">
            <a:xfrm>
              <a:off x="2992" y="1813"/>
              <a:ext cx="50" cy="280"/>
            </a:xfrm>
            <a:custGeom>
              <a:avLst/>
              <a:gdLst>
                <a:gd name="T0" fmla="*/ 313 w 20"/>
                <a:gd name="T1" fmla="*/ 1992 h 105"/>
                <a:gd name="T2" fmla="*/ 83 w 20"/>
                <a:gd name="T3" fmla="*/ 909 h 105"/>
                <a:gd name="T4" fmla="*/ 250 w 20"/>
                <a:gd name="T5" fmla="*/ 0 h 105"/>
                <a:gd name="T6" fmla="*/ 208 w 20"/>
                <a:gd name="T7" fmla="*/ 875 h 105"/>
                <a:gd name="T8" fmla="*/ 313 w 20"/>
                <a:gd name="T9" fmla="*/ 1992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05">
                  <a:moveTo>
                    <a:pt x="20" y="105"/>
                  </a:moveTo>
                  <a:cubicBezTo>
                    <a:pt x="6" y="96"/>
                    <a:pt x="10" y="64"/>
                    <a:pt x="5" y="48"/>
                  </a:cubicBezTo>
                  <a:cubicBezTo>
                    <a:pt x="0" y="32"/>
                    <a:pt x="3" y="18"/>
                    <a:pt x="16" y="0"/>
                  </a:cubicBezTo>
                  <a:cubicBezTo>
                    <a:pt x="8" y="9"/>
                    <a:pt x="10" y="36"/>
                    <a:pt x="13" y="46"/>
                  </a:cubicBezTo>
                  <a:cubicBezTo>
                    <a:pt x="16" y="56"/>
                    <a:pt x="13" y="93"/>
                    <a:pt x="20" y="10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8" name="Freeform 26"/>
            <p:cNvSpPr>
              <a:spLocks/>
            </p:cNvSpPr>
            <p:nvPr/>
          </p:nvSpPr>
          <p:spPr bwMode="auto">
            <a:xfrm>
              <a:off x="3264" y="2237"/>
              <a:ext cx="260" cy="174"/>
            </a:xfrm>
            <a:custGeom>
              <a:avLst/>
              <a:gdLst>
                <a:gd name="T0" fmla="*/ 0 w 104"/>
                <a:gd name="T1" fmla="*/ 1247 h 65"/>
                <a:gd name="T2" fmla="*/ 1033 w 104"/>
                <a:gd name="T3" fmla="*/ 367 h 65"/>
                <a:gd name="T4" fmla="*/ 1625 w 104"/>
                <a:gd name="T5" fmla="*/ 115 h 65"/>
                <a:gd name="T6" fmla="*/ 1158 w 104"/>
                <a:gd name="T7" fmla="*/ 388 h 65"/>
                <a:gd name="T8" fmla="*/ 0 w 104"/>
                <a:gd name="T9" fmla="*/ 12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65">
                  <a:moveTo>
                    <a:pt x="0" y="65"/>
                  </a:moveTo>
                  <a:cubicBezTo>
                    <a:pt x="24" y="58"/>
                    <a:pt x="54" y="37"/>
                    <a:pt x="66" y="19"/>
                  </a:cubicBezTo>
                  <a:cubicBezTo>
                    <a:pt x="78" y="1"/>
                    <a:pt x="87" y="0"/>
                    <a:pt x="104" y="6"/>
                  </a:cubicBezTo>
                  <a:cubicBezTo>
                    <a:pt x="92" y="3"/>
                    <a:pt x="83" y="8"/>
                    <a:pt x="74" y="20"/>
                  </a:cubicBezTo>
                  <a:cubicBezTo>
                    <a:pt x="65" y="32"/>
                    <a:pt x="28" y="61"/>
                    <a:pt x="0" y="6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19" name="Freeform 27"/>
            <p:cNvSpPr>
              <a:spLocks/>
            </p:cNvSpPr>
            <p:nvPr/>
          </p:nvSpPr>
          <p:spPr bwMode="auto">
            <a:xfrm>
              <a:off x="3334" y="1763"/>
              <a:ext cx="133" cy="357"/>
            </a:xfrm>
            <a:custGeom>
              <a:avLst/>
              <a:gdLst>
                <a:gd name="T0" fmla="*/ 713 w 53"/>
                <a:gd name="T1" fmla="*/ 0 h 134"/>
                <a:gd name="T2" fmla="*/ 0 w 53"/>
                <a:gd name="T3" fmla="*/ 2534 h 134"/>
                <a:gd name="T4" fmla="*/ 713 w 53"/>
                <a:gd name="T5" fmla="*/ 0 h 1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134">
                  <a:moveTo>
                    <a:pt x="45" y="0"/>
                  </a:moveTo>
                  <a:cubicBezTo>
                    <a:pt x="47" y="14"/>
                    <a:pt x="50" y="83"/>
                    <a:pt x="0" y="134"/>
                  </a:cubicBezTo>
                  <a:cubicBezTo>
                    <a:pt x="28" y="112"/>
                    <a:pt x="53" y="79"/>
                    <a:pt x="45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0" name="Freeform 28"/>
            <p:cNvSpPr>
              <a:spLocks/>
            </p:cNvSpPr>
            <p:nvPr/>
          </p:nvSpPr>
          <p:spPr bwMode="auto">
            <a:xfrm>
              <a:off x="3287" y="2757"/>
              <a:ext cx="60" cy="134"/>
            </a:xfrm>
            <a:custGeom>
              <a:avLst/>
              <a:gdLst>
                <a:gd name="T0" fmla="*/ 0 w 24"/>
                <a:gd name="T1" fmla="*/ 0 h 50"/>
                <a:gd name="T2" fmla="*/ 375 w 24"/>
                <a:gd name="T3" fmla="*/ 962 h 50"/>
                <a:gd name="T4" fmla="*/ 0 w 24"/>
                <a:gd name="T5" fmla="*/ 0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50">
                  <a:moveTo>
                    <a:pt x="0" y="0"/>
                  </a:moveTo>
                  <a:cubicBezTo>
                    <a:pt x="0" y="13"/>
                    <a:pt x="11" y="41"/>
                    <a:pt x="24" y="50"/>
                  </a:cubicBezTo>
                  <a:cubicBezTo>
                    <a:pt x="18" y="41"/>
                    <a:pt x="2" y="15"/>
                    <a:pt x="0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1" name="Freeform 29"/>
            <p:cNvSpPr>
              <a:spLocks/>
            </p:cNvSpPr>
            <p:nvPr/>
          </p:nvSpPr>
          <p:spPr bwMode="auto">
            <a:xfrm>
              <a:off x="2167" y="2653"/>
              <a:ext cx="138" cy="232"/>
            </a:xfrm>
            <a:custGeom>
              <a:avLst/>
              <a:gdLst>
                <a:gd name="T0" fmla="*/ 113 w 55"/>
                <a:gd name="T1" fmla="*/ 0 h 87"/>
                <a:gd name="T2" fmla="*/ 868 w 55"/>
                <a:gd name="T3" fmla="*/ 1651 h 87"/>
                <a:gd name="T4" fmla="*/ 113 w 55"/>
                <a:gd name="T5" fmla="*/ 0 h 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87">
                  <a:moveTo>
                    <a:pt x="7" y="0"/>
                  </a:moveTo>
                  <a:cubicBezTo>
                    <a:pt x="0" y="23"/>
                    <a:pt x="7" y="77"/>
                    <a:pt x="55" y="87"/>
                  </a:cubicBezTo>
                  <a:cubicBezTo>
                    <a:pt x="42" y="82"/>
                    <a:pt x="8" y="52"/>
                    <a:pt x="7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2" name="Freeform 30"/>
            <p:cNvSpPr>
              <a:spLocks/>
            </p:cNvSpPr>
            <p:nvPr/>
          </p:nvSpPr>
          <p:spPr bwMode="auto">
            <a:xfrm>
              <a:off x="2794" y="2440"/>
              <a:ext cx="328" cy="99"/>
            </a:xfrm>
            <a:custGeom>
              <a:avLst/>
              <a:gdLst>
                <a:gd name="T0" fmla="*/ 0 w 131"/>
                <a:gd name="T1" fmla="*/ 538 h 37"/>
                <a:gd name="T2" fmla="*/ 646 w 131"/>
                <a:gd name="T3" fmla="*/ 364 h 37"/>
                <a:gd name="T4" fmla="*/ 1192 w 131"/>
                <a:gd name="T5" fmla="*/ 150 h 37"/>
                <a:gd name="T6" fmla="*/ 1597 w 131"/>
                <a:gd name="T7" fmla="*/ 444 h 37"/>
                <a:gd name="T8" fmla="*/ 2056 w 131"/>
                <a:gd name="T9" fmla="*/ 68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37">
                  <a:moveTo>
                    <a:pt x="0" y="28"/>
                  </a:moveTo>
                  <a:cubicBezTo>
                    <a:pt x="10" y="37"/>
                    <a:pt x="32" y="26"/>
                    <a:pt x="41" y="19"/>
                  </a:cubicBezTo>
                  <a:cubicBezTo>
                    <a:pt x="54" y="10"/>
                    <a:pt x="61" y="0"/>
                    <a:pt x="76" y="8"/>
                  </a:cubicBezTo>
                  <a:cubicBezTo>
                    <a:pt x="86" y="13"/>
                    <a:pt x="92" y="20"/>
                    <a:pt x="102" y="23"/>
                  </a:cubicBezTo>
                  <a:cubicBezTo>
                    <a:pt x="111" y="25"/>
                    <a:pt x="129" y="24"/>
                    <a:pt x="131" y="36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3" name="Freeform 31"/>
            <p:cNvSpPr>
              <a:spLocks/>
            </p:cNvSpPr>
            <p:nvPr/>
          </p:nvSpPr>
          <p:spPr bwMode="auto">
            <a:xfrm>
              <a:off x="2852" y="2691"/>
              <a:ext cx="242" cy="74"/>
            </a:xfrm>
            <a:custGeom>
              <a:avLst/>
              <a:gdLst>
                <a:gd name="T0" fmla="*/ 0 w 97"/>
                <a:gd name="T1" fmla="*/ 518 h 28"/>
                <a:gd name="T2" fmla="*/ 529 w 97"/>
                <a:gd name="T3" fmla="*/ 132 h 28"/>
                <a:gd name="T4" fmla="*/ 903 w 97"/>
                <a:gd name="T5" fmla="*/ 90 h 28"/>
                <a:gd name="T6" fmla="*/ 1507 w 97"/>
                <a:gd name="T7" fmla="*/ 441 h 28"/>
                <a:gd name="T8" fmla="*/ 1445 w 97"/>
                <a:gd name="T9" fmla="*/ 4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28">
                  <a:moveTo>
                    <a:pt x="0" y="28"/>
                  </a:moveTo>
                  <a:cubicBezTo>
                    <a:pt x="10" y="20"/>
                    <a:pt x="23" y="14"/>
                    <a:pt x="34" y="7"/>
                  </a:cubicBezTo>
                  <a:cubicBezTo>
                    <a:pt x="46" y="0"/>
                    <a:pt x="46" y="0"/>
                    <a:pt x="58" y="5"/>
                  </a:cubicBezTo>
                  <a:cubicBezTo>
                    <a:pt x="71" y="10"/>
                    <a:pt x="83" y="18"/>
                    <a:pt x="97" y="24"/>
                  </a:cubicBezTo>
                  <a:cubicBezTo>
                    <a:pt x="96" y="23"/>
                    <a:pt x="94" y="23"/>
                    <a:pt x="93" y="23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4" name="Freeform 32"/>
            <p:cNvSpPr>
              <a:spLocks/>
            </p:cNvSpPr>
            <p:nvPr/>
          </p:nvSpPr>
          <p:spPr bwMode="auto">
            <a:xfrm>
              <a:off x="3447" y="2469"/>
              <a:ext cx="57" cy="270"/>
            </a:xfrm>
            <a:custGeom>
              <a:avLst/>
              <a:gdLst>
                <a:gd name="T0" fmla="*/ 245 w 23"/>
                <a:gd name="T1" fmla="*/ 307 h 101"/>
                <a:gd name="T2" fmla="*/ 124 w 23"/>
                <a:gd name="T3" fmla="*/ 1930 h 101"/>
                <a:gd name="T4" fmla="*/ 183 w 23"/>
                <a:gd name="T5" fmla="*/ 858 h 101"/>
                <a:gd name="T6" fmla="*/ 42 w 23"/>
                <a:gd name="T7" fmla="*/ 0 h 101"/>
                <a:gd name="T8" fmla="*/ 258 w 23"/>
                <a:gd name="T9" fmla="*/ 321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1">
                  <a:moveTo>
                    <a:pt x="16" y="16"/>
                  </a:moveTo>
                  <a:cubicBezTo>
                    <a:pt x="23" y="45"/>
                    <a:pt x="14" y="74"/>
                    <a:pt x="8" y="101"/>
                  </a:cubicBezTo>
                  <a:cubicBezTo>
                    <a:pt x="0" y="87"/>
                    <a:pt x="11" y="60"/>
                    <a:pt x="12" y="45"/>
                  </a:cubicBezTo>
                  <a:cubicBezTo>
                    <a:pt x="14" y="29"/>
                    <a:pt x="13" y="13"/>
                    <a:pt x="3" y="0"/>
                  </a:cubicBezTo>
                  <a:cubicBezTo>
                    <a:pt x="9" y="4"/>
                    <a:pt x="15" y="10"/>
                    <a:pt x="17" y="17"/>
                  </a:cubicBezTo>
                </a:path>
              </a:pathLst>
            </a:custGeom>
            <a:solidFill>
              <a:srgbClr val="F3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5" name="Freeform 33"/>
            <p:cNvSpPr>
              <a:spLocks/>
            </p:cNvSpPr>
            <p:nvPr/>
          </p:nvSpPr>
          <p:spPr bwMode="auto">
            <a:xfrm>
              <a:off x="2749" y="1880"/>
              <a:ext cx="700" cy="544"/>
            </a:xfrm>
            <a:custGeom>
              <a:avLst/>
              <a:gdLst>
                <a:gd name="T0" fmla="*/ 250 w 280"/>
                <a:gd name="T1" fmla="*/ 0 h 204"/>
                <a:gd name="T2" fmla="*/ 425 w 280"/>
                <a:gd name="T3" fmla="*/ 2141 h 204"/>
                <a:gd name="T4" fmla="*/ 2208 w 280"/>
                <a:gd name="T5" fmla="*/ 3776 h 204"/>
                <a:gd name="T6" fmla="*/ 4375 w 280"/>
                <a:gd name="T7" fmla="*/ 2467 h 2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04">
                  <a:moveTo>
                    <a:pt x="16" y="0"/>
                  </a:moveTo>
                  <a:cubicBezTo>
                    <a:pt x="4" y="32"/>
                    <a:pt x="0" y="62"/>
                    <a:pt x="27" y="113"/>
                  </a:cubicBezTo>
                  <a:cubicBezTo>
                    <a:pt x="55" y="165"/>
                    <a:pt x="79" y="193"/>
                    <a:pt x="141" y="199"/>
                  </a:cubicBezTo>
                  <a:cubicBezTo>
                    <a:pt x="203" y="204"/>
                    <a:pt x="243" y="175"/>
                    <a:pt x="280" y="13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6" name="Freeform 34"/>
            <p:cNvSpPr>
              <a:spLocks/>
            </p:cNvSpPr>
            <p:nvPr/>
          </p:nvSpPr>
          <p:spPr bwMode="auto">
            <a:xfrm>
              <a:off x="2262" y="2253"/>
              <a:ext cx="1270" cy="555"/>
            </a:xfrm>
            <a:custGeom>
              <a:avLst/>
              <a:gdLst>
                <a:gd name="T0" fmla="*/ 0 w 508"/>
                <a:gd name="T1" fmla="*/ 1558 h 208"/>
                <a:gd name="T2" fmla="*/ 1583 w 508"/>
                <a:gd name="T3" fmla="*/ 264 h 208"/>
                <a:gd name="T4" fmla="*/ 2875 w 508"/>
                <a:gd name="T5" fmla="*/ 2698 h 208"/>
                <a:gd name="T6" fmla="*/ 4408 w 508"/>
                <a:gd name="T7" fmla="*/ 2049 h 208"/>
                <a:gd name="T8" fmla="*/ 5583 w 508"/>
                <a:gd name="T9" fmla="*/ 2321 h 208"/>
                <a:gd name="T10" fmla="*/ 7375 w 508"/>
                <a:gd name="T11" fmla="*/ 1275 h 208"/>
                <a:gd name="T12" fmla="*/ 7738 w 508"/>
                <a:gd name="T13" fmla="*/ 3098 h 208"/>
                <a:gd name="T14" fmla="*/ 7813 w 508"/>
                <a:gd name="T15" fmla="*/ 3917 h 2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8" h="208">
                  <a:moveTo>
                    <a:pt x="0" y="82"/>
                  </a:moveTo>
                  <a:cubicBezTo>
                    <a:pt x="21" y="56"/>
                    <a:pt x="54" y="0"/>
                    <a:pt x="101" y="14"/>
                  </a:cubicBezTo>
                  <a:cubicBezTo>
                    <a:pt x="178" y="37"/>
                    <a:pt x="145" y="136"/>
                    <a:pt x="184" y="142"/>
                  </a:cubicBezTo>
                  <a:cubicBezTo>
                    <a:pt x="223" y="149"/>
                    <a:pt x="250" y="103"/>
                    <a:pt x="282" y="108"/>
                  </a:cubicBezTo>
                  <a:cubicBezTo>
                    <a:pt x="313" y="113"/>
                    <a:pt x="323" y="132"/>
                    <a:pt x="357" y="122"/>
                  </a:cubicBezTo>
                  <a:cubicBezTo>
                    <a:pt x="391" y="112"/>
                    <a:pt x="436" y="51"/>
                    <a:pt x="472" y="67"/>
                  </a:cubicBezTo>
                  <a:cubicBezTo>
                    <a:pt x="508" y="82"/>
                    <a:pt x="503" y="132"/>
                    <a:pt x="495" y="163"/>
                  </a:cubicBezTo>
                  <a:cubicBezTo>
                    <a:pt x="486" y="194"/>
                    <a:pt x="488" y="208"/>
                    <a:pt x="500" y="20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7" name="Freeform 35"/>
            <p:cNvSpPr>
              <a:spLocks/>
            </p:cNvSpPr>
            <p:nvPr/>
          </p:nvSpPr>
          <p:spPr bwMode="auto">
            <a:xfrm>
              <a:off x="3277" y="2600"/>
              <a:ext cx="130" cy="136"/>
            </a:xfrm>
            <a:custGeom>
              <a:avLst/>
              <a:gdLst>
                <a:gd name="T0" fmla="*/ 500 w 52"/>
                <a:gd name="T1" fmla="*/ 0 h 51"/>
                <a:gd name="T2" fmla="*/ 0 w 52"/>
                <a:gd name="T3" fmla="*/ 968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51">
                  <a:moveTo>
                    <a:pt x="32" y="0"/>
                  </a:moveTo>
                  <a:cubicBezTo>
                    <a:pt x="52" y="12"/>
                    <a:pt x="5" y="32"/>
                    <a:pt x="0" y="5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8" name="Freeform 36"/>
            <p:cNvSpPr>
              <a:spLocks/>
            </p:cNvSpPr>
            <p:nvPr/>
          </p:nvSpPr>
          <p:spPr bwMode="auto">
            <a:xfrm>
              <a:off x="2417" y="2453"/>
              <a:ext cx="53" cy="166"/>
            </a:xfrm>
            <a:custGeom>
              <a:avLst/>
              <a:gdLst>
                <a:gd name="T0" fmla="*/ 0 w 21"/>
                <a:gd name="T1" fmla="*/ 115 h 62"/>
                <a:gd name="T2" fmla="*/ 255 w 21"/>
                <a:gd name="T3" fmla="*/ 1189 h 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62">
                  <a:moveTo>
                    <a:pt x="0" y="6"/>
                  </a:moveTo>
                  <a:cubicBezTo>
                    <a:pt x="21" y="0"/>
                    <a:pt x="16" y="44"/>
                    <a:pt x="16" y="6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29" name="Freeform 37"/>
            <p:cNvSpPr>
              <a:spLocks/>
            </p:cNvSpPr>
            <p:nvPr/>
          </p:nvSpPr>
          <p:spPr bwMode="auto">
            <a:xfrm>
              <a:off x="2300" y="1824"/>
              <a:ext cx="469" cy="309"/>
            </a:xfrm>
            <a:custGeom>
              <a:avLst/>
              <a:gdLst>
                <a:gd name="T0" fmla="*/ 2919 w 188"/>
                <a:gd name="T1" fmla="*/ 1433 h 116"/>
                <a:gd name="T2" fmla="*/ 2016 w 188"/>
                <a:gd name="T3" fmla="*/ 2158 h 116"/>
                <a:gd name="T4" fmla="*/ 696 w 188"/>
                <a:gd name="T5" fmla="*/ 1604 h 116"/>
                <a:gd name="T6" fmla="*/ 0 w 188"/>
                <a:gd name="T7" fmla="*/ 248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" h="116">
                  <a:moveTo>
                    <a:pt x="188" y="76"/>
                  </a:moveTo>
                  <a:cubicBezTo>
                    <a:pt x="181" y="89"/>
                    <a:pt x="164" y="111"/>
                    <a:pt x="130" y="114"/>
                  </a:cubicBezTo>
                  <a:cubicBezTo>
                    <a:pt x="96" y="116"/>
                    <a:pt x="55" y="105"/>
                    <a:pt x="45" y="85"/>
                  </a:cubicBezTo>
                  <a:cubicBezTo>
                    <a:pt x="35" y="66"/>
                    <a:pt x="9" y="0"/>
                    <a:pt x="0" y="1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0" name="Freeform 38"/>
            <p:cNvSpPr>
              <a:spLocks/>
            </p:cNvSpPr>
            <p:nvPr/>
          </p:nvSpPr>
          <p:spPr bwMode="auto">
            <a:xfrm>
              <a:off x="2167" y="2083"/>
              <a:ext cx="285" cy="282"/>
            </a:xfrm>
            <a:custGeom>
              <a:avLst/>
              <a:gdLst>
                <a:gd name="T0" fmla="*/ 83 w 114"/>
                <a:gd name="T1" fmla="*/ 1429 h 106"/>
                <a:gd name="T2" fmla="*/ 345 w 114"/>
                <a:gd name="T3" fmla="*/ 1679 h 106"/>
                <a:gd name="T4" fmla="*/ 1783 w 114"/>
                <a:gd name="T5" fmla="*/ 77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06">
                  <a:moveTo>
                    <a:pt x="5" y="76"/>
                  </a:moveTo>
                  <a:cubicBezTo>
                    <a:pt x="0" y="93"/>
                    <a:pt x="6" y="106"/>
                    <a:pt x="22" y="89"/>
                  </a:cubicBezTo>
                  <a:cubicBezTo>
                    <a:pt x="38" y="72"/>
                    <a:pt x="55" y="0"/>
                    <a:pt x="114" y="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1" name="Freeform 39"/>
            <p:cNvSpPr>
              <a:spLocks/>
            </p:cNvSpPr>
            <p:nvPr/>
          </p:nvSpPr>
          <p:spPr bwMode="auto">
            <a:xfrm>
              <a:off x="2655" y="2125"/>
              <a:ext cx="244" cy="203"/>
            </a:xfrm>
            <a:custGeom>
              <a:avLst/>
              <a:gdLst>
                <a:gd name="T0" fmla="*/ 0 w 98"/>
                <a:gd name="T1" fmla="*/ 0 h 76"/>
                <a:gd name="T2" fmla="*/ 1036 w 98"/>
                <a:gd name="T3" fmla="*/ 1221 h 76"/>
                <a:gd name="T4" fmla="*/ 1514 w 98"/>
                <a:gd name="T5" fmla="*/ 1392 h 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8" h="76">
                  <a:moveTo>
                    <a:pt x="0" y="0"/>
                  </a:moveTo>
                  <a:cubicBezTo>
                    <a:pt x="24" y="9"/>
                    <a:pt x="46" y="52"/>
                    <a:pt x="67" y="64"/>
                  </a:cubicBezTo>
                  <a:cubicBezTo>
                    <a:pt x="87" y="76"/>
                    <a:pt x="98" y="73"/>
                    <a:pt x="98" y="7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2" name="Freeform 40"/>
            <p:cNvSpPr>
              <a:spLocks/>
            </p:cNvSpPr>
            <p:nvPr/>
          </p:nvSpPr>
          <p:spPr bwMode="auto">
            <a:xfrm>
              <a:off x="3124" y="1613"/>
              <a:ext cx="150" cy="384"/>
            </a:xfrm>
            <a:custGeom>
              <a:avLst/>
              <a:gdLst>
                <a:gd name="T0" fmla="*/ 845 w 60"/>
                <a:gd name="T1" fmla="*/ 0 h 144"/>
                <a:gd name="T2" fmla="*/ 658 w 60"/>
                <a:gd name="T3" fmla="*/ 1728 h 144"/>
                <a:gd name="T4" fmla="*/ 313 w 60"/>
                <a:gd name="T5" fmla="*/ 2731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" h="144">
                  <a:moveTo>
                    <a:pt x="54" y="0"/>
                  </a:moveTo>
                  <a:cubicBezTo>
                    <a:pt x="60" y="34"/>
                    <a:pt x="54" y="73"/>
                    <a:pt x="42" y="91"/>
                  </a:cubicBezTo>
                  <a:cubicBezTo>
                    <a:pt x="30" y="109"/>
                    <a:pt x="0" y="127"/>
                    <a:pt x="20" y="14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3" name="Freeform 41"/>
            <p:cNvSpPr>
              <a:spLocks/>
            </p:cNvSpPr>
            <p:nvPr/>
          </p:nvSpPr>
          <p:spPr bwMode="auto">
            <a:xfrm>
              <a:off x="2380" y="2619"/>
              <a:ext cx="202" cy="194"/>
            </a:xfrm>
            <a:custGeom>
              <a:avLst/>
              <a:gdLst>
                <a:gd name="T0" fmla="*/ 0 w 81"/>
                <a:gd name="T1" fmla="*/ 917 h 73"/>
                <a:gd name="T2" fmla="*/ 479 w 81"/>
                <a:gd name="T3" fmla="*/ 0 h 73"/>
                <a:gd name="T4" fmla="*/ 1257 w 81"/>
                <a:gd name="T5" fmla="*/ 1371 h 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" h="73">
                  <a:moveTo>
                    <a:pt x="0" y="49"/>
                  </a:moveTo>
                  <a:cubicBezTo>
                    <a:pt x="12" y="9"/>
                    <a:pt x="28" y="3"/>
                    <a:pt x="31" y="0"/>
                  </a:cubicBezTo>
                  <a:cubicBezTo>
                    <a:pt x="38" y="29"/>
                    <a:pt x="39" y="56"/>
                    <a:pt x="81" y="7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4" name="Freeform 42"/>
            <p:cNvSpPr>
              <a:spLocks/>
            </p:cNvSpPr>
            <p:nvPr/>
          </p:nvSpPr>
          <p:spPr bwMode="auto">
            <a:xfrm>
              <a:off x="2040" y="1339"/>
              <a:ext cx="1634" cy="1634"/>
            </a:xfrm>
            <a:custGeom>
              <a:avLst/>
              <a:gdLst>
                <a:gd name="T0" fmla="*/ 3383 w 654"/>
                <a:gd name="T1" fmla="*/ 10473 h 613"/>
                <a:gd name="T2" fmla="*/ 3540 w 654"/>
                <a:gd name="T3" fmla="*/ 10550 h 613"/>
                <a:gd name="T4" fmla="*/ 5332 w 654"/>
                <a:gd name="T5" fmla="*/ 10438 h 613"/>
                <a:gd name="T6" fmla="*/ 6174 w 654"/>
                <a:gd name="T7" fmla="*/ 10246 h 613"/>
                <a:gd name="T8" fmla="*/ 7723 w 654"/>
                <a:gd name="T9" fmla="*/ 9927 h 613"/>
                <a:gd name="T10" fmla="*/ 8345 w 654"/>
                <a:gd name="T11" fmla="*/ 11305 h 613"/>
                <a:gd name="T12" fmla="*/ 9889 w 654"/>
                <a:gd name="T13" fmla="*/ 10473 h 613"/>
                <a:gd name="T14" fmla="*/ 10106 w 654"/>
                <a:gd name="T15" fmla="*/ 9223 h 613"/>
                <a:gd name="T16" fmla="*/ 8795 w 654"/>
                <a:gd name="T17" fmla="*/ 6309 h 613"/>
                <a:gd name="T18" fmla="*/ 9327 w 654"/>
                <a:gd name="T19" fmla="*/ 4945 h 613"/>
                <a:gd name="T20" fmla="*/ 9702 w 654"/>
                <a:gd name="T21" fmla="*/ 2124 h 613"/>
                <a:gd name="T22" fmla="*/ 8577 w 654"/>
                <a:gd name="T23" fmla="*/ 341 h 613"/>
                <a:gd name="T24" fmla="*/ 7610 w 654"/>
                <a:gd name="T25" fmla="*/ 1954 h 613"/>
                <a:gd name="T26" fmla="*/ 6504 w 654"/>
                <a:gd name="T27" fmla="*/ 1216 h 613"/>
                <a:gd name="T28" fmla="*/ 4682 w 654"/>
                <a:gd name="T29" fmla="*/ 2068 h 613"/>
                <a:gd name="T30" fmla="*/ 2696 w 654"/>
                <a:gd name="T31" fmla="*/ 533 h 613"/>
                <a:gd name="T32" fmla="*/ 1574 w 654"/>
                <a:gd name="T33" fmla="*/ 605 h 613"/>
                <a:gd name="T34" fmla="*/ 1824 w 654"/>
                <a:gd name="T35" fmla="*/ 2082 h 613"/>
                <a:gd name="T36" fmla="*/ 1824 w 654"/>
                <a:gd name="T37" fmla="*/ 2082 h 613"/>
                <a:gd name="T38" fmla="*/ 1249 w 654"/>
                <a:gd name="T39" fmla="*/ 2274 h 613"/>
                <a:gd name="T40" fmla="*/ 592 w 654"/>
                <a:gd name="T41" fmla="*/ 4092 h 613"/>
                <a:gd name="T42" fmla="*/ 592 w 654"/>
                <a:gd name="T43" fmla="*/ 5776 h 613"/>
                <a:gd name="T44" fmla="*/ 1387 w 654"/>
                <a:gd name="T45" fmla="*/ 8050 h 613"/>
                <a:gd name="T46" fmla="*/ 1012 w 654"/>
                <a:gd name="T47" fmla="*/ 8698 h 613"/>
                <a:gd name="T48" fmla="*/ 1949 w 654"/>
                <a:gd name="T49" fmla="*/ 11099 h 613"/>
                <a:gd name="T50" fmla="*/ 3383 w 654"/>
                <a:gd name="T51" fmla="*/ 10473 h 6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54" h="613">
                  <a:moveTo>
                    <a:pt x="217" y="553"/>
                  </a:moveTo>
                  <a:cubicBezTo>
                    <a:pt x="220" y="554"/>
                    <a:pt x="223" y="555"/>
                    <a:pt x="227" y="557"/>
                  </a:cubicBezTo>
                  <a:cubicBezTo>
                    <a:pt x="279" y="573"/>
                    <a:pt x="322" y="562"/>
                    <a:pt x="342" y="551"/>
                  </a:cubicBezTo>
                  <a:cubicBezTo>
                    <a:pt x="361" y="541"/>
                    <a:pt x="374" y="536"/>
                    <a:pt x="396" y="541"/>
                  </a:cubicBezTo>
                  <a:cubicBezTo>
                    <a:pt x="418" y="545"/>
                    <a:pt x="474" y="559"/>
                    <a:pt x="495" y="524"/>
                  </a:cubicBezTo>
                  <a:cubicBezTo>
                    <a:pt x="492" y="540"/>
                    <a:pt x="502" y="579"/>
                    <a:pt x="535" y="597"/>
                  </a:cubicBezTo>
                  <a:cubicBezTo>
                    <a:pt x="562" y="613"/>
                    <a:pt x="610" y="609"/>
                    <a:pt x="634" y="553"/>
                  </a:cubicBezTo>
                  <a:cubicBezTo>
                    <a:pt x="642" y="533"/>
                    <a:pt x="646" y="509"/>
                    <a:pt x="648" y="487"/>
                  </a:cubicBezTo>
                  <a:cubicBezTo>
                    <a:pt x="654" y="429"/>
                    <a:pt x="636" y="320"/>
                    <a:pt x="564" y="333"/>
                  </a:cubicBezTo>
                  <a:cubicBezTo>
                    <a:pt x="571" y="323"/>
                    <a:pt x="586" y="296"/>
                    <a:pt x="598" y="261"/>
                  </a:cubicBezTo>
                  <a:cubicBezTo>
                    <a:pt x="609" y="223"/>
                    <a:pt x="613" y="151"/>
                    <a:pt x="622" y="112"/>
                  </a:cubicBezTo>
                  <a:cubicBezTo>
                    <a:pt x="632" y="66"/>
                    <a:pt x="592" y="11"/>
                    <a:pt x="550" y="18"/>
                  </a:cubicBezTo>
                  <a:cubicBezTo>
                    <a:pt x="507" y="25"/>
                    <a:pt x="482" y="39"/>
                    <a:pt x="488" y="103"/>
                  </a:cubicBezTo>
                  <a:cubicBezTo>
                    <a:pt x="476" y="74"/>
                    <a:pt x="452" y="47"/>
                    <a:pt x="417" y="64"/>
                  </a:cubicBezTo>
                  <a:cubicBezTo>
                    <a:pt x="381" y="81"/>
                    <a:pt x="337" y="104"/>
                    <a:pt x="300" y="109"/>
                  </a:cubicBezTo>
                  <a:cubicBezTo>
                    <a:pt x="263" y="113"/>
                    <a:pt x="174" y="120"/>
                    <a:pt x="173" y="28"/>
                  </a:cubicBezTo>
                  <a:cubicBezTo>
                    <a:pt x="172" y="9"/>
                    <a:pt x="104" y="0"/>
                    <a:pt x="101" y="32"/>
                  </a:cubicBezTo>
                  <a:cubicBezTo>
                    <a:pt x="97" y="64"/>
                    <a:pt x="103" y="97"/>
                    <a:pt x="117" y="110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06" y="111"/>
                    <a:pt x="93" y="114"/>
                    <a:pt x="80" y="120"/>
                  </a:cubicBezTo>
                  <a:cubicBezTo>
                    <a:pt x="40" y="141"/>
                    <a:pt x="26" y="176"/>
                    <a:pt x="38" y="216"/>
                  </a:cubicBezTo>
                  <a:cubicBezTo>
                    <a:pt x="50" y="256"/>
                    <a:pt x="56" y="264"/>
                    <a:pt x="38" y="305"/>
                  </a:cubicBezTo>
                  <a:cubicBezTo>
                    <a:pt x="20" y="346"/>
                    <a:pt x="0" y="439"/>
                    <a:pt x="89" y="425"/>
                  </a:cubicBezTo>
                  <a:cubicBezTo>
                    <a:pt x="81" y="437"/>
                    <a:pt x="71" y="450"/>
                    <a:pt x="65" y="459"/>
                  </a:cubicBezTo>
                  <a:cubicBezTo>
                    <a:pt x="44" y="482"/>
                    <a:pt x="33" y="583"/>
                    <a:pt x="125" y="586"/>
                  </a:cubicBezTo>
                  <a:cubicBezTo>
                    <a:pt x="184" y="589"/>
                    <a:pt x="217" y="553"/>
                    <a:pt x="217" y="55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5" name="Freeform 43"/>
            <p:cNvSpPr>
              <a:spLocks/>
            </p:cNvSpPr>
            <p:nvPr/>
          </p:nvSpPr>
          <p:spPr bwMode="auto">
            <a:xfrm>
              <a:off x="2332" y="1624"/>
              <a:ext cx="1132" cy="571"/>
            </a:xfrm>
            <a:custGeom>
              <a:avLst/>
              <a:gdLst>
                <a:gd name="T0" fmla="*/ 7069 w 453"/>
                <a:gd name="T1" fmla="*/ 56 h 214"/>
                <a:gd name="T2" fmla="*/ 6869 w 453"/>
                <a:gd name="T3" fmla="*/ 376 h 214"/>
                <a:gd name="T4" fmla="*/ 6537 w 453"/>
                <a:gd name="T5" fmla="*/ 2868 h 214"/>
                <a:gd name="T6" fmla="*/ 5153 w 453"/>
                <a:gd name="T7" fmla="*/ 4008 h 214"/>
                <a:gd name="T8" fmla="*/ 4183 w 453"/>
                <a:gd name="T9" fmla="*/ 2735 h 214"/>
                <a:gd name="T10" fmla="*/ 3354 w 453"/>
                <a:gd name="T11" fmla="*/ 718 h 214"/>
                <a:gd name="T12" fmla="*/ 2311 w 453"/>
                <a:gd name="T13" fmla="*/ 819 h 214"/>
                <a:gd name="T14" fmla="*/ 2217 w 453"/>
                <a:gd name="T15" fmla="*/ 913 h 214"/>
                <a:gd name="T16" fmla="*/ 1499 w 453"/>
                <a:gd name="T17" fmla="*/ 1878 h 214"/>
                <a:gd name="T18" fmla="*/ 950 w 453"/>
                <a:gd name="T19" fmla="*/ 763 h 214"/>
                <a:gd name="T20" fmla="*/ 855 w 453"/>
                <a:gd name="T21" fmla="*/ 590 h 214"/>
                <a:gd name="T22" fmla="*/ 0 w 453"/>
                <a:gd name="T23" fmla="*/ 56 h 2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3" h="214">
                  <a:moveTo>
                    <a:pt x="453" y="3"/>
                  </a:moveTo>
                  <a:cubicBezTo>
                    <a:pt x="449" y="0"/>
                    <a:pt x="443" y="0"/>
                    <a:pt x="440" y="20"/>
                  </a:cubicBezTo>
                  <a:cubicBezTo>
                    <a:pt x="436" y="39"/>
                    <a:pt x="453" y="89"/>
                    <a:pt x="419" y="151"/>
                  </a:cubicBezTo>
                  <a:cubicBezTo>
                    <a:pt x="390" y="204"/>
                    <a:pt x="361" y="214"/>
                    <a:pt x="330" y="211"/>
                  </a:cubicBezTo>
                  <a:cubicBezTo>
                    <a:pt x="298" y="209"/>
                    <a:pt x="275" y="185"/>
                    <a:pt x="268" y="144"/>
                  </a:cubicBezTo>
                  <a:cubicBezTo>
                    <a:pt x="261" y="105"/>
                    <a:pt x="247" y="50"/>
                    <a:pt x="215" y="38"/>
                  </a:cubicBezTo>
                  <a:cubicBezTo>
                    <a:pt x="186" y="24"/>
                    <a:pt x="162" y="34"/>
                    <a:pt x="148" y="43"/>
                  </a:cubicBezTo>
                  <a:cubicBezTo>
                    <a:pt x="146" y="45"/>
                    <a:pt x="144" y="46"/>
                    <a:pt x="142" y="48"/>
                  </a:cubicBezTo>
                  <a:cubicBezTo>
                    <a:pt x="125" y="65"/>
                    <a:pt x="122" y="102"/>
                    <a:pt x="96" y="99"/>
                  </a:cubicBezTo>
                  <a:cubicBezTo>
                    <a:pt x="81" y="97"/>
                    <a:pt x="81" y="77"/>
                    <a:pt x="61" y="40"/>
                  </a:cubicBezTo>
                  <a:cubicBezTo>
                    <a:pt x="59" y="37"/>
                    <a:pt x="57" y="34"/>
                    <a:pt x="55" y="31"/>
                  </a:cubicBezTo>
                  <a:cubicBezTo>
                    <a:pt x="45" y="14"/>
                    <a:pt x="25" y="2"/>
                    <a:pt x="0" y="3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6" name="Freeform 44"/>
            <p:cNvSpPr>
              <a:spLocks/>
            </p:cNvSpPr>
            <p:nvPr/>
          </p:nvSpPr>
          <p:spPr bwMode="auto">
            <a:xfrm>
              <a:off x="2655" y="2472"/>
              <a:ext cx="192" cy="136"/>
            </a:xfrm>
            <a:custGeom>
              <a:avLst/>
              <a:gdLst>
                <a:gd name="T0" fmla="*/ 0 w 77"/>
                <a:gd name="T1" fmla="*/ 0 h 51"/>
                <a:gd name="T2" fmla="*/ 1194 w 77"/>
                <a:gd name="T3" fmla="*/ 832 h 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7" h="51">
                  <a:moveTo>
                    <a:pt x="0" y="0"/>
                  </a:moveTo>
                  <a:cubicBezTo>
                    <a:pt x="12" y="28"/>
                    <a:pt x="29" y="51"/>
                    <a:pt x="77" y="44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7" name="Freeform 45"/>
            <p:cNvSpPr>
              <a:spLocks/>
            </p:cNvSpPr>
            <p:nvPr/>
          </p:nvSpPr>
          <p:spPr bwMode="auto">
            <a:xfrm>
              <a:off x="2350" y="1947"/>
              <a:ext cx="25" cy="178"/>
            </a:xfrm>
            <a:custGeom>
              <a:avLst/>
              <a:gdLst>
                <a:gd name="T0" fmla="*/ 95 w 10"/>
                <a:gd name="T1" fmla="*/ 0 h 67"/>
                <a:gd name="T2" fmla="*/ 113 w 10"/>
                <a:gd name="T3" fmla="*/ 733 h 67"/>
                <a:gd name="T4" fmla="*/ 0 w 10"/>
                <a:gd name="T5" fmla="*/ 1257 h 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67">
                  <a:moveTo>
                    <a:pt x="6" y="0"/>
                  </a:moveTo>
                  <a:cubicBezTo>
                    <a:pt x="6" y="13"/>
                    <a:pt x="10" y="26"/>
                    <a:pt x="7" y="39"/>
                  </a:cubicBezTo>
                  <a:cubicBezTo>
                    <a:pt x="4" y="53"/>
                    <a:pt x="0" y="67"/>
                    <a:pt x="0" y="6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8" name="Freeform 46"/>
            <p:cNvSpPr>
              <a:spLocks/>
            </p:cNvSpPr>
            <p:nvPr/>
          </p:nvSpPr>
          <p:spPr bwMode="auto">
            <a:xfrm>
              <a:off x="2954" y="1749"/>
              <a:ext cx="108" cy="150"/>
            </a:xfrm>
            <a:custGeom>
              <a:avLst/>
              <a:gdLst>
                <a:gd name="T0" fmla="*/ 0 w 43"/>
                <a:gd name="T1" fmla="*/ 504 h 56"/>
                <a:gd name="T2" fmla="*/ 681 w 43"/>
                <a:gd name="T3" fmla="*/ 0 h 56"/>
                <a:gd name="T4" fmla="*/ 188 w 43"/>
                <a:gd name="T5" fmla="*/ 1077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" h="56">
                  <a:moveTo>
                    <a:pt x="0" y="26"/>
                  </a:moveTo>
                  <a:cubicBezTo>
                    <a:pt x="9" y="31"/>
                    <a:pt x="34" y="11"/>
                    <a:pt x="43" y="0"/>
                  </a:cubicBezTo>
                  <a:cubicBezTo>
                    <a:pt x="29" y="16"/>
                    <a:pt x="12" y="33"/>
                    <a:pt x="12" y="56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39" name="Freeform 47"/>
            <p:cNvSpPr>
              <a:spLocks/>
            </p:cNvSpPr>
            <p:nvPr/>
          </p:nvSpPr>
          <p:spPr bwMode="auto">
            <a:xfrm>
              <a:off x="2652" y="2029"/>
              <a:ext cx="252" cy="299"/>
            </a:xfrm>
            <a:custGeom>
              <a:avLst/>
              <a:gdLst>
                <a:gd name="T0" fmla="*/ 1537 w 101"/>
                <a:gd name="T1" fmla="*/ 2074 h 112"/>
                <a:gd name="T2" fmla="*/ 1058 w 101"/>
                <a:gd name="T3" fmla="*/ 1903 h 112"/>
                <a:gd name="T4" fmla="*/ 12 w 101"/>
                <a:gd name="T5" fmla="*/ 683 h 112"/>
                <a:gd name="T6" fmla="*/ 0 w 101"/>
                <a:gd name="T7" fmla="*/ 662 h 112"/>
                <a:gd name="T8" fmla="*/ 716 w 101"/>
                <a:gd name="T9" fmla="*/ 21 h 112"/>
                <a:gd name="T10" fmla="*/ 716 w 101"/>
                <a:gd name="T11" fmla="*/ 0 h 112"/>
                <a:gd name="T12" fmla="*/ 1028 w 101"/>
                <a:gd name="T13" fmla="*/ 1084 h 112"/>
                <a:gd name="T14" fmla="*/ 1569 w 101"/>
                <a:gd name="T15" fmla="*/ 2074 h 112"/>
                <a:gd name="T16" fmla="*/ 1537 w 101"/>
                <a:gd name="T17" fmla="*/ 2074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" h="112">
                  <a:moveTo>
                    <a:pt x="99" y="109"/>
                  </a:moveTo>
                  <a:cubicBezTo>
                    <a:pt x="99" y="109"/>
                    <a:pt x="88" y="112"/>
                    <a:pt x="68" y="100"/>
                  </a:cubicBezTo>
                  <a:cubicBezTo>
                    <a:pt x="47" y="88"/>
                    <a:pt x="25" y="45"/>
                    <a:pt x="1" y="3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6" y="30"/>
                    <a:pt x="40" y="12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17"/>
                    <a:pt x="54" y="35"/>
                    <a:pt x="66" y="57"/>
                  </a:cubicBezTo>
                  <a:cubicBezTo>
                    <a:pt x="78" y="78"/>
                    <a:pt x="88" y="95"/>
                    <a:pt x="101" y="109"/>
                  </a:cubicBezTo>
                  <a:lnTo>
                    <a:pt x="99" y="10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0" name="Freeform 48"/>
            <p:cNvSpPr>
              <a:spLocks/>
            </p:cNvSpPr>
            <p:nvPr/>
          </p:nvSpPr>
          <p:spPr bwMode="auto">
            <a:xfrm>
              <a:off x="2652" y="2472"/>
              <a:ext cx="197" cy="168"/>
            </a:xfrm>
            <a:custGeom>
              <a:avLst/>
              <a:gdLst>
                <a:gd name="T0" fmla="*/ 1212 w 79"/>
                <a:gd name="T1" fmla="*/ 832 h 63"/>
                <a:gd name="T2" fmla="*/ 12 w 79"/>
                <a:gd name="T3" fmla="*/ 0 h 63"/>
                <a:gd name="T4" fmla="*/ 0 w 79"/>
                <a:gd name="T5" fmla="*/ 0 h 63"/>
                <a:gd name="T6" fmla="*/ 436 w 79"/>
                <a:gd name="T7" fmla="*/ 1139 h 63"/>
                <a:gd name="T8" fmla="*/ 1224 w 79"/>
                <a:gd name="T9" fmla="*/ 832 h 63"/>
                <a:gd name="T10" fmla="*/ 1212 w 79"/>
                <a:gd name="T11" fmla="*/ 83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" h="63">
                  <a:moveTo>
                    <a:pt x="78" y="44"/>
                  </a:moveTo>
                  <a:cubicBezTo>
                    <a:pt x="30" y="51"/>
                    <a:pt x="13" y="28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47" y="63"/>
                    <a:pt x="64" y="54"/>
                    <a:pt x="79" y="44"/>
                  </a:cubicBezTo>
                  <a:lnTo>
                    <a:pt x="78" y="44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1" name="Freeform 49"/>
            <p:cNvSpPr>
              <a:spLocks/>
            </p:cNvSpPr>
            <p:nvPr/>
          </p:nvSpPr>
          <p:spPr bwMode="auto">
            <a:xfrm>
              <a:off x="2350" y="1944"/>
              <a:ext cx="105" cy="181"/>
            </a:xfrm>
            <a:custGeom>
              <a:avLst/>
              <a:gdLst>
                <a:gd name="T0" fmla="*/ 95 w 42"/>
                <a:gd name="T1" fmla="*/ 21 h 68"/>
                <a:gd name="T2" fmla="*/ 113 w 42"/>
                <a:gd name="T3" fmla="*/ 751 h 68"/>
                <a:gd name="T4" fmla="*/ 0 w 42"/>
                <a:gd name="T5" fmla="*/ 1283 h 68"/>
                <a:gd name="T6" fmla="*/ 0 w 42"/>
                <a:gd name="T7" fmla="*/ 1283 h 68"/>
                <a:gd name="T8" fmla="*/ 645 w 42"/>
                <a:gd name="T9" fmla="*/ 1057 h 68"/>
                <a:gd name="T10" fmla="*/ 658 w 42"/>
                <a:gd name="T11" fmla="*/ 1057 h 68"/>
                <a:gd name="T12" fmla="*/ 395 w 42"/>
                <a:gd name="T13" fmla="*/ 751 h 68"/>
                <a:gd name="T14" fmla="*/ 113 w 42"/>
                <a:gd name="T15" fmla="*/ 0 h 68"/>
                <a:gd name="T16" fmla="*/ 95 w 42"/>
                <a:gd name="T17" fmla="*/ 21 h 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68">
                  <a:moveTo>
                    <a:pt x="6" y="1"/>
                  </a:moveTo>
                  <a:cubicBezTo>
                    <a:pt x="6" y="14"/>
                    <a:pt x="10" y="27"/>
                    <a:pt x="7" y="40"/>
                  </a:cubicBezTo>
                  <a:cubicBezTo>
                    <a:pt x="4" y="54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1" y="60"/>
                    <a:pt x="24" y="55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4" y="52"/>
                    <a:pt x="28" y="46"/>
                    <a:pt x="25" y="40"/>
                  </a:cubicBezTo>
                  <a:cubicBezTo>
                    <a:pt x="21" y="32"/>
                    <a:pt x="14" y="16"/>
                    <a:pt x="7" y="0"/>
                  </a:cubicBezTo>
                  <a:lnTo>
                    <a:pt x="6" y="1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2" name="Freeform 50"/>
            <p:cNvSpPr>
              <a:spLocks/>
            </p:cNvSpPr>
            <p:nvPr/>
          </p:nvSpPr>
          <p:spPr bwMode="auto">
            <a:xfrm>
              <a:off x="3057" y="2555"/>
              <a:ext cx="135" cy="37"/>
            </a:xfrm>
            <a:custGeom>
              <a:avLst/>
              <a:gdLst>
                <a:gd name="T0" fmla="*/ 833 w 54"/>
                <a:gd name="T1" fmla="*/ 34 h 14"/>
                <a:gd name="T2" fmla="*/ 20 w 54"/>
                <a:gd name="T3" fmla="*/ 148 h 14"/>
                <a:gd name="T4" fmla="*/ 0 w 54"/>
                <a:gd name="T5" fmla="*/ 132 h 14"/>
                <a:gd name="T6" fmla="*/ 613 w 54"/>
                <a:gd name="T7" fmla="*/ 167 h 14"/>
                <a:gd name="T8" fmla="*/ 845 w 54"/>
                <a:gd name="T9" fmla="*/ 34 h 14"/>
                <a:gd name="T10" fmla="*/ 833 w 54"/>
                <a:gd name="T11" fmla="*/ 34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14">
                  <a:moveTo>
                    <a:pt x="53" y="2"/>
                  </a:moveTo>
                  <a:cubicBezTo>
                    <a:pt x="42" y="0"/>
                    <a:pt x="16" y="5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12"/>
                    <a:pt x="22" y="14"/>
                    <a:pt x="39" y="9"/>
                  </a:cubicBezTo>
                  <a:cubicBezTo>
                    <a:pt x="44" y="7"/>
                    <a:pt x="49" y="5"/>
                    <a:pt x="54" y="2"/>
                  </a:cubicBezTo>
                  <a:lnTo>
                    <a:pt x="53" y="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3" name="Freeform 51"/>
            <p:cNvSpPr>
              <a:spLocks/>
            </p:cNvSpPr>
            <p:nvPr/>
          </p:nvSpPr>
          <p:spPr bwMode="auto">
            <a:xfrm>
              <a:off x="2952" y="1749"/>
              <a:ext cx="110" cy="158"/>
            </a:xfrm>
            <a:custGeom>
              <a:avLst/>
              <a:gdLst>
                <a:gd name="T0" fmla="*/ 208 w 44"/>
                <a:gd name="T1" fmla="*/ 1077 h 59"/>
                <a:gd name="T2" fmla="*/ 688 w 44"/>
                <a:gd name="T3" fmla="*/ 0 h 59"/>
                <a:gd name="T4" fmla="*/ 20 w 44"/>
                <a:gd name="T5" fmla="*/ 501 h 59"/>
                <a:gd name="T6" fmla="*/ 0 w 44"/>
                <a:gd name="T7" fmla="*/ 501 h 59"/>
                <a:gd name="T8" fmla="*/ 188 w 44"/>
                <a:gd name="T9" fmla="*/ 1133 h 59"/>
                <a:gd name="T10" fmla="*/ 208 w 44"/>
                <a:gd name="T11" fmla="*/ 1077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59">
                  <a:moveTo>
                    <a:pt x="13" y="56"/>
                  </a:moveTo>
                  <a:cubicBezTo>
                    <a:pt x="13" y="33"/>
                    <a:pt x="30" y="16"/>
                    <a:pt x="44" y="0"/>
                  </a:cubicBezTo>
                  <a:cubicBezTo>
                    <a:pt x="35" y="11"/>
                    <a:pt x="10" y="31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6"/>
                    <a:pt x="9" y="48"/>
                    <a:pt x="12" y="59"/>
                  </a:cubicBezTo>
                  <a:lnTo>
                    <a:pt x="13" y="56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4" name="Freeform 52"/>
            <p:cNvSpPr>
              <a:spLocks/>
            </p:cNvSpPr>
            <p:nvPr/>
          </p:nvSpPr>
          <p:spPr bwMode="auto">
            <a:xfrm>
              <a:off x="3057" y="2555"/>
              <a:ext cx="132" cy="21"/>
            </a:xfrm>
            <a:custGeom>
              <a:avLst/>
              <a:gdLst>
                <a:gd name="T0" fmla="*/ 0 w 53"/>
                <a:gd name="T1" fmla="*/ 144 h 8"/>
                <a:gd name="T2" fmla="*/ 819 w 53"/>
                <a:gd name="T3" fmla="*/ 34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3" h="8">
                  <a:moveTo>
                    <a:pt x="0" y="8"/>
                  </a:moveTo>
                  <a:cubicBezTo>
                    <a:pt x="16" y="5"/>
                    <a:pt x="42" y="0"/>
                    <a:pt x="53" y="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5" name="Freeform 53"/>
            <p:cNvSpPr>
              <a:spLocks/>
            </p:cNvSpPr>
            <p:nvPr/>
          </p:nvSpPr>
          <p:spPr bwMode="auto">
            <a:xfrm>
              <a:off x="3052" y="2123"/>
              <a:ext cx="265" cy="98"/>
            </a:xfrm>
            <a:custGeom>
              <a:avLst/>
              <a:gdLst>
                <a:gd name="T0" fmla="*/ 1658 w 106"/>
                <a:gd name="T1" fmla="*/ 0 h 37"/>
                <a:gd name="T2" fmla="*/ 0 w 106"/>
                <a:gd name="T3" fmla="*/ 56 h 37"/>
                <a:gd name="T4" fmla="*/ 0 w 106"/>
                <a:gd name="T5" fmla="*/ 56 h 37"/>
                <a:gd name="T6" fmla="*/ 658 w 106"/>
                <a:gd name="T7" fmla="*/ 450 h 37"/>
                <a:gd name="T8" fmla="*/ 1658 w 106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62" y="37"/>
                    <a:pt x="10" y="1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1" y="16"/>
                    <a:pt x="25" y="23"/>
                    <a:pt x="42" y="24"/>
                  </a:cubicBezTo>
                  <a:cubicBezTo>
                    <a:pt x="64" y="26"/>
                    <a:pt x="85" y="22"/>
                    <a:pt x="106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6" name="Freeform 54"/>
            <p:cNvSpPr>
              <a:spLocks/>
            </p:cNvSpPr>
            <p:nvPr/>
          </p:nvSpPr>
          <p:spPr bwMode="auto">
            <a:xfrm>
              <a:off x="2360" y="2712"/>
              <a:ext cx="42" cy="53"/>
            </a:xfrm>
            <a:custGeom>
              <a:avLst/>
              <a:gdLst>
                <a:gd name="T0" fmla="*/ 42 w 17"/>
                <a:gd name="T1" fmla="*/ 0 h 20"/>
                <a:gd name="T2" fmla="*/ 257 w 17"/>
                <a:gd name="T3" fmla="*/ 371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20">
                  <a:moveTo>
                    <a:pt x="3" y="0"/>
                  </a:moveTo>
                  <a:cubicBezTo>
                    <a:pt x="0" y="15"/>
                    <a:pt x="8" y="16"/>
                    <a:pt x="17" y="2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7" name="Freeform 55"/>
            <p:cNvSpPr>
              <a:spLocks/>
            </p:cNvSpPr>
            <p:nvPr/>
          </p:nvSpPr>
          <p:spPr bwMode="auto">
            <a:xfrm>
              <a:off x="2512" y="1792"/>
              <a:ext cx="135" cy="101"/>
            </a:xfrm>
            <a:custGeom>
              <a:avLst/>
              <a:gdLst>
                <a:gd name="T0" fmla="*/ 20 w 54"/>
                <a:gd name="T1" fmla="*/ 21 h 38"/>
                <a:gd name="T2" fmla="*/ 0 w 54"/>
                <a:gd name="T3" fmla="*/ 0 h 38"/>
                <a:gd name="T4" fmla="*/ 375 w 54"/>
                <a:gd name="T5" fmla="*/ 678 h 38"/>
                <a:gd name="T6" fmla="*/ 845 w 54"/>
                <a:gd name="T7" fmla="*/ 247 h 38"/>
                <a:gd name="T8" fmla="*/ 20 w 54"/>
                <a:gd name="T9" fmla="*/ 21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8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2"/>
                    <a:pt x="12" y="35"/>
                    <a:pt x="24" y="36"/>
                  </a:cubicBezTo>
                  <a:cubicBezTo>
                    <a:pt x="39" y="38"/>
                    <a:pt x="47" y="26"/>
                    <a:pt x="54" y="13"/>
                  </a:cubicBezTo>
                  <a:cubicBezTo>
                    <a:pt x="34" y="25"/>
                    <a:pt x="10" y="15"/>
                    <a:pt x="1" y="1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8" name="Freeform 56"/>
            <p:cNvSpPr>
              <a:spLocks/>
            </p:cNvSpPr>
            <p:nvPr/>
          </p:nvSpPr>
          <p:spPr bwMode="auto">
            <a:xfrm>
              <a:off x="2652" y="2472"/>
              <a:ext cx="110" cy="160"/>
            </a:xfrm>
            <a:custGeom>
              <a:avLst/>
              <a:gdLst>
                <a:gd name="T0" fmla="*/ 688 w 44"/>
                <a:gd name="T1" fmla="*/ 832 h 60"/>
                <a:gd name="T2" fmla="*/ 688 w 44"/>
                <a:gd name="T3" fmla="*/ 819 h 60"/>
                <a:gd name="T4" fmla="*/ 20 w 44"/>
                <a:gd name="T5" fmla="*/ 0 h 60"/>
                <a:gd name="T6" fmla="*/ 0 w 44"/>
                <a:gd name="T7" fmla="*/ 0 h 60"/>
                <a:gd name="T8" fmla="*/ 438 w 44"/>
                <a:gd name="T9" fmla="*/ 1139 h 60"/>
                <a:gd name="T10" fmla="*/ 688 w 44"/>
                <a:gd name="T11" fmla="*/ 832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" h="60">
                  <a:moveTo>
                    <a:pt x="44" y="44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21" y="38"/>
                    <a:pt x="9" y="2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9"/>
                    <a:pt x="8" y="57"/>
                    <a:pt x="28" y="60"/>
                  </a:cubicBezTo>
                  <a:cubicBezTo>
                    <a:pt x="37" y="56"/>
                    <a:pt x="44" y="44"/>
                    <a:pt x="44" y="4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49" name="Freeform 57"/>
            <p:cNvSpPr>
              <a:spLocks/>
            </p:cNvSpPr>
            <p:nvPr/>
          </p:nvSpPr>
          <p:spPr bwMode="auto">
            <a:xfrm>
              <a:off x="3432" y="1605"/>
              <a:ext cx="25" cy="54"/>
            </a:xfrm>
            <a:custGeom>
              <a:avLst/>
              <a:gdLst>
                <a:gd name="T0" fmla="*/ 158 w 10"/>
                <a:gd name="T1" fmla="*/ 257 h 20"/>
                <a:gd name="T2" fmla="*/ 83 w 10"/>
                <a:gd name="T3" fmla="*/ 59 h 20"/>
                <a:gd name="T4" fmla="*/ 95 w 10"/>
                <a:gd name="T5" fmla="*/ 373 h 20"/>
                <a:gd name="T6" fmla="*/ 63 w 10"/>
                <a:gd name="T7" fmla="*/ 394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20">
                  <a:moveTo>
                    <a:pt x="10" y="13"/>
                  </a:moveTo>
                  <a:cubicBezTo>
                    <a:pt x="10" y="10"/>
                    <a:pt x="10" y="0"/>
                    <a:pt x="5" y="3"/>
                  </a:cubicBezTo>
                  <a:cubicBezTo>
                    <a:pt x="0" y="5"/>
                    <a:pt x="6" y="16"/>
                    <a:pt x="6" y="19"/>
                  </a:cubicBezTo>
                  <a:cubicBezTo>
                    <a:pt x="6" y="20"/>
                    <a:pt x="5" y="20"/>
                    <a:pt x="4" y="2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0" name="Freeform 58"/>
            <p:cNvSpPr>
              <a:spLocks/>
            </p:cNvSpPr>
            <p:nvPr/>
          </p:nvSpPr>
          <p:spPr bwMode="auto">
            <a:xfrm>
              <a:off x="3152" y="1973"/>
              <a:ext cx="27" cy="30"/>
            </a:xfrm>
            <a:custGeom>
              <a:avLst/>
              <a:gdLst>
                <a:gd name="T0" fmla="*/ 61 w 11"/>
                <a:gd name="T1" fmla="*/ 224 h 11"/>
                <a:gd name="T2" fmla="*/ 133 w 11"/>
                <a:gd name="T3" fmla="*/ 0 h 11"/>
                <a:gd name="T4" fmla="*/ 0 w 11"/>
                <a:gd name="T5" fmla="*/ 82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4" y="11"/>
                  </a:moveTo>
                  <a:cubicBezTo>
                    <a:pt x="8" y="9"/>
                    <a:pt x="11" y="4"/>
                    <a:pt x="9" y="0"/>
                  </a:cubicBezTo>
                  <a:cubicBezTo>
                    <a:pt x="6" y="1"/>
                    <a:pt x="3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1" name="Freeform 59"/>
            <p:cNvSpPr>
              <a:spLocks/>
            </p:cNvSpPr>
            <p:nvPr/>
          </p:nvSpPr>
          <p:spPr bwMode="auto">
            <a:xfrm>
              <a:off x="2160" y="2293"/>
              <a:ext cx="30" cy="48"/>
            </a:xfrm>
            <a:custGeom>
              <a:avLst/>
              <a:gdLst>
                <a:gd name="T0" fmla="*/ 175 w 12"/>
                <a:gd name="T1" fmla="*/ 0 h 18"/>
                <a:gd name="T2" fmla="*/ 33 w 12"/>
                <a:gd name="T3" fmla="*/ 93 h 18"/>
                <a:gd name="T4" fmla="*/ 145 w 12"/>
                <a:gd name="T5" fmla="*/ 77 h 18"/>
                <a:gd name="T6" fmla="*/ 0 w 12"/>
                <a:gd name="T7" fmla="*/ 341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11" y="0"/>
                  </a:moveTo>
                  <a:cubicBezTo>
                    <a:pt x="7" y="0"/>
                    <a:pt x="1" y="0"/>
                    <a:pt x="2" y="5"/>
                  </a:cubicBezTo>
                  <a:cubicBezTo>
                    <a:pt x="4" y="6"/>
                    <a:pt x="7" y="5"/>
                    <a:pt x="9" y="4"/>
                  </a:cubicBezTo>
                  <a:cubicBezTo>
                    <a:pt x="12" y="9"/>
                    <a:pt x="5" y="17"/>
                    <a:pt x="0" y="18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2" name="Freeform 60"/>
            <p:cNvSpPr>
              <a:spLocks/>
            </p:cNvSpPr>
            <p:nvPr/>
          </p:nvSpPr>
          <p:spPr bwMode="auto">
            <a:xfrm>
              <a:off x="2300" y="1840"/>
              <a:ext cx="32" cy="35"/>
            </a:xfrm>
            <a:custGeom>
              <a:avLst/>
              <a:gdLst>
                <a:gd name="T0" fmla="*/ 42 w 13"/>
                <a:gd name="T1" fmla="*/ 218 h 13"/>
                <a:gd name="T2" fmla="*/ 121 w 13"/>
                <a:gd name="T3" fmla="*/ 0 h 13"/>
                <a:gd name="T4" fmla="*/ 103 w 13"/>
                <a:gd name="T5" fmla="*/ 253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0" y="7"/>
                    <a:pt x="5" y="2"/>
                    <a:pt x="8" y="0"/>
                  </a:cubicBezTo>
                  <a:cubicBezTo>
                    <a:pt x="13" y="2"/>
                    <a:pt x="10" y="9"/>
                    <a:pt x="7" y="13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3" name="Freeform 61"/>
            <p:cNvSpPr>
              <a:spLocks/>
            </p:cNvSpPr>
            <p:nvPr/>
          </p:nvSpPr>
          <p:spPr bwMode="auto">
            <a:xfrm>
              <a:off x="2425" y="2448"/>
              <a:ext cx="35" cy="51"/>
            </a:xfrm>
            <a:custGeom>
              <a:avLst/>
              <a:gdLst>
                <a:gd name="T0" fmla="*/ 0 w 14"/>
                <a:gd name="T1" fmla="*/ 217 h 19"/>
                <a:gd name="T2" fmla="*/ 95 w 14"/>
                <a:gd name="T3" fmla="*/ 21 h 19"/>
                <a:gd name="T4" fmla="*/ 50 w 14"/>
                <a:gd name="T5" fmla="*/ 368 h 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9">
                  <a:moveTo>
                    <a:pt x="0" y="11"/>
                  </a:moveTo>
                  <a:cubicBezTo>
                    <a:pt x="1" y="9"/>
                    <a:pt x="2" y="0"/>
                    <a:pt x="6" y="1"/>
                  </a:cubicBezTo>
                  <a:cubicBezTo>
                    <a:pt x="14" y="4"/>
                    <a:pt x="5" y="16"/>
                    <a:pt x="3" y="19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4" name="Freeform 62"/>
            <p:cNvSpPr>
              <a:spLocks/>
            </p:cNvSpPr>
            <p:nvPr/>
          </p:nvSpPr>
          <p:spPr bwMode="auto">
            <a:xfrm>
              <a:off x="2385" y="2752"/>
              <a:ext cx="10" cy="21"/>
            </a:xfrm>
            <a:custGeom>
              <a:avLst/>
              <a:gdLst>
                <a:gd name="T0" fmla="*/ 63 w 4"/>
                <a:gd name="T1" fmla="*/ 0 h 8"/>
                <a:gd name="T2" fmla="*/ 0 w 4"/>
                <a:gd name="T3" fmla="*/ 144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2" y="3"/>
                    <a:pt x="1" y="5"/>
                    <a:pt x="0" y="8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5" name="Freeform 63"/>
            <p:cNvSpPr>
              <a:spLocks/>
            </p:cNvSpPr>
            <p:nvPr/>
          </p:nvSpPr>
          <p:spPr bwMode="auto">
            <a:xfrm>
              <a:off x="3472" y="2781"/>
              <a:ext cx="27" cy="48"/>
            </a:xfrm>
            <a:custGeom>
              <a:avLst/>
              <a:gdLst>
                <a:gd name="T0" fmla="*/ 150 w 11"/>
                <a:gd name="T1" fmla="*/ 115 h 18"/>
                <a:gd name="T2" fmla="*/ 29 w 11"/>
                <a:gd name="T3" fmla="*/ 192 h 18"/>
                <a:gd name="T4" fmla="*/ 162 w 11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8">
                  <a:moveTo>
                    <a:pt x="10" y="6"/>
                  </a:moveTo>
                  <a:cubicBezTo>
                    <a:pt x="10" y="10"/>
                    <a:pt x="4" y="18"/>
                    <a:pt x="2" y="10"/>
                  </a:cubicBezTo>
                  <a:cubicBezTo>
                    <a:pt x="0" y="5"/>
                    <a:pt x="8" y="1"/>
                    <a:pt x="11" y="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6" name="Freeform 64"/>
            <p:cNvSpPr>
              <a:spLocks/>
            </p:cNvSpPr>
            <p:nvPr/>
          </p:nvSpPr>
          <p:spPr bwMode="auto">
            <a:xfrm>
              <a:off x="3357" y="2597"/>
              <a:ext cx="15" cy="8"/>
            </a:xfrm>
            <a:custGeom>
              <a:avLst/>
              <a:gdLst>
                <a:gd name="T0" fmla="*/ 0 w 6"/>
                <a:gd name="T1" fmla="*/ 56 h 3"/>
                <a:gd name="T2" fmla="*/ 95 w 6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2" y="3"/>
                    <a:pt x="4" y="2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7" name="Freeform 65"/>
            <p:cNvSpPr>
              <a:spLocks/>
            </p:cNvSpPr>
            <p:nvPr/>
          </p:nvSpPr>
          <p:spPr bwMode="auto">
            <a:xfrm>
              <a:off x="2767" y="1875"/>
              <a:ext cx="27" cy="29"/>
            </a:xfrm>
            <a:custGeom>
              <a:avLst/>
              <a:gdLst>
                <a:gd name="T0" fmla="*/ 162 w 11"/>
                <a:gd name="T1" fmla="*/ 111 h 11"/>
                <a:gd name="T2" fmla="*/ 0 w 11"/>
                <a:gd name="T3" fmla="*/ 111 h 11"/>
                <a:gd name="T4" fmla="*/ 120 w 11"/>
                <a:gd name="T5" fmla="*/ 20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8" y="2"/>
                    <a:pt x="3" y="0"/>
                    <a:pt x="0" y="6"/>
                  </a:cubicBezTo>
                  <a:cubicBezTo>
                    <a:pt x="2" y="9"/>
                    <a:pt x="5" y="11"/>
                    <a:pt x="8" y="11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8" name="Freeform 66"/>
            <p:cNvSpPr>
              <a:spLocks/>
            </p:cNvSpPr>
            <p:nvPr/>
          </p:nvSpPr>
          <p:spPr bwMode="auto">
            <a:xfrm>
              <a:off x="3049" y="1747"/>
              <a:ext cx="18" cy="29"/>
            </a:xfrm>
            <a:custGeom>
              <a:avLst/>
              <a:gdLst>
                <a:gd name="T0" fmla="*/ 0 w 7"/>
                <a:gd name="T1" fmla="*/ 0 h 11"/>
                <a:gd name="T2" fmla="*/ 118 w 7"/>
                <a:gd name="T3" fmla="*/ 20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5"/>
                    <a:pt x="3" y="9"/>
                    <a:pt x="7" y="11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59" name="Freeform 67"/>
            <p:cNvSpPr>
              <a:spLocks/>
            </p:cNvSpPr>
            <p:nvPr/>
          </p:nvSpPr>
          <p:spPr bwMode="auto">
            <a:xfrm>
              <a:off x="2357" y="2723"/>
              <a:ext cx="15" cy="5"/>
            </a:xfrm>
            <a:custGeom>
              <a:avLst/>
              <a:gdLst>
                <a:gd name="T0" fmla="*/ 95 w 6"/>
                <a:gd name="T1" fmla="*/ 0 h 2"/>
                <a:gd name="T2" fmla="*/ 0 w 6"/>
                <a:gd name="T3" fmla="*/ 33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0"/>
                    <a:pt x="2" y="1"/>
                    <a:pt x="0" y="2"/>
                  </a:cubicBezTo>
                </a:path>
              </a:pathLst>
            </a:custGeom>
            <a:noFill/>
            <a:ln w="15875" cap="flat">
              <a:solidFill>
                <a:srgbClr val="FDD1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460" name="Group 1027"/>
          <p:cNvGrpSpPr>
            <a:grpSpLocks noChangeAspect="1"/>
          </p:cNvGrpSpPr>
          <p:nvPr/>
        </p:nvGrpSpPr>
        <p:grpSpPr bwMode="auto">
          <a:xfrm>
            <a:off x="6361995" y="4081593"/>
            <a:ext cx="420239" cy="448465"/>
            <a:chOff x="983" y="1933"/>
            <a:chExt cx="343" cy="366"/>
          </a:xfrm>
        </p:grpSpPr>
        <p:sp>
          <p:nvSpPr>
            <p:cNvPr id="1461" name="Oval 1028"/>
            <p:cNvSpPr>
              <a:spLocks noChangeArrowheads="1"/>
            </p:cNvSpPr>
            <p:nvPr/>
          </p:nvSpPr>
          <p:spPr bwMode="auto">
            <a:xfrm>
              <a:off x="983" y="1947"/>
              <a:ext cx="328" cy="352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2" name="Oval 1029"/>
            <p:cNvSpPr>
              <a:spLocks noChangeArrowheads="1"/>
            </p:cNvSpPr>
            <p:nvPr/>
          </p:nvSpPr>
          <p:spPr bwMode="auto">
            <a:xfrm>
              <a:off x="983" y="1947"/>
              <a:ext cx="328" cy="352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3" name="Oval 1030"/>
            <p:cNvSpPr>
              <a:spLocks noChangeArrowheads="1"/>
            </p:cNvSpPr>
            <p:nvPr/>
          </p:nvSpPr>
          <p:spPr bwMode="auto">
            <a:xfrm>
              <a:off x="1055" y="2024"/>
              <a:ext cx="186" cy="19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4" name="Freeform 1031"/>
            <p:cNvSpPr>
              <a:spLocks/>
            </p:cNvSpPr>
            <p:nvPr/>
          </p:nvSpPr>
          <p:spPr bwMode="auto">
            <a:xfrm>
              <a:off x="1000" y="1963"/>
              <a:ext cx="191" cy="253"/>
            </a:xfrm>
            <a:custGeom>
              <a:avLst/>
              <a:gdLst>
                <a:gd name="T0" fmla="*/ 25 w 76"/>
                <a:gd name="T1" fmla="*/ 461 h 95"/>
                <a:gd name="T2" fmla="*/ 422 w 76"/>
                <a:gd name="T3" fmla="*/ 13 h 95"/>
                <a:gd name="T4" fmla="*/ 480 w 76"/>
                <a:gd name="T5" fmla="*/ 21 h 95"/>
                <a:gd name="T6" fmla="*/ 367 w 76"/>
                <a:gd name="T7" fmla="*/ 0 h 95"/>
                <a:gd name="T8" fmla="*/ 0 w 76"/>
                <a:gd name="T9" fmla="*/ 418 h 95"/>
                <a:gd name="T10" fmla="*/ 75 w 76"/>
                <a:gd name="T11" fmla="*/ 674 h 95"/>
                <a:gd name="T12" fmla="*/ 25 w 76"/>
                <a:gd name="T13" fmla="*/ 461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95">
                  <a:moveTo>
                    <a:pt x="4" y="65"/>
                  </a:moveTo>
                  <a:cubicBezTo>
                    <a:pt x="4" y="30"/>
                    <a:pt x="32" y="2"/>
                    <a:pt x="67" y="2"/>
                  </a:cubicBezTo>
                  <a:cubicBezTo>
                    <a:pt x="70" y="2"/>
                    <a:pt x="73" y="3"/>
                    <a:pt x="76" y="3"/>
                  </a:cubicBezTo>
                  <a:cubicBezTo>
                    <a:pt x="70" y="1"/>
                    <a:pt x="64" y="0"/>
                    <a:pt x="58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73"/>
                    <a:pt x="4" y="85"/>
                    <a:pt x="12" y="95"/>
                  </a:cubicBezTo>
                  <a:cubicBezTo>
                    <a:pt x="7" y="86"/>
                    <a:pt x="4" y="76"/>
                    <a:pt x="4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5" name="Freeform 1032"/>
            <p:cNvSpPr>
              <a:spLocks/>
            </p:cNvSpPr>
            <p:nvPr/>
          </p:nvSpPr>
          <p:spPr bwMode="auto">
            <a:xfrm>
              <a:off x="1050" y="1984"/>
              <a:ext cx="246" cy="293"/>
            </a:xfrm>
            <a:custGeom>
              <a:avLst/>
              <a:gdLst>
                <a:gd name="T0" fmla="*/ 422 w 98"/>
                <a:gd name="T1" fmla="*/ 0 h 110"/>
                <a:gd name="T2" fmla="*/ 542 w 98"/>
                <a:gd name="T3" fmla="*/ 306 h 110"/>
                <a:gd name="T4" fmla="*/ 176 w 98"/>
                <a:gd name="T5" fmla="*/ 725 h 110"/>
                <a:gd name="T6" fmla="*/ 0 w 98"/>
                <a:gd name="T7" fmla="*/ 674 h 110"/>
                <a:gd name="T8" fmla="*/ 246 w 98"/>
                <a:gd name="T9" fmla="*/ 780 h 110"/>
                <a:gd name="T10" fmla="*/ 618 w 98"/>
                <a:gd name="T11" fmla="*/ 362 h 110"/>
                <a:gd name="T12" fmla="*/ 422 w 98"/>
                <a:gd name="T13" fmla="*/ 0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8" h="110">
                  <a:moveTo>
                    <a:pt x="67" y="0"/>
                  </a:moveTo>
                  <a:cubicBezTo>
                    <a:pt x="79" y="10"/>
                    <a:pt x="86" y="26"/>
                    <a:pt x="86" y="43"/>
                  </a:cubicBezTo>
                  <a:cubicBezTo>
                    <a:pt x="86" y="75"/>
                    <a:pt x="60" y="102"/>
                    <a:pt x="28" y="102"/>
                  </a:cubicBezTo>
                  <a:cubicBezTo>
                    <a:pt x="18" y="102"/>
                    <a:pt x="8" y="99"/>
                    <a:pt x="0" y="95"/>
                  </a:cubicBezTo>
                  <a:cubicBezTo>
                    <a:pt x="10" y="104"/>
                    <a:pt x="24" y="110"/>
                    <a:pt x="39" y="110"/>
                  </a:cubicBezTo>
                  <a:cubicBezTo>
                    <a:pt x="71" y="110"/>
                    <a:pt x="98" y="84"/>
                    <a:pt x="98" y="51"/>
                  </a:cubicBezTo>
                  <a:cubicBezTo>
                    <a:pt x="98" y="29"/>
                    <a:pt x="85" y="10"/>
                    <a:pt x="67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6" name="Freeform 1033"/>
            <p:cNvSpPr>
              <a:spLocks/>
            </p:cNvSpPr>
            <p:nvPr/>
          </p:nvSpPr>
          <p:spPr bwMode="auto">
            <a:xfrm>
              <a:off x="1068" y="2035"/>
              <a:ext cx="105" cy="138"/>
            </a:xfrm>
            <a:custGeom>
              <a:avLst/>
              <a:gdLst>
                <a:gd name="T0" fmla="*/ 25 w 42"/>
                <a:gd name="T1" fmla="*/ 239 h 52"/>
                <a:gd name="T2" fmla="*/ 250 w 42"/>
                <a:gd name="T3" fmla="*/ 13 h 52"/>
                <a:gd name="T4" fmla="*/ 258 w 42"/>
                <a:gd name="T5" fmla="*/ 13 h 52"/>
                <a:gd name="T6" fmla="*/ 195 w 42"/>
                <a:gd name="T7" fmla="*/ 0 h 52"/>
                <a:gd name="T8" fmla="*/ 0 w 42"/>
                <a:gd name="T9" fmla="*/ 218 h 52"/>
                <a:gd name="T10" fmla="*/ 45 w 42"/>
                <a:gd name="T11" fmla="*/ 366 h 52"/>
                <a:gd name="T12" fmla="*/ 25 w 42"/>
                <a:gd name="T13" fmla="*/ 239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52">
                  <a:moveTo>
                    <a:pt x="4" y="34"/>
                  </a:moveTo>
                  <a:cubicBezTo>
                    <a:pt x="4" y="15"/>
                    <a:pt x="22" y="2"/>
                    <a:pt x="40" y="2"/>
                  </a:cubicBezTo>
                  <a:cubicBezTo>
                    <a:pt x="42" y="2"/>
                    <a:pt x="39" y="1"/>
                    <a:pt x="41" y="2"/>
                  </a:cubicBezTo>
                  <a:cubicBezTo>
                    <a:pt x="38" y="1"/>
                    <a:pt x="35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2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7" name="Freeform 1034"/>
            <p:cNvSpPr>
              <a:spLocks/>
            </p:cNvSpPr>
            <p:nvPr/>
          </p:nvSpPr>
          <p:spPr bwMode="auto">
            <a:xfrm>
              <a:off x="1100" y="2051"/>
              <a:ext cx="131" cy="157"/>
            </a:xfrm>
            <a:custGeom>
              <a:avLst/>
              <a:gdLst>
                <a:gd name="T0" fmla="*/ 229 w 52"/>
                <a:gd name="T1" fmla="*/ 0 h 59"/>
                <a:gd name="T2" fmla="*/ 292 w 52"/>
                <a:gd name="T3" fmla="*/ 162 h 59"/>
                <a:gd name="T4" fmla="*/ 96 w 52"/>
                <a:gd name="T5" fmla="*/ 383 h 59"/>
                <a:gd name="T6" fmla="*/ 0 w 52"/>
                <a:gd name="T7" fmla="*/ 362 h 59"/>
                <a:gd name="T8" fmla="*/ 134 w 52"/>
                <a:gd name="T9" fmla="*/ 418 h 59"/>
                <a:gd name="T10" fmla="*/ 330 w 52"/>
                <a:gd name="T11" fmla="*/ 200 h 59"/>
                <a:gd name="T12" fmla="*/ 229 w 52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59">
                  <a:moveTo>
                    <a:pt x="36" y="0"/>
                  </a:moveTo>
                  <a:cubicBezTo>
                    <a:pt x="42" y="6"/>
                    <a:pt x="46" y="14"/>
                    <a:pt x="46" y="23"/>
                  </a:cubicBezTo>
                  <a:cubicBezTo>
                    <a:pt x="46" y="40"/>
                    <a:pt x="32" y="54"/>
                    <a:pt x="15" y="54"/>
                  </a:cubicBezTo>
                  <a:cubicBezTo>
                    <a:pt x="10" y="54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8" y="59"/>
                    <a:pt x="52" y="45"/>
                    <a:pt x="52" y="28"/>
                  </a:cubicBezTo>
                  <a:cubicBezTo>
                    <a:pt x="52" y="16"/>
                    <a:pt x="45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8" name="Freeform 1035"/>
            <p:cNvSpPr>
              <a:spLocks/>
            </p:cNvSpPr>
            <p:nvPr/>
          </p:nvSpPr>
          <p:spPr bwMode="auto">
            <a:xfrm>
              <a:off x="1028" y="2059"/>
              <a:ext cx="42" cy="24"/>
            </a:xfrm>
            <a:custGeom>
              <a:avLst/>
              <a:gdLst>
                <a:gd name="T0" fmla="*/ 0 w 17"/>
                <a:gd name="T1" fmla="*/ 0 h 9"/>
                <a:gd name="T2" fmla="*/ 104 w 17"/>
                <a:gd name="T3" fmla="*/ 8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5" y="8"/>
                    <a:pt x="12" y="9"/>
                    <a:pt x="17" y="1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69" name="Oval 1036"/>
            <p:cNvSpPr>
              <a:spLocks noChangeArrowheads="1"/>
            </p:cNvSpPr>
            <p:nvPr/>
          </p:nvSpPr>
          <p:spPr bwMode="auto">
            <a:xfrm>
              <a:off x="1055" y="2024"/>
              <a:ext cx="186" cy="197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0" name="Freeform 1037"/>
            <p:cNvSpPr>
              <a:spLocks/>
            </p:cNvSpPr>
            <p:nvPr/>
          </p:nvSpPr>
          <p:spPr bwMode="auto">
            <a:xfrm>
              <a:off x="1196" y="2027"/>
              <a:ext cx="52" cy="56"/>
            </a:xfrm>
            <a:custGeom>
              <a:avLst/>
              <a:gdLst>
                <a:gd name="T0" fmla="*/ 99 w 21"/>
                <a:gd name="T1" fmla="*/ 21 h 21"/>
                <a:gd name="T2" fmla="*/ 111 w 21"/>
                <a:gd name="T3" fmla="*/ 107 h 21"/>
                <a:gd name="T4" fmla="*/ 37 w 21"/>
                <a:gd name="T5" fmla="*/ 128 h 21"/>
                <a:gd name="T6" fmla="*/ 17 w 21"/>
                <a:gd name="T7" fmla="*/ 43 h 21"/>
                <a:gd name="T8" fmla="*/ 99 w 21"/>
                <a:gd name="T9" fmla="*/ 21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20" y="6"/>
                    <a:pt x="21" y="11"/>
                    <a:pt x="18" y="15"/>
                  </a:cubicBezTo>
                  <a:cubicBezTo>
                    <a:pt x="16" y="20"/>
                    <a:pt x="10" y="21"/>
                    <a:pt x="6" y="18"/>
                  </a:cubicBezTo>
                  <a:cubicBezTo>
                    <a:pt x="2" y="16"/>
                    <a:pt x="0" y="10"/>
                    <a:pt x="3" y="6"/>
                  </a:cubicBezTo>
                  <a:cubicBezTo>
                    <a:pt x="6" y="2"/>
                    <a:pt x="11" y="0"/>
                    <a:pt x="1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1" name="Freeform 1038"/>
            <p:cNvSpPr>
              <a:spLocks/>
            </p:cNvSpPr>
            <p:nvPr/>
          </p:nvSpPr>
          <p:spPr bwMode="auto">
            <a:xfrm>
              <a:off x="1178" y="2013"/>
              <a:ext cx="28" cy="30"/>
            </a:xfrm>
            <a:custGeom>
              <a:avLst/>
              <a:gdLst>
                <a:gd name="T0" fmla="*/ 51 w 11"/>
                <a:gd name="T1" fmla="*/ 14 h 11"/>
                <a:gd name="T2" fmla="*/ 59 w 11"/>
                <a:gd name="T3" fmla="*/ 60 h 11"/>
                <a:gd name="T4" fmla="*/ 20 w 11"/>
                <a:gd name="T5" fmla="*/ 74 h 11"/>
                <a:gd name="T6" fmla="*/ 8 w 11"/>
                <a:gd name="T7" fmla="*/ 22 h 11"/>
                <a:gd name="T8" fmla="*/ 51 w 11"/>
                <a:gd name="T9" fmla="*/ 14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10" y="3"/>
                    <a:pt x="11" y="6"/>
                    <a:pt x="9" y="8"/>
                  </a:cubicBezTo>
                  <a:cubicBezTo>
                    <a:pt x="8" y="11"/>
                    <a:pt x="5" y="11"/>
                    <a:pt x="3" y="10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2" y="1"/>
                    <a:pt x="6" y="0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2" name="Freeform 1039"/>
            <p:cNvSpPr>
              <a:spLocks/>
            </p:cNvSpPr>
            <p:nvPr/>
          </p:nvSpPr>
          <p:spPr bwMode="auto">
            <a:xfrm>
              <a:off x="1228" y="2096"/>
              <a:ext cx="18" cy="19"/>
            </a:xfrm>
            <a:custGeom>
              <a:avLst/>
              <a:gdLst>
                <a:gd name="T0" fmla="*/ 33 w 7"/>
                <a:gd name="T1" fmla="*/ 0 h 7"/>
                <a:gd name="T2" fmla="*/ 39 w 7"/>
                <a:gd name="T3" fmla="*/ 38 h 7"/>
                <a:gd name="T4" fmla="*/ 13 w 7"/>
                <a:gd name="T5" fmla="*/ 43 h 7"/>
                <a:gd name="T6" fmla="*/ 8 w 7"/>
                <a:gd name="T7" fmla="*/ 14 h 7"/>
                <a:gd name="T8" fmla="*/ 33 w 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6" y="1"/>
                    <a:pt x="7" y="3"/>
                    <a:pt x="6" y="5"/>
                  </a:cubicBezTo>
                  <a:cubicBezTo>
                    <a:pt x="5" y="6"/>
                    <a:pt x="3" y="7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0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3" name="Freeform 1040"/>
            <p:cNvSpPr>
              <a:spLocks/>
            </p:cNvSpPr>
            <p:nvPr/>
          </p:nvSpPr>
          <p:spPr bwMode="auto">
            <a:xfrm>
              <a:off x="1070" y="2216"/>
              <a:ext cx="45" cy="48"/>
            </a:xfrm>
            <a:custGeom>
              <a:avLst/>
              <a:gdLst>
                <a:gd name="T0" fmla="*/ 58 w 18"/>
                <a:gd name="T1" fmla="*/ 128 h 18"/>
                <a:gd name="T2" fmla="*/ 113 w 18"/>
                <a:gd name="T3" fmla="*/ 0 h 18"/>
                <a:gd name="T4" fmla="*/ 0 w 18"/>
                <a:gd name="T5" fmla="*/ 107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15" y="15"/>
                    <a:pt x="17" y="5"/>
                    <a:pt x="18" y="0"/>
                  </a:cubicBezTo>
                  <a:cubicBezTo>
                    <a:pt x="11" y="2"/>
                    <a:pt x="5" y="9"/>
                    <a:pt x="0" y="1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4" name="Freeform 1041"/>
            <p:cNvSpPr>
              <a:spLocks/>
            </p:cNvSpPr>
            <p:nvPr/>
          </p:nvSpPr>
          <p:spPr bwMode="auto">
            <a:xfrm>
              <a:off x="1233" y="2107"/>
              <a:ext cx="38" cy="48"/>
            </a:xfrm>
            <a:custGeom>
              <a:avLst/>
              <a:gdLst>
                <a:gd name="T0" fmla="*/ 0 w 15"/>
                <a:gd name="T1" fmla="*/ 0 h 18"/>
                <a:gd name="T2" fmla="*/ 63 w 15"/>
                <a:gd name="T3" fmla="*/ 128 h 18"/>
                <a:gd name="T4" fmla="*/ 89 w 15"/>
                <a:gd name="T5" fmla="*/ 13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" h="18">
                  <a:moveTo>
                    <a:pt x="0" y="0"/>
                  </a:moveTo>
                  <a:cubicBezTo>
                    <a:pt x="9" y="2"/>
                    <a:pt x="9" y="10"/>
                    <a:pt x="10" y="18"/>
                  </a:cubicBezTo>
                  <a:cubicBezTo>
                    <a:pt x="15" y="15"/>
                    <a:pt x="14" y="7"/>
                    <a:pt x="14" y="2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5" name="Freeform 1042"/>
            <p:cNvSpPr>
              <a:spLocks/>
            </p:cNvSpPr>
            <p:nvPr/>
          </p:nvSpPr>
          <p:spPr bwMode="auto">
            <a:xfrm>
              <a:off x="988" y="1933"/>
              <a:ext cx="338" cy="352"/>
            </a:xfrm>
            <a:custGeom>
              <a:avLst/>
              <a:gdLst>
                <a:gd name="T0" fmla="*/ 58 w 135"/>
                <a:gd name="T1" fmla="*/ 163 h 132"/>
                <a:gd name="T2" fmla="*/ 125 w 135"/>
                <a:gd name="T3" fmla="*/ 469 h 132"/>
                <a:gd name="T4" fmla="*/ 170 w 135"/>
                <a:gd name="T5" fmla="*/ 499 h 132"/>
                <a:gd name="T6" fmla="*/ 245 w 135"/>
                <a:gd name="T7" fmla="*/ 627 h 132"/>
                <a:gd name="T8" fmla="*/ 45 w 135"/>
                <a:gd name="T9" fmla="*/ 797 h 132"/>
                <a:gd name="T10" fmla="*/ 0 w 135"/>
                <a:gd name="T11" fmla="*/ 853 h 132"/>
                <a:gd name="T12" fmla="*/ 50 w 135"/>
                <a:gd name="T13" fmla="*/ 904 h 132"/>
                <a:gd name="T14" fmla="*/ 338 w 135"/>
                <a:gd name="T15" fmla="*/ 627 h 132"/>
                <a:gd name="T16" fmla="*/ 213 w 135"/>
                <a:gd name="T17" fmla="*/ 405 h 132"/>
                <a:gd name="T18" fmla="*/ 175 w 135"/>
                <a:gd name="T19" fmla="*/ 376 h 132"/>
                <a:gd name="T20" fmla="*/ 138 w 135"/>
                <a:gd name="T21" fmla="*/ 213 h 132"/>
                <a:gd name="T22" fmla="*/ 300 w 135"/>
                <a:gd name="T23" fmla="*/ 171 h 132"/>
                <a:gd name="T24" fmla="*/ 396 w 135"/>
                <a:gd name="T25" fmla="*/ 285 h 132"/>
                <a:gd name="T26" fmla="*/ 458 w 135"/>
                <a:gd name="T27" fmla="*/ 384 h 132"/>
                <a:gd name="T28" fmla="*/ 621 w 135"/>
                <a:gd name="T29" fmla="*/ 461 h 132"/>
                <a:gd name="T30" fmla="*/ 721 w 135"/>
                <a:gd name="T31" fmla="*/ 504 h 132"/>
                <a:gd name="T32" fmla="*/ 746 w 135"/>
                <a:gd name="T33" fmla="*/ 675 h 132"/>
                <a:gd name="T34" fmla="*/ 721 w 135"/>
                <a:gd name="T35" fmla="*/ 781 h 132"/>
                <a:gd name="T36" fmla="*/ 588 w 135"/>
                <a:gd name="T37" fmla="*/ 760 h 132"/>
                <a:gd name="T38" fmla="*/ 463 w 135"/>
                <a:gd name="T39" fmla="*/ 712 h 132"/>
                <a:gd name="T40" fmla="*/ 421 w 135"/>
                <a:gd name="T41" fmla="*/ 760 h 132"/>
                <a:gd name="T42" fmla="*/ 463 w 135"/>
                <a:gd name="T43" fmla="*/ 819 h 132"/>
                <a:gd name="T44" fmla="*/ 546 w 135"/>
                <a:gd name="T45" fmla="*/ 853 h 132"/>
                <a:gd name="T46" fmla="*/ 776 w 135"/>
                <a:gd name="T47" fmla="*/ 867 h 132"/>
                <a:gd name="T48" fmla="*/ 839 w 135"/>
                <a:gd name="T49" fmla="*/ 683 h 132"/>
                <a:gd name="T50" fmla="*/ 776 w 135"/>
                <a:gd name="T51" fmla="*/ 427 h 132"/>
                <a:gd name="T52" fmla="*/ 638 w 135"/>
                <a:gd name="T53" fmla="*/ 363 h 132"/>
                <a:gd name="T54" fmla="*/ 521 w 135"/>
                <a:gd name="T55" fmla="*/ 307 h 132"/>
                <a:gd name="T56" fmla="*/ 471 w 135"/>
                <a:gd name="T57" fmla="*/ 227 h 132"/>
                <a:gd name="T58" fmla="*/ 346 w 135"/>
                <a:gd name="T59" fmla="*/ 77 h 132"/>
                <a:gd name="T60" fmla="*/ 58 w 135"/>
                <a:gd name="T61" fmla="*/ 16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5" h="132">
                  <a:moveTo>
                    <a:pt x="9" y="23"/>
                  </a:moveTo>
                  <a:cubicBezTo>
                    <a:pt x="1" y="36"/>
                    <a:pt x="2" y="55"/>
                    <a:pt x="20" y="66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36" y="75"/>
                    <a:pt x="40" y="78"/>
                    <a:pt x="39" y="88"/>
                  </a:cubicBezTo>
                  <a:cubicBezTo>
                    <a:pt x="39" y="99"/>
                    <a:pt x="21" y="111"/>
                    <a:pt x="7" y="112"/>
                  </a:cubicBezTo>
                  <a:cubicBezTo>
                    <a:pt x="3" y="113"/>
                    <a:pt x="0" y="116"/>
                    <a:pt x="0" y="120"/>
                  </a:cubicBezTo>
                  <a:cubicBezTo>
                    <a:pt x="1" y="124"/>
                    <a:pt x="4" y="127"/>
                    <a:pt x="8" y="127"/>
                  </a:cubicBezTo>
                  <a:cubicBezTo>
                    <a:pt x="27" y="126"/>
                    <a:pt x="54" y="110"/>
                    <a:pt x="54" y="88"/>
                  </a:cubicBezTo>
                  <a:cubicBezTo>
                    <a:pt x="55" y="69"/>
                    <a:pt x="44" y="63"/>
                    <a:pt x="34" y="57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17" y="47"/>
                    <a:pt x="18" y="37"/>
                    <a:pt x="22" y="30"/>
                  </a:cubicBezTo>
                  <a:cubicBezTo>
                    <a:pt x="26" y="22"/>
                    <a:pt x="36" y="17"/>
                    <a:pt x="48" y="24"/>
                  </a:cubicBezTo>
                  <a:cubicBezTo>
                    <a:pt x="54" y="27"/>
                    <a:pt x="58" y="34"/>
                    <a:pt x="63" y="40"/>
                  </a:cubicBezTo>
                  <a:cubicBezTo>
                    <a:pt x="66" y="45"/>
                    <a:pt x="69" y="50"/>
                    <a:pt x="73" y="54"/>
                  </a:cubicBezTo>
                  <a:cubicBezTo>
                    <a:pt x="81" y="61"/>
                    <a:pt x="90" y="63"/>
                    <a:pt x="99" y="65"/>
                  </a:cubicBezTo>
                  <a:cubicBezTo>
                    <a:pt x="105" y="67"/>
                    <a:pt x="111" y="68"/>
                    <a:pt x="115" y="71"/>
                  </a:cubicBezTo>
                  <a:cubicBezTo>
                    <a:pt x="117" y="73"/>
                    <a:pt x="120" y="84"/>
                    <a:pt x="119" y="95"/>
                  </a:cubicBezTo>
                  <a:cubicBezTo>
                    <a:pt x="119" y="104"/>
                    <a:pt x="117" y="109"/>
                    <a:pt x="115" y="110"/>
                  </a:cubicBezTo>
                  <a:cubicBezTo>
                    <a:pt x="110" y="114"/>
                    <a:pt x="104" y="111"/>
                    <a:pt x="94" y="107"/>
                  </a:cubicBezTo>
                  <a:cubicBezTo>
                    <a:pt x="87" y="103"/>
                    <a:pt x="81" y="100"/>
                    <a:pt x="74" y="100"/>
                  </a:cubicBezTo>
                  <a:cubicBezTo>
                    <a:pt x="70" y="100"/>
                    <a:pt x="67" y="103"/>
                    <a:pt x="67" y="107"/>
                  </a:cubicBezTo>
                  <a:cubicBezTo>
                    <a:pt x="67" y="112"/>
                    <a:pt x="70" y="115"/>
                    <a:pt x="74" y="115"/>
                  </a:cubicBezTo>
                  <a:cubicBezTo>
                    <a:pt x="77" y="115"/>
                    <a:pt x="83" y="117"/>
                    <a:pt x="87" y="120"/>
                  </a:cubicBezTo>
                  <a:cubicBezTo>
                    <a:pt x="98" y="125"/>
                    <a:pt x="111" y="132"/>
                    <a:pt x="124" y="122"/>
                  </a:cubicBezTo>
                  <a:cubicBezTo>
                    <a:pt x="132" y="116"/>
                    <a:pt x="134" y="105"/>
                    <a:pt x="134" y="96"/>
                  </a:cubicBezTo>
                  <a:cubicBezTo>
                    <a:pt x="135" y="83"/>
                    <a:pt x="132" y="67"/>
                    <a:pt x="124" y="60"/>
                  </a:cubicBezTo>
                  <a:cubicBezTo>
                    <a:pt x="118" y="54"/>
                    <a:pt x="109" y="52"/>
                    <a:pt x="102" y="51"/>
                  </a:cubicBezTo>
                  <a:cubicBezTo>
                    <a:pt x="95" y="49"/>
                    <a:pt x="88" y="48"/>
                    <a:pt x="83" y="43"/>
                  </a:cubicBezTo>
                  <a:cubicBezTo>
                    <a:pt x="80" y="40"/>
                    <a:pt x="78" y="36"/>
                    <a:pt x="75" y="32"/>
                  </a:cubicBezTo>
                  <a:cubicBezTo>
                    <a:pt x="70" y="25"/>
                    <a:pt x="64" y="16"/>
                    <a:pt x="55" y="11"/>
                  </a:cubicBezTo>
                  <a:cubicBezTo>
                    <a:pt x="36" y="0"/>
                    <a:pt x="17" y="9"/>
                    <a:pt x="9" y="23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6" name="Freeform 1043"/>
            <p:cNvSpPr>
              <a:spLocks/>
            </p:cNvSpPr>
            <p:nvPr/>
          </p:nvSpPr>
          <p:spPr bwMode="auto">
            <a:xfrm>
              <a:off x="998" y="1947"/>
              <a:ext cx="127" cy="133"/>
            </a:xfrm>
            <a:custGeom>
              <a:avLst/>
              <a:gdLst>
                <a:gd name="T0" fmla="*/ 316 w 51"/>
                <a:gd name="T1" fmla="*/ 64 h 50"/>
                <a:gd name="T2" fmla="*/ 80 w 51"/>
                <a:gd name="T3" fmla="*/ 85 h 50"/>
                <a:gd name="T4" fmla="*/ 42 w 51"/>
                <a:gd name="T5" fmla="*/ 354 h 50"/>
                <a:gd name="T6" fmla="*/ 92 w 51"/>
                <a:gd name="T7" fmla="*/ 93 h 50"/>
                <a:gd name="T8" fmla="*/ 316 w 51"/>
                <a:gd name="T9" fmla="*/ 64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0">
                  <a:moveTo>
                    <a:pt x="51" y="9"/>
                  </a:moveTo>
                  <a:cubicBezTo>
                    <a:pt x="38" y="3"/>
                    <a:pt x="26" y="0"/>
                    <a:pt x="13" y="12"/>
                  </a:cubicBezTo>
                  <a:cubicBezTo>
                    <a:pt x="1" y="24"/>
                    <a:pt x="0" y="37"/>
                    <a:pt x="7" y="50"/>
                  </a:cubicBezTo>
                  <a:cubicBezTo>
                    <a:pt x="4" y="40"/>
                    <a:pt x="4" y="25"/>
                    <a:pt x="15" y="13"/>
                  </a:cubicBezTo>
                  <a:cubicBezTo>
                    <a:pt x="27" y="2"/>
                    <a:pt x="44" y="5"/>
                    <a:pt x="51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7" name="Freeform 1044"/>
            <p:cNvSpPr>
              <a:spLocks/>
            </p:cNvSpPr>
            <p:nvPr/>
          </p:nvSpPr>
          <p:spPr bwMode="auto">
            <a:xfrm>
              <a:off x="1263" y="2101"/>
              <a:ext cx="45" cy="139"/>
            </a:xfrm>
            <a:custGeom>
              <a:avLst/>
              <a:gdLst>
                <a:gd name="T0" fmla="*/ 0 w 18"/>
                <a:gd name="T1" fmla="*/ 13 h 52"/>
                <a:gd name="T2" fmla="*/ 75 w 18"/>
                <a:gd name="T3" fmla="*/ 150 h 52"/>
                <a:gd name="T4" fmla="*/ 13 w 18"/>
                <a:gd name="T5" fmla="*/ 372 h 52"/>
                <a:gd name="T6" fmla="*/ 88 w 18"/>
                <a:gd name="T7" fmla="*/ 120 h 52"/>
                <a:gd name="T8" fmla="*/ 0 w 18"/>
                <a:gd name="T9" fmla="*/ 13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52">
                  <a:moveTo>
                    <a:pt x="0" y="2"/>
                  </a:moveTo>
                  <a:cubicBezTo>
                    <a:pt x="8" y="5"/>
                    <a:pt x="11" y="7"/>
                    <a:pt x="12" y="21"/>
                  </a:cubicBezTo>
                  <a:cubicBezTo>
                    <a:pt x="14" y="35"/>
                    <a:pt x="11" y="52"/>
                    <a:pt x="2" y="52"/>
                  </a:cubicBezTo>
                  <a:cubicBezTo>
                    <a:pt x="12" y="50"/>
                    <a:pt x="18" y="43"/>
                    <a:pt x="14" y="17"/>
                  </a:cubicBezTo>
                  <a:cubicBezTo>
                    <a:pt x="11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8" name="Freeform 1045"/>
            <p:cNvSpPr>
              <a:spLocks/>
            </p:cNvSpPr>
            <p:nvPr/>
          </p:nvSpPr>
          <p:spPr bwMode="auto">
            <a:xfrm>
              <a:off x="1025" y="2163"/>
              <a:ext cx="68" cy="72"/>
            </a:xfrm>
            <a:custGeom>
              <a:avLst/>
              <a:gdLst>
                <a:gd name="T0" fmla="*/ 0 w 27"/>
                <a:gd name="T1" fmla="*/ 192 h 27"/>
                <a:gd name="T2" fmla="*/ 171 w 27"/>
                <a:gd name="T3" fmla="*/ 0 h 27"/>
                <a:gd name="T4" fmla="*/ 0 w 27"/>
                <a:gd name="T5" fmla="*/ 192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cubicBezTo>
                    <a:pt x="9" y="24"/>
                    <a:pt x="24" y="19"/>
                    <a:pt x="27" y="0"/>
                  </a:cubicBezTo>
                  <a:cubicBezTo>
                    <a:pt x="27" y="9"/>
                    <a:pt x="22" y="24"/>
                    <a:pt x="0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79" name="Freeform 1046"/>
            <p:cNvSpPr>
              <a:spLocks/>
            </p:cNvSpPr>
            <p:nvPr/>
          </p:nvSpPr>
          <p:spPr bwMode="auto">
            <a:xfrm>
              <a:off x="1048" y="2077"/>
              <a:ext cx="80" cy="104"/>
            </a:xfrm>
            <a:custGeom>
              <a:avLst/>
              <a:gdLst>
                <a:gd name="T0" fmla="*/ 0 w 32"/>
                <a:gd name="T1" fmla="*/ 0 h 39"/>
                <a:gd name="T2" fmla="*/ 170 w 32"/>
                <a:gd name="T3" fmla="*/ 277 h 39"/>
                <a:gd name="T4" fmla="*/ 113 w 32"/>
                <a:gd name="T5" fmla="*/ 107 h 39"/>
                <a:gd name="T6" fmla="*/ 0 w 3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10" y="7"/>
                    <a:pt x="32" y="15"/>
                    <a:pt x="27" y="39"/>
                  </a:cubicBezTo>
                  <a:cubicBezTo>
                    <a:pt x="27" y="30"/>
                    <a:pt x="24" y="21"/>
                    <a:pt x="18" y="15"/>
                  </a:cubicBezTo>
                  <a:cubicBezTo>
                    <a:pt x="11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0" name="Freeform 1047"/>
            <p:cNvSpPr>
              <a:spLocks/>
            </p:cNvSpPr>
            <p:nvPr/>
          </p:nvSpPr>
          <p:spPr bwMode="auto">
            <a:xfrm>
              <a:off x="1181" y="2232"/>
              <a:ext cx="130" cy="37"/>
            </a:xfrm>
            <a:custGeom>
              <a:avLst/>
              <a:gdLst>
                <a:gd name="T0" fmla="*/ 0 w 52"/>
                <a:gd name="T1" fmla="*/ 0 h 14"/>
                <a:gd name="T2" fmla="*/ 220 w 52"/>
                <a:gd name="T3" fmla="*/ 85 h 14"/>
                <a:gd name="T4" fmla="*/ 325 w 52"/>
                <a:gd name="T5" fmla="*/ 0 h 14"/>
                <a:gd name="T6" fmla="*/ 200 w 52"/>
                <a:gd name="T7" fmla="*/ 69 h 14"/>
                <a:gd name="T8" fmla="*/ 0 w 5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14">
                  <a:moveTo>
                    <a:pt x="0" y="0"/>
                  </a:moveTo>
                  <a:cubicBezTo>
                    <a:pt x="7" y="2"/>
                    <a:pt x="22" y="14"/>
                    <a:pt x="35" y="12"/>
                  </a:cubicBezTo>
                  <a:cubicBezTo>
                    <a:pt x="48" y="10"/>
                    <a:pt x="49" y="5"/>
                    <a:pt x="52" y="0"/>
                  </a:cubicBezTo>
                  <a:cubicBezTo>
                    <a:pt x="48" y="5"/>
                    <a:pt x="41" y="10"/>
                    <a:pt x="32" y="10"/>
                  </a:cubicBezTo>
                  <a:cubicBezTo>
                    <a:pt x="24" y="10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1" name="Freeform 1048"/>
            <p:cNvSpPr>
              <a:spLocks/>
            </p:cNvSpPr>
            <p:nvPr/>
          </p:nvSpPr>
          <p:spPr bwMode="auto">
            <a:xfrm>
              <a:off x="988" y="1933"/>
              <a:ext cx="338" cy="352"/>
            </a:xfrm>
            <a:custGeom>
              <a:avLst/>
              <a:gdLst>
                <a:gd name="T0" fmla="*/ 58 w 135"/>
                <a:gd name="T1" fmla="*/ 163 h 132"/>
                <a:gd name="T2" fmla="*/ 125 w 135"/>
                <a:gd name="T3" fmla="*/ 469 h 132"/>
                <a:gd name="T4" fmla="*/ 170 w 135"/>
                <a:gd name="T5" fmla="*/ 499 h 132"/>
                <a:gd name="T6" fmla="*/ 245 w 135"/>
                <a:gd name="T7" fmla="*/ 627 h 132"/>
                <a:gd name="T8" fmla="*/ 45 w 135"/>
                <a:gd name="T9" fmla="*/ 797 h 132"/>
                <a:gd name="T10" fmla="*/ 0 w 135"/>
                <a:gd name="T11" fmla="*/ 853 h 132"/>
                <a:gd name="T12" fmla="*/ 50 w 135"/>
                <a:gd name="T13" fmla="*/ 904 h 132"/>
                <a:gd name="T14" fmla="*/ 338 w 135"/>
                <a:gd name="T15" fmla="*/ 627 h 132"/>
                <a:gd name="T16" fmla="*/ 213 w 135"/>
                <a:gd name="T17" fmla="*/ 405 h 132"/>
                <a:gd name="T18" fmla="*/ 175 w 135"/>
                <a:gd name="T19" fmla="*/ 376 h 132"/>
                <a:gd name="T20" fmla="*/ 138 w 135"/>
                <a:gd name="T21" fmla="*/ 213 h 132"/>
                <a:gd name="T22" fmla="*/ 300 w 135"/>
                <a:gd name="T23" fmla="*/ 171 h 132"/>
                <a:gd name="T24" fmla="*/ 396 w 135"/>
                <a:gd name="T25" fmla="*/ 285 h 132"/>
                <a:gd name="T26" fmla="*/ 458 w 135"/>
                <a:gd name="T27" fmla="*/ 384 h 132"/>
                <a:gd name="T28" fmla="*/ 621 w 135"/>
                <a:gd name="T29" fmla="*/ 461 h 132"/>
                <a:gd name="T30" fmla="*/ 721 w 135"/>
                <a:gd name="T31" fmla="*/ 504 h 132"/>
                <a:gd name="T32" fmla="*/ 746 w 135"/>
                <a:gd name="T33" fmla="*/ 675 h 132"/>
                <a:gd name="T34" fmla="*/ 721 w 135"/>
                <a:gd name="T35" fmla="*/ 781 h 132"/>
                <a:gd name="T36" fmla="*/ 588 w 135"/>
                <a:gd name="T37" fmla="*/ 760 h 132"/>
                <a:gd name="T38" fmla="*/ 463 w 135"/>
                <a:gd name="T39" fmla="*/ 712 h 132"/>
                <a:gd name="T40" fmla="*/ 421 w 135"/>
                <a:gd name="T41" fmla="*/ 760 h 132"/>
                <a:gd name="T42" fmla="*/ 463 w 135"/>
                <a:gd name="T43" fmla="*/ 819 h 132"/>
                <a:gd name="T44" fmla="*/ 546 w 135"/>
                <a:gd name="T45" fmla="*/ 853 h 132"/>
                <a:gd name="T46" fmla="*/ 776 w 135"/>
                <a:gd name="T47" fmla="*/ 867 h 132"/>
                <a:gd name="T48" fmla="*/ 839 w 135"/>
                <a:gd name="T49" fmla="*/ 683 h 132"/>
                <a:gd name="T50" fmla="*/ 776 w 135"/>
                <a:gd name="T51" fmla="*/ 427 h 132"/>
                <a:gd name="T52" fmla="*/ 638 w 135"/>
                <a:gd name="T53" fmla="*/ 363 h 132"/>
                <a:gd name="T54" fmla="*/ 521 w 135"/>
                <a:gd name="T55" fmla="*/ 307 h 132"/>
                <a:gd name="T56" fmla="*/ 471 w 135"/>
                <a:gd name="T57" fmla="*/ 227 h 132"/>
                <a:gd name="T58" fmla="*/ 346 w 135"/>
                <a:gd name="T59" fmla="*/ 77 h 132"/>
                <a:gd name="T60" fmla="*/ 58 w 135"/>
                <a:gd name="T61" fmla="*/ 16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5" h="132">
                  <a:moveTo>
                    <a:pt x="9" y="23"/>
                  </a:moveTo>
                  <a:cubicBezTo>
                    <a:pt x="1" y="36"/>
                    <a:pt x="2" y="55"/>
                    <a:pt x="20" y="66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36" y="75"/>
                    <a:pt x="40" y="78"/>
                    <a:pt x="39" y="88"/>
                  </a:cubicBezTo>
                  <a:cubicBezTo>
                    <a:pt x="39" y="99"/>
                    <a:pt x="21" y="111"/>
                    <a:pt x="7" y="112"/>
                  </a:cubicBezTo>
                  <a:cubicBezTo>
                    <a:pt x="3" y="113"/>
                    <a:pt x="0" y="116"/>
                    <a:pt x="0" y="120"/>
                  </a:cubicBezTo>
                  <a:cubicBezTo>
                    <a:pt x="1" y="124"/>
                    <a:pt x="4" y="127"/>
                    <a:pt x="8" y="127"/>
                  </a:cubicBezTo>
                  <a:cubicBezTo>
                    <a:pt x="27" y="126"/>
                    <a:pt x="54" y="110"/>
                    <a:pt x="54" y="88"/>
                  </a:cubicBezTo>
                  <a:cubicBezTo>
                    <a:pt x="55" y="69"/>
                    <a:pt x="44" y="63"/>
                    <a:pt x="34" y="57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17" y="47"/>
                    <a:pt x="18" y="37"/>
                    <a:pt x="22" y="30"/>
                  </a:cubicBezTo>
                  <a:cubicBezTo>
                    <a:pt x="26" y="22"/>
                    <a:pt x="36" y="17"/>
                    <a:pt x="48" y="24"/>
                  </a:cubicBezTo>
                  <a:cubicBezTo>
                    <a:pt x="54" y="27"/>
                    <a:pt x="58" y="34"/>
                    <a:pt x="63" y="40"/>
                  </a:cubicBezTo>
                  <a:cubicBezTo>
                    <a:pt x="66" y="45"/>
                    <a:pt x="69" y="50"/>
                    <a:pt x="73" y="54"/>
                  </a:cubicBezTo>
                  <a:cubicBezTo>
                    <a:pt x="81" y="61"/>
                    <a:pt x="90" y="63"/>
                    <a:pt x="99" y="65"/>
                  </a:cubicBezTo>
                  <a:cubicBezTo>
                    <a:pt x="105" y="67"/>
                    <a:pt x="111" y="68"/>
                    <a:pt x="115" y="71"/>
                  </a:cubicBezTo>
                  <a:cubicBezTo>
                    <a:pt x="117" y="73"/>
                    <a:pt x="120" y="84"/>
                    <a:pt x="119" y="95"/>
                  </a:cubicBezTo>
                  <a:cubicBezTo>
                    <a:pt x="119" y="104"/>
                    <a:pt x="117" y="109"/>
                    <a:pt x="115" y="110"/>
                  </a:cubicBezTo>
                  <a:cubicBezTo>
                    <a:pt x="110" y="114"/>
                    <a:pt x="104" y="111"/>
                    <a:pt x="94" y="107"/>
                  </a:cubicBezTo>
                  <a:cubicBezTo>
                    <a:pt x="87" y="103"/>
                    <a:pt x="81" y="100"/>
                    <a:pt x="74" y="100"/>
                  </a:cubicBezTo>
                  <a:cubicBezTo>
                    <a:pt x="70" y="100"/>
                    <a:pt x="67" y="103"/>
                    <a:pt x="67" y="107"/>
                  </a:cubicBezTo>
                  <a:cubicBezTo>
                    <a:pt x="67" y="112"/>
                    <a:pt x="70" y="115"/>
                    <a:pt x="74" y="115"/>
                  </a:cubicBezTo>
                  <a:cubicBezTo>
                    <a:pt x="77" y="115"/>
                    <a:pt x="83" y="117"/>
                    <a:pt x="87" y="120"/>
                  </a:cubicBezTo>
                  <a:cubicBezTo>
                    <a:pt x="98" y="125"/>
                    <a:pt x="111" y="132"/>
                    <a:pt x="124" y="122"/>
                  </a:cubicBezTo>
                  <a:cubicBezTo>
                    <a:pt x="132" y="116"/>
                    <a:pt x="134" y="105"/>
                    <a:pt x="134" y="96"/>
                  </a:cubicBezTo>
                  <a:cubicBezTo>
                    <a:pt x="135" y="83"/>
                    <a:pt x="132" y="67"/>
                    <a:pt x="124" y="60"/>
                  </a:cubicBezTo>
                  <a:cubicBezTo>
                    <a:pt x="118" y="54"/>
                    <a:pt x="109" y="52"/>
                    <a:pt x="102" y="51"/>
                  </a:cubicBezTo>
                  <a:cubicBezTo>
                    <a:pt x="95" y="49"/>
                    <a:pt x="88" y="48"/>
                    <a:pt x="83" y="43"/>
                  </a:cubicBezTo>
                  <a:cubicBezTo>
                    <a:pt x="80" y="40"/>
                    <a:pt x="78" y="36"/>
                    <a:pt x="75" y="32"/>
                  </a:cubicBezTo>
                  <a:cubicBezTo>
                    <a:pt x="70" y="25"/>
                    <a:pt x="64" y="16"/>
                    <a:pt x="55" y="11"/>
                  </a:cubicBezTo>
                  <a:cubicBezTo>
                    <a:pt x="36" y="0"/>
                    <a:pt x="17" y="9"/>
                    <a:pt x="9" y="2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482" name="Group 1049"/>
          <p:cNvGrpSpPr>
            <a:grpSpLocks noChangeAspect="1"/>
          </p:cNvGrpSpPr>
          <p:nvPr/>
        </p:nvGrpSpPr>
        <p:grpSpPr bwMode="auto">
          <a:xfrm>
            <a:off x="6870058" y="4628569"/>
            <a:ext cx="587504" cy="492247"/>
            <a:chOff x="3707" y="1956"/>
            <a:chExt cx="401" cy="336"/>
          </a:xfrm>
        </p:grpSpPr>
        <p:sp>
          <p:nvSpPr>
            <p:cNvPr id="1483" name="Oval 1050"/>
            <p:cNvSpPr>
              <a:spLocks noChangeArrowheads="1"/>
            </p:cNvSpPr>
            <p:nvPr/>
          </p:nvSpPr>
          <p:spPr bwMode="auto">
            <a:xfrm>
              <a:off x="3755" y="1956"/>
              <a:ext cx="315" cy="333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4" name="Oval 1051"/>
            <p:cNvSpPr>
              <a:spLocks noChangeArrowheads="1"/>
            </p:cNvSpPr>
            <p:nvPr/>
          </p:nvSpPr>
          <p:spPr bwMode="auto">
            <a:xfrm>
              <a:off x="3755" y="1956"/>
              <a:ext cx="315" cy="333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5" name="Oval 1052"/>
            <p:cNvSpPr>
              <a:spLocks noChangeArrowheads="1"/>
            </p:cNvSpPr>
            <p:nvPr/>
          </p:nvSpPr>
          <p:spPr bwMode="auto">
            <a:xfrm>
              <a:off x="3825" y="2028"/>
              <a:ext cx="177" cy="18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6" name="Freeform 1053"/>
            <p:cNvSpPr>
              <a:spLocks/>
            </p:cNvSpPr>
            <p:nvPr/>
          </p:nvSpPr>
          <p:spPr bwMode="auto">
            <a:xfrm>
              <a:off x="3770" y="1969"/>
              <a:ext cx="182" cy="240"/>
            </a:xfrm>
            <a:custGeom>
              <a:avLst/>
              <a:gdLst>
                <a:gd name="T0" fmla="*/ 30 w 73"/>
                <a:gd name="T1" fmla="*/ 440 h 90"/>
                <a:gd name="T2" fmla="*/ 404 w 73"/>
                <a:gd name="T3" fmla="*/ 13 h 90"/>
                <a:gd name="T4" fmla="*/ 454 w 73"/>
                <a:gd name="T5" fmla="*/ 13 h 90"/>
                <a:gd name="T6" fmla="*/ 354 w 73"/>
                <a:gd name="T7" fmla="*/ 0 h 90"/>
                <a:gd name="T8" fmla="*/ 0 w 73"/>
                <a:gd name="T9" fmla="*/ 397 h 90"/>
                <a:gd name="T10" fmla="*/ 75 w 73"/>
                <a:gd name="T11" fmla="*/ 640 h 90"/>
                <a:gd name="T12" fmla="*/ 30 w 73"/>
                <a:gd name="T13" fmla="*/ 440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90">
                  <a:moveTo>
                    <a:pt x="5" y="62"/>
                  </a:moveTo>
                  <a:cubicBezTo>
                    <a:pt x="5" y="29"/>
                    <a:pt x="32" y="2"/>
                    <a:pt x="65" y="2"/>
                  </a:cubicBezTo>
                  <a:cubicBezTo>
                    <a:pt x="68" y="2"/>
                    <a:pt x="71" y="2"/>
                    <a:pt x="73" y="2"/>
                  </a:cubicBezTo>
                  <a:cubicBezTo>
                    <a:pt x="68" y="1"/>
                    <a:pt x="63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69"/>
                    <a:pt x="5" y="81"/>
                    <a:pt x="12" y="90"/>
                  </a:cubicBezTo>
                  <a:cubicBezTo>
                    <a:pt x="8" y="82"/>
                    <a:pt x="5" y="72"/>
                    <a:pt x="5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7" name="Freeform 1054"/>
            <p:cNvSpPr>
              <a:spLocks/>
            </p:cNvSpPr>
            <p:nvPr/>
          </p:nvSpPr>
          <p:spPr bwMode="auto">
            <a:xfrm>
              <a:off x="3820" y="1988"/>
              <a:ext cx="235" cy="280"/>
            </a:xfrm>
            <a:custGeom>
              <a:avLst/>
              <a:gdLst>
                <a:gd name="T0" fmla="*/ 400 w 94"/>
                <a:gd name="T1" fmla="*/ 0 h 105"/>
                <a:gd name="T2" fmla="*/ 520 w 94"/>
                <a:gd name="T3" fmla="*/ 291 h 105"/>
                <a:gd name="T4" fmla="*/ 170 w 94"/>
                <a:gd name="T5" fmla="*/ 691 h 105"/>
                <a:gd name="T6" fmla="*/ 0 w 94"/>
                <a:gd name="T7" fmla="*/ 648 h 105"/>
                <a:gd name="T8" fmla="*/ 233 w 94"/>
                <a:gd name="T9" fmla="*/ 747 h 105"/>
                <a:gd name="T10" fmla="*/ 588 w 94"/>
                <a:gd name="T11" fmla="*/ 349 h 105"/>
                <a:gd name="T12" fmla="*/ 400 w 9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05">
                  <a:moveTo>
                    <a:pt x="64" y="0"/>
                  </a:moveTo>
                  <a:cubicBezTo>
                    <a:pt x="76" y="10"/>
                    <a:pt x="83" y="25"/>
                    <a:pt x="83" y="41"/>
                  </a:cubicBezTo>
                  <a:cubicBezTo>
                    <a:pt x="83" y="72"/>
                    <a:pt x="58" y="97"/>
                    <a:pt x="27" y="97"/>
                  </a:cubicBezTo>
                  <a:cubicBezTo>
                    <a:pt x="17" y="97"/>
                    <a:pt x="8" y="95"/>
                    <a:pt x="0" y="91"/>
                  </a:cubicBezTo>
                  <a:cubicBezTo>
                    <a:pt x="10" y="100"/>
                    <a:pt x="23" y="105"/>
                    <a:pt x="37" y="105"/>
                  </a:cubicBezTo>
                  <a:cubicBezTo>
                    <a:pt x="68" y="105"/>
                    <a:pt x="94" y="80"/>
                    <a:pt x="94" y="49"/>
                  </a:cubicBezTo>
                  <a:cubicBezTo>
                    <a:pt x="94" y="28"/>
                    <a:pt x="82" y="9"/>
                    <a:pt x="64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8" name="Freeform 1055"/>
            <p:cNvSpPr>
              <a:spLocks/>
            </p:cNvSpPr>
            <p:nvPr/>
          </p:nvSpPr>
          <p:spPr bwMode="auto">
            <a:xfrm>
              <a:off x="3837" y="2036"/>
              <a:ext cx="100" cy="133"/>
            </a:xfrm>
            <a:custGeom>
              <a:avLst/>
              <a:gdLst>
                <a:gd name="T0" fmla="*/ 25 w 40"/>
                <a:gd name="T1" fmla="*/ 226 h 50"/>
                <a:gd name="T2" fmla="*/ 238 w 40"/>
                <a:gd name="T3" fmla="*/ 13 h 50"/>
                <a:gd name="T4" fmla="*/ 238 w 40"/>
                <a:gd name="T5" fmla="*/ 8 h 50"/>
                <a:gd name="T6" fmla="*/ 188 w 40"/>
                <a:gd name="T7" fmla="*/ 0 h 50"/>
                <a:gd name="T8" fmla="*/ 0 w 40"/>
                <a:gd name="T9" fmla="*/ 213 h 50"/>
                <a:gd name="T10" fmla="*/ 38 w 40"/>
                <a:gd name="T11" fmla="*/ 354 h 50"/>
                <a:gd name="T12" fmla="*/ 25 w 40"/>
                <a:gd name="T13" fmla="*/ 226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50">
                  <a:moveTo>
                    <a:pt x="4" y="32"/>
                  </a:moveTo>
                  <a:cubicBezTo>
                    <a:pt x="4" y="15"/>
                    <a:pt x="21" y="2"/>
                    <a:pt x="38" y="2"/>
                  </a:cubicBezTo>
                  <a:cubicBezTo>
                    <a:pt x="40" y="2"/>
                    <a:pt x="37" y="1"/>
                    <a:pt x="38" y="1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37"/>
                    <a:pt x="2" y="45"/>
                    <a:pt x="6" y="50"/>
                  </a:cubicBezTo>
                  <a:cubicBezTo>
                    <a:pt x="4" y="46"/>
                    <a:pt x="4" y="38"/>
                    <a:pt x="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89" name="Freeform 1056"/>
            <p:cNvSpPr>
              <a:spLocks/>
            </p:cNvSpPr>
            <p:nvPr/>
          </p:nvSpPr>
          <p:spPr bwMode="auto">
            <a:xfrm>
              <a:off x="3867" y="2052"/>
              <a:ext cx="125" cy="149"/>
            </a:xfrm>
            <a:custGeom>
              <a:avLst/>
              <a:gdLst>
                <a:gd name="T0" fmla="*/ 213 w 50"/>
                <a:gd name="T1" fmla="*/ 0 h 56"/>
                <a:gd name="T2" fmla="*/ 275 w 50"/>
                <a:gd name="T3" fmla="*/ 157 h 56"/>
                <a:gd name="T4" fmla="*/ 88 w 50"/>
                <a:gd name="T5" fmla="*/ 367 h 56"/>
                <a:gd name="T6" fmla="*/ 0 w 50"/>
                <a:gd name="T7" fmla="*/ 341 h 56"/>
                <a:gd name="T8" fmla="*/ 125 w 50"/>
                <a:gd name="T9" fmla="*/ 396 h 56"/>
                <a:gd name="T10" fmla="*/ 313 w 50"/>
                <a:gd name="T11" fmla="*/ 184 h 56"/>
                <a:gd name="T12" fmla="*/ 213 w 50"/>
                <a:gd name="T13" fmla="*/ 0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56">
                  <a:moveTo>
                    <a:pt x="34" y="0"/>
                  </a:moveTo>
                  <a:cubicBezTo>
                    <a:pt x="40" y="5"/>
                    <a:pt x="44" y="13"/>
                    <a:pt x="44" y="22"/>
                  </a:cubicBezTo>
                  <a:cubicBezTo>
                    <a:pt x="44" y="38"/>
                    <a:pt x="31" y="52"/>
                    <a:pt x="14" y="52"/>
                  </a:cubicBezTo>
                  <a:cubicBezTo>
                    <a:pt x="9" y="52"/>
                    <a:pt x="4" y="50"/>
                    <a:pt x="0" y="48"/>
                  </a:cubicBezTo>
                  <a:cubicBezTo>
                    <a:pt x="5" y="53"/>
                    <a:pt x="12" y="56"/>
                    <a:pt x="20" y="56"/>
                  </a:cubicBezTo>
                  <a:cubicBezTo>
                    <a:pt x="36" y="56"/>
                    <a:pt x="50" y="42"/>
                    <a:pt x="50" y="26"/>
                  </a:cubicBezTo>
                  <a:cubicBezTo>
                    <a:pt x="50" y="15"/>
                    <a:pt x="43" y="5"/>
                    <a:pt x="34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0" name="Freeform 1057"/>
            <p:cNvSpPr>
              <a:spLocks/>
            </p:cNvSpPr>
            <p:nvPr/>
          </p:nvSpPr>
          <p:spPr bwMode="auto">
            <a:xfrm>
              <a:off x="3995" y="2079"/>
              <a:ext cx="50" cy="42"/>
            </a:xfrm>
            <a:custGeom>
              <a:avLst/>
              <a:gdLst>
                <a:gd name="T0" fmla="*/ 0 w 20"/>
                <a:gd name="T1" fmla="*/ 0 h 16"/>
                <a:gd name="T2" fmla="*/ 95 w 20"/>
                <a:gd name="T3" fmla="*/ 110 h 16"/>
                <a:gd name="T4" fmla="*/ 95 w 20"/>
                <a:gd name="T5" fmla="*/ 21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6">
                  <a:moveTo>
                    <a:pt x="0" y="0"/>
                  </a:moveTo>
                  <a:cubicBezTo>
                    <a:pt x="9" y="1"/>
                    <a:pt x="10" y="9"/>
                    <a:pt x="15" y="16"/>
                  </a:cubicBezTo>
                  <a:cubicBezTo>
                    <a:pt x="18" y="12"/>
                    <a:pt x="20" y="6"/>
                    <a:pt x="15" y="3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1" name="Freeform 1058"/>
            <p:cNvSpPr>
              <a:spLocks/>
            </p:cNvSpPr>
            <p:nvPr/>
          </p:nvSpPr>
          <p:spPr bwMode="auto">
            <a:xfrm>
              <a:off x="3782" y="2172"/>
              <a:ext cx="68" cy="43"/>
            </a:xfrm>
            <a:custGeom>
              <a:avLst/>
              <a:gdLst>
                <a:gd name="T0" fmla="*/ 0 w 27"/>
                <a:gd name="T1" fmla="*/ 108 h 16"/>
                <a:gd name="T2" fmla="*/ 146 w 27"/>
                <a:gd name="T3" fmla="*/ 0 h 16"/>
                <a:gd name="T4" fmla="*/ 83 w 27"/>
                <a:gd name="T5" fmla="*/ 35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16">
                  <a:moveTo>
                    <a:pt x="0" y="15"/>
                  </a:moveTo>
                  <a:cubicBezTo>
                    <a:pt x="7" y="16"/>
                    <a:pt x="27" y="9"/>
                    <a:pt x="23" y="0"/>
                  </a:cubicBezTo>
                  <a:cubicBezTo>
                    <a:pt x="19" y="0"/>
                    <a:pt x="16" y="3"/>
                    <a:pt x="13" y="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2" name="Oval 1059"/>
            <p:cNvSpPr>
              <a:spLocks noChangeArrowheads="1"/>
            </p:cNvSpPr>
            <p:nvPr/>
          </p:nvSpPr>
          <p:spPr bwMode="auto">
            <a:xfrm>
              <a:off x="3825" y="2028"/>
              <a:ext cx="177" cy="189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3" name="Oval 1060"/>
            <p:cNvSpPr>
              <a:spLocks noChangeArrowheads="1"/>
            </p:cNvSpPr>
            <p:nvPr/>
          </p:nvSpPr>
          <p:spPr bwMode="auto">
            <a:xfrm>
              <a:off x="3970" y="2111"/>
              <a:ext cx="45" cy="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4" name="Oval 1061"/>
            <p:cNvSpPr>
              <a:spLocks noChangeArrowheads="1"/>
            </p:cNvSpPr>
            <p:nvPr/>
          </p:nvSpPr>
          <p:spPr bwMode="auto">
            <a:xfrm>
              <a:off x="3972" y="2167"/>
              <a:ext cx="15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5" name="Oval 1062"/>
            <p:cNvSpPr>
              <a:spLocks noChangeArrowheads="1"/>
            </p:cNvSpPr>
            <p:nvPr/>
          </p:nvSpPr>
          <p:spPr bwMode="auto">
            <a:xfrm>
              <a:off x="3820" y="2103"/>
              <a:ext cx="25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6" name="Oval 1063"/>
            <p:cNvSpPr>
              <a:spLocks noChangeArrowheads="1"/>
            </p:cNvSpPr>
            <p:nvPr/>
          </p:nvSpPr>
          <p:spPr bwMode="auto">
            <a:xfrm>
              <a:off x="3852" y="2041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7" name="Freeform 1064"/>
            <p:cNvSpPr>
              <a:spLocks/>
            </p:cNvSpPr>
            <p:nvPr/>
          </p:nvSpPr>
          <p:spPr bwMode="auto">
            <a:xfrm>
              <a:off x="3895" y="2225"/>
              <a:ext cx="125" cy="67"/>
            </a:xfrm>
            <a:custGeom>
              <a:avLst/>
              <a:gdLst>
                <a:gd name="T0" fmla="*/ 0 w 50"/>
                <a:gd name="T1" fmla="*/ 150 h 25"/>
                <a:gd name="T2" fmla="*/ 313 w 50"/>
                <a:gd name="T3" fmla="*/ 35 h 25"/>
                <a:gd name="T4" fmla="*/ 313 w 50"/>
                <a:gd name="T5" fmla="*/ 0 h 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25">
                  <a:moveTo>
                    <a:pt x="0" y="21"/>
                  </a:moveTo>
                  <a:cubicBezTo>
                    <a:pt x="18" y="25"/>
                    <a:pt x="36" y="14"/>
                    <a:pt x="50" y="5"/>
                  </a:cubicBezTo>
                  <a:cubicBezTo>
                    <a:pt x="50" y="3"/>
                    <a:pt x="50" y="1"/>
                    <a:pt x="50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8" name="Freeform 1065"/>
            <p:cNvSpPr>
              <a:spLocks/>
            </p:cNvSpPr>
            <p:nvPr/>
          </p:nvSpPr>
          <p:spPr bwMode="auto">
            <a:xfrm>
              <a:off x="3707" y="1975"/>
              <a:ext cx="401" cy="314"/>
            </a:xfrm>
            <a:custGeom>
              <a:avLst/>
              <a:gdLst>
                <a:gd name="T0" fmla="*/ 401 w 160"/>
                <a:gd name="T1" fmla="*/ 43 h 118"/>
                <a:gd name="T2" fmla="*/ 301 w 160"/>
                <a:gd name="T3" fmla="*/ 261 h 118"/>
                <a:gd name="T4" fmla="*/ 296 w 160"/>
                <a:gd name="T5" fmla="*/ 346 h 118"/>
                <a:gd name="T6" fmla="*/ 50 w 160"/>
                <a:gd name="T7" fmla="*/ 538 h 118"/>
                <a:gd name="T8" fmla="*/ 8 w 160"/>
                <a:gd name="T9" fmla="*/ 609 h 118"/>
                <a:gd name="T10" fmla="*/ 63 w 160"/>
                <a:gd name="T11" fmla="*/ 657 h 118"/>
                <a:gd name="T12" fmla="*/ 401 w 160"/>
                <a:gd name="T13" fmla="*/ 383 h 118"/>
                <a:gd name="T14" fmla="*/ 414 w 160"/>
                <a:gd name="T15" fmla="*/ 261 h 118"/>
                <a:gd name="T16" fmla="*/ 451 w 160"/>
                <a:gd name="T17" fmla="*/ 157 h 118"/>
                <a:gd name="T18" fmla="*/ 521 w 160"/>
                <a:gd name="T19" fmla="*/ 184 h 118"/>
                <a:gd name="T20" fmla="*/ 709 w 160"/>
                <a:gd name="T21" fmla="*/ 261 h 118"/>
                <a:gd name="T22" fmla="*/ 867 w 160"/>
                <a:gd name="T23" fmla="*/ 389 h 118"/>
                <a:gd name="T24" fmla="*/ 822 w 160"/>
                <a:gd name="T25" fmla="*/ 546 h 118"/>
                <a:gd name="T26" fmla="*/ 571 w 160"/>
                <a:gd name="T27" fmla="*/ 657 h 118"/>
                <a:gd name="T28" fmla="*/ 414 w 160"/>
                <a:gd name="T29" fmla="*/ 729 h 118"/>
                <a:gd name="T30" fmla="*/ 426 w 160"/>
                <a:gd name="T31" fmla="*/ 814 h 118"/>
                <a:gd name="T32" fmla="*/ 504 w 160"/>
                <a:gd name="T33" fmla="*/ 801 h 118"/>
                <a:gd name="T34" fmla="*/ 504 w 160"/>
                <a:gd name="T35" fmla="*/ 801 h 118"/>
                <a:gd name="T36" fmla="*/ 584 w 160"/>
                <a:gd name="T37" fmla="*/ 780 h 118"/>
                <a:gd name="T38" fmla="*/ 897 w 160"/>
                <a:gd name="T39" fmla="*/ 636 h 118"/>
                <a:gd name="T40" fmla="*/ 967 w 160"/>
                <a:gd name="T41" fmla="*/ 346 h 118"/>
                <a:gd name="T42" fmla="*/ 709 w 160"/>
                <a:gd name="T43" fmla="*/ 141 h 118"/>
                <a:gd name="T44" fmla="*/ 591 w 160"/>
                <a:gd name="T45" fmla="*/ 85 h 118"/>
                <a:gd name="T46" fmla="*/ 401 w 160"/>
                <a:gd name="T47" fmla="*/ 43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18">
                  <a:moveTo>
                    <a:pt x="64" y="6"/>
                  </a:moveTo>
                  <a:cubicBezTo>
                    <a:pt x="48" y="14"/>
                    <a:pt x="48" y="27"/>
                    <a:pt x="48" y="37"/>
                  </a:cubicBezTo>
                  <a:cubicBezTo>
                    <a:pt x="48" y="41"/>
                    <a:pt x="48" y="45"/>
                    <a:pt x="47" y="49"/>
                  </a:cubicBezTo>
                  <a:cubicBezTo>
                    <a:pt x="43" y="64"/>
                    <a:pt x="30" y="73"/>
                    <a:pt x="8" y="76"/>
                  </a:cubicBezTo>
                  <a:cubicBezTo>
                    <a:pt x="3" y="76"/>
                    <a:pt x="0" y="81"/>
                    <a:pt x="1" y="86"/>
                  </a:cubicBezTo>
                  <a:cubicBezTo>
                    <a:pt x="1" y="90"/>
                    <a:pt x="6" y="94"/>
                    <a:pt x="10" y="93"/>
                  </a:cubicBezTo>
                  <a:cubicBezTo>
                    <a:pt x="47" y="88"/>
                    <a:pt x="60" y="69"/>
                    <a:pt x="64" y="54"/>
                  </a:cubicBezTo>
                  <a:cubicBezTo>
                    <a:pt x="66" y="47"/>
                    <a:pt x="66" y="42"/>
                    <a:pt x="66" y="37"/>
                  </a:cubicBezTo>
                  <a:cubicBezTo>
                    <a:pt x="66" y="28"/>
                    <a:pt x="66" y="25"/>
                    <a:pt x="72" y="22"/>
                  </a:cubicBezTo>
                  <a:cubicBezTo>
                    <a:pt x="75" y="20"/>
                    <a:pt x="76" y="21"/>
                    <a:pt x="83" y="26"/>
                  </a:cubicBezTo>
                  <a:cubicBezTo>
                    <a:pt x="90" y="31"/>
                    <a:pt x="99" y="37"/>
                    <a:pt x="113" y="37"/>
                  </a:cubicBezTo>
                  <a:cubicBezTo>
                    <a:pt x="123" y="37"/>
                    <a:pt x="134" y="45"/>
                    <a:pt x="138" y="55"/>
                  </a:cubicBezTo>
                  <a:cubicBezTo>
                    <a:pt x="141" y="63"/>
                    <a:pt x="139" y="70"/>
                    <a:pt x="131" y="77"/>
                  </a:cubicBezTo>
                  <a:cubicBezTo>
                    <a:pt x="118" y="88"/>
                    <a:pt x="103" y="91"/>
                    <a:pt x="91" y="93"/>
                  </a:cubicBezTo>
                  <a:cubicBezTo>
                    <a:pt x="80" y="94"/>
                    <a:pt x="71" y="96"/>
                    <a:pt x="66" y="103"/>
                  </a:cubicBezTo>
                  <a:cubicBezTo>
                    <a:pt x="63" y="107"/>
                    <a:pt x="64" y="112"/>
                    <a:pt x="68" y="115"/>
                  </a:cubicBezTo>
                  <a:cubicBezTo>
                    <a:pt x="72" y="118"/>
                    <a:pt x="77" y="117"/>
                    <a:pt x="80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2" y="112"/>
                    <a:pt x="88" y="111"/>
                    <a:pt x="93" y="110"/>
                  </a:cubicBezTo>
                  <a:cubicBezTo>
                    <a:pt x="107" y="108"/>
                    <a:pt x="126" y="105"/>
                    <a:pt x="143" y="90"/>
                  </a:cubicBezTo>
                  <a:cubicBezTo>
                    <a:pt x="155" y="79"/>
                    <a:pt x="160" y="64"/>
                    <a:pt x="154" y="49"/>
                  </a:cubicBezTo>
                  <a:cubicBezTo>
                    <a:pt x="148" y="32"/>
                    <a:pt x="130" y="20"/>
                    <a:pt x="113" y="20"/>
                  </a:cubicBezTo>
                  <a:cubicBezTo>
                    <a:pt x="105" y="20"/>
                    <a:pt x="99" y="16"/>
                    <a:pt x="94" y="12"/>
                  </a:cubicBezTo>
                  <a:cubicBezTo>
                    <a:pt x="87" y="7"/>
                    <a:pt x="77" y="0"/>
                    <a:pt x="64" y="6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499" name="Freeform 1066"/>
            <p:cNvSpPr>
              <a:spLocks/>
            </p:cNvSpPr>
            <p:nvPr/>
          </p:nvSpPr>
          <p:spPr bwMode="auto">
            <a:xfrm>
              <a:off x="3797" y="2001"/>
              <a:ext cx="75" cy="160"/>
            </a:xfrm>
            <a:custGeom>
              <a:avLst/>
              <a:gdLst>
                <a:gd name="T0" fmla="*/ 188 w 30"/>
                <a:gd name="T1" fmla="*/ 0 h 60"/>
                <a:gd name="T2" fmla="*/ 100 w 30"/>
                <a:gd name="T3" fmla="*/ 157 h 60"/>
                <a:gd name="T4" fmla="*/ 0 w 30"/>
                <a:gd name="T5" fmla="*/ 427 h 60"/>
                <a:gd name="T6" fmla="*/ 120 w 30"/>
                <a:gd name="T7" fmla="*/ 184 h 60"/>
                <a:gd name="T8" fmla="*/ 188 w 3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60">
                  <a:moveTo>
                    <a:pt x="30" y="0"/>
                  </a:moveTo>
                  <a:cubicBezTo>
                    <a:pt x="22" y="2"/>
                    <a:pt x="17" y="6"/>
                    <a:pt x="16" y="22"/>
                  </a:cubicBezTo>
                  <a:cubicBezTo>
                    <a:pt x="15" y="38"/>
                    <a:pt x="16" y="50"/>
                    <a:pt x="0" y="60"/>
                  </a:cubicBezTo>
                  <a:cubicBezTo>
                    <a:pt x="9" y="56"/>
                    <a:pt x="16" y="48"/>
                    <a:pt x="19" y="26"/>
                  </a:cubicBezTo>
                  <a:cubicBezTo>
                    <a:pt x="21" y="3"/>
                    <a:pt x="25" y="2"/>
                    <a:pt x="3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0" name="Freeform 1067"/>
            <p:cNvSpPr>
              <a:spLocks/>
            </p:cNvSpPr>
            <p:nvPr/>
          </p:nvSpPr>
          <p:spPr bwMode="auto">
            <a:xfrm>
              <a:off x="4000" y="2111"/>
              <a:ext cx="98" cy="104"/>
            </a:xfrm>
            <a:custGeom>
              <a:avLst/>
              <a:gdLst>
                <a:gd name="T0" fmla="*/ 146 w 39"/>
                <a:gd name="T1" fmla="*/ 0 h 39"/>
                <a:gd name="T2" fmla="*/ 0 w 39"/>
                <a:gd name="T3" fmla="*/ 277 h 39"/>
                <a:gd name="T4" fmla="*/ 146 w 39"/>
                <a:gd name="T5" fmla="*/ 0 h 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" h="39">
                  <a:moveTo>
                    <a:pt x="23" y="0"/>
                  </a:moveTo>
                  <a:cubicBezTo>
                    <a:pt x="27" y="11"/>
                    <a:pt x="28" y="26"/>
                    <a:pt x="0" y="39"/>
                  </a:cubicBezTo>
                  <a:cubicBezTo>
                    <a:pt x="13" y="36"/>
                    <a:pt x="39" y="21"/>
                    <a:pt x="2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1" name="Freeform 1068"/>
            <p:cNvSpPr>
              <a:spLocks/>
            </p:cNvSpPr>
            <p:nvPr/>
          </p:nvSpPr>
          <p:spPr bwMode="auto">
            <a:xfrm>
              <a:off x="3897" y="2220"/>
              <a:ext cx="148" cy="53"/>
            </a:xfrm>
            <a:custGeom>
              <a:avLst/>
              <a:gdLst>
                <a:gd name="T0" fmla="*/ 0 w 59"/>
                <a:gd name="T1" fmla="*/ 140 h 20"/>
                <a:gd name="T2" fmla="*/ 371 w 59"/>
                <a:gd name="T3" fmla="*/ 0 h 20"/>
                <a:gd name="T4" fmla="*/ 145 w 59"/>
                <a:gd name="T5" fmla="*/ 77 h 20"/>
                <a:gd name="T6" fmla="*/ 0 w 59"/>
                <a:gd name="T7" fmla="*/ 14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20">
                  <a:moveTo>
                    <a:pt x="0" y="20"/>
                  </a:moveTo>
                  <a:cubicBezTo>
                    <a:pt x="9" y="13"/>
                    <a:pt x="41" y="15"/>
                    <a:pt x="59" y="0"/>
                  </a:cubicBezTo>
                  <a:cubicBezTo>
                    <a:pt x="56" y="3"/>
                    <a:pt x="32" y="10"/>
                    <a:pt x="23" y="11"/>
                  </a:cubicBezTo>
                  <a:cubicBezTo>
                    <a:pt x="14" y="12"/>
                    <a:pt x="2" y="15"/>
                    <a:pt x="0" y="2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2" name="Freeform 1069"/>
            <p:cNvSpPr>
              <a:spLocks/>
            </p:cNvSpPr>
            <p:nvPr/>
          </p:nvSpPr>
          <p:spPr bwMode="auto">
            <a:xfrm>
              <a:off x="3875" y="2004"/>
              <a:ext cx="122" cy="61"/>
            </a:xfrm>
            <a:custGeom>
              <a:avLst/>
              <a:gdLst>
                <a:gd name="T0" fmla="*/ 0 w 49"/>
                <a:gd name="T1" fmla="*/ 72 h 23"/>
                <a:gd name="T2" fmla="*/ 117 w 49"/>
                <a:gd name="T3" fmla="*/ 85 h 23"/>
                <a:gd name="T4" fmla="*/ 304 w 49"/>
                <a:gd name="T5" fmla="*/ 162 h 23"/>
                <a:gd name="T6" fmla="*/ 137 w 49"/>
                <a:gd name="T7" fmla="*/ 72 h 23"/>
                <a:gd name="T8" fmla="*/ 0 w 49"/>
                <a:gd name="T9" fmla="*/ 7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23">
                  <a:moveTo>
                    <a:pt x="0" y="10"/>
                  </a:moveTo>
                  <a:cubicBezTo>
                    <a:pt x="8" y="5"/>
                    <a:pt x="10" y="5"/>
                    <a:pt x="19" y="12"/>
                  </a:cubicBezTo>
                  <a:cubicBezTo>
                    <a:pt x="28" y="19"/>
                    <a:pt x="32" y="22"/>
                    <a:pt x="49" y="23"/>
                  </a:cubicBezTo>
                  <a:cubicBezTo>
                    <a:pt x="42" y="22"/>
                    <a:pt x="25" y="16"/>
                    <a:pt x="22" y="10"/>
                  </a:cubicBezTo>
                  <a:cubicBezTo>
                    <a:pt x="18" y="5"/>
                    <a:pt x="4" y="0"/>
                    <a:pt x="0" y="1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3" name="Freeform 1070"/>
            <p:cNvSpPr>
              <a:spLocks/>
            </p:cNvSpPr>
            <p:nvPr/>
          </p:nvSpPr>
          <p:spPr bwMode="auto">
            <a:xfrm>
              <a:off x="3730" y="2135"/>
              <a:ext cx="125" cy="80"/>
            </a:xfrm>
            <a:custGeom>
              <a:avLst/>
              <a:gdLst>
                <a:gd name="T0" fmla="*/ 0 w 50"/>
                <a:gd name="T1" fmla="*/ 213 h 30"/>
                <a:gd name="T2" fmla="*/ 313 w 50"/>
                <a:gd name="T3" fmla="*/ 0 h 30"/>
                <a:gd name="T4" fmla="*/ 0 w 50"/>
                <a:gd name="T5" fmla="*/ 213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0" h="30">
                  <a:moveTo>
                    <a:pt x="0" y="30"/>
                  </a:moveTo>
                  <a:cubicBezTo>
                    <a:pt x="16" y="28"/>
                    <a:pt x="43" y="17"/>
                    <a:pt x="50" y="0"/>
                  </a:cubicBezTo>
                  <a:cubicBezTo>
                    <a:pt x="45" y="6"/>
                    <a:pt x="23" y="24"/>
                    <a:pt x="0" y="3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4" name="Freeform 1071"/>
            <p:cNvSpPr>
              <a:spLocks/>
            </p:cNvSpPr>
            <p:nvPr/>
          </p:nvSpPr>
          <p:spPr bwMode="auto">
            <a:xfrm>
              <a:off x="3707" y="1975"/>
              <a:ext cx="401" cy="314"/>
            </a:xfrm>
            <a:custGeom>
              <a:avLst/>
              <a:gdLst>
                <a:gd name="T0" fmla="*/ 401 w 160"/>
                <a:gd name="T1" fmla="*/ 43 h 118"/>
                <a:gd name="T2" fmla="*/ 301 w 160"/>
                <a:gd name="T3" fmla="*/ 261 h 118"/>
                <a:gd name="T4" fmla="*/ 296 w 160"/>
                <a:gd name="T5" fmla="*/ 346 h 118"/>
                <a:gd name="T6" fmla="*/ 50 w 160"/>
                <a:gd name="T7" fmla="*/ 538 h 118"/>
                <a:gd name="T8" fmla="*/ 8 w 160"/>
                <a:gd name="T9" fmla="*/ 609 h 118"/>
                <a:gd name="T10" fmla="*/ 63 w 160"/>
                <a:gd name="T11" fmla="*/ 657 h 118"/>
                <a:gd name="T12" fmla="*/ 401 w 160"/>
                <a:gd name="T13" fmla="*/ 383 h 118"/>
                <a:gd name="T14" fmla="*/ 414 w 160"/>
                <a:gd name="T15" fmla="*/ 261 h 118"/>
                <a:gd name="T16" fmla="*/ 451 w 160"/>
                <a:gd name="T17" fmla="*/ 157 h 118"/>
                <a:gd name="T18" fmla="*/ 521 w 160"/>
                <a:gd name="T19" fmla="*/ 184 h 118"/>
                <a:gd name="T20" fmla="*/ 709 w 160"/>
                <a:gd name="T21" fmla="*/ 261 h 118"/>
                <a:gd name="T22" fmla="*/ 867 w 160"/>
                <a:gd name="T23" fmla="*/ 389 h 118"/>
                <a:gd name="T24" fmla="*/ 822 w 160"/>
                <a:gd name="T25" fmla="*/ 546 h 118"/>
                <a:gd name="T26" fmla="*/ 571 w 160"/>
                <a:gd name="T27" fmla="*/ 657 h 118"/>
                <a:gd name="T28" fmla="*/ 414 w 160"/>
                <a:gd name="T29" fmla="*/ 729 h 118"/>
                <a:gd name="T30" fmla="*/ 426 w 160"/>
                <a:gd name="T31" fmla="*/ 814 h 118"/>
                <a:gd name="T32" fmla="*/ 504 w 160"/>
                <a:gd name="T33" fmla="*/ 801 h 118"/>
                <a:gd name="T34" fmla="*/ 504 w 160"/>
                <a:gd name="T35" fmla="*/ 801 h 118"/>
                <a:gd name="T36" fmla="*/ 584 w 160"/>
                <a:gd name="T37" fmla="*/ 780 h 118"/>
                <a:gd name="T38" fmla="*/ 897 w 160"/>
                <a:gd name="T39" fmla="*/ 636 h 118"/>
                <a:gd name="T40" fmla="*/ 967 w 160"/>
                <a:gd name="T41" fmla="*/ 346 h 118"/>
                <a:gd name="T42" fmla="*/ 709 w 160"/>
                <a:gd name="T43" fmla="*/ 141 h 118"/>
                <a:gd name="T44" fmla="*/ 591 w 160"/>
                <a:gd name="T45" fmla="*/ 85 h 118"/>
                <a:gd name="T46" fmla="*/ 401 w 160"/>
                <a:gd name="T47" fmla="*/ 43 h 1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18">
                  <a:moveTo>
                    <a:pt x="64" y="6"/>
                  </a:moveTo>
                  <a:cubicBezTo>
                    <a:pt x="48" y="14"/>
                    <a:pt x="48" y="27"/>
                    <a:pt x="48" y="37"/>
                  </a:cubicBezTo>
                  <a:cubicBezTo>
                    <a:pt x="48" y="41"/>
                    <a:pt x="48" y="45"/>
                    <a:pt x="47" y="49"/>
                  </a:cubicBezTo>
                  <a:cubicBezTo>
                    <a:pt x="43" y="64"/>
                    <a:pt x="30" y="73"/>
                    <a:pt x="8" y="76"/>
                  </a:cubicBezTo>
                  <a:cubicBezTo>
                    <a:pt x="3" y="76"/>
                    <a:pt x="0" y="81"/>
                    <a:pt x="1" y="86"/>
                  </a:cubicBezTo>
                  <a:cubicBezTo>
                    <a:pt x="1" y="90"/>
                    <a:pt x="6" y="94"/>
                    <a:pt x="10" y="93"/>
                  </a:cubicBezTo>
                  <a:cubicBezTo>
                    <a:pt x="47" y="88"/>
                    <a:pt x="60" y="69"/>
                    <a:pt x="64" y="54"/>
                  </a:cubicBezTo>
                  <a:cubicBezTo>
                    <a:pt x="66" y="47"/>
                    <a:pt x="66" y="42"/>
                    <a:pt x="66" y="37"/>
                  </a:cubicBezTo>
                  <a:cubicBezTo>
                    <a:pt x="66" y="28"/>
                    <a:pt x="66" y="25"/>
                    <a:pt x="72" y="22"/>
                  </a:cubicBezTo>
                  <a:cubicBezTo>
                    <a:pt x="75" y="20"/>
                    <a:pt x="76" y="21"/>
                    <a:pt x="83" y="26"/>
                  </a:cubicBezTo>
                  <a:cubicBezTo>
                    <a:pt x="90" y="31"/>
                    <a:pt x="99" y="37"/>
                    <a:pt x="113" y="37"/>
                  </a:cubicBezTo>
                  <a:cubicBezTo>
                    <a:pt x="123" y="37"/>
                    <a:pt x="134" y="45"/>
                    <a:pt x="138" y="55"/>
                  </a:cubicBezTo>
                  <a:cubicBezTo>
                    <a:pt x="141" y="63"/>
                    <a:pt x="139" y="70"/>
                    <a:pt x="131" y="77"/>
                  </a:cubicBezTo>
                  <a:cubicBezTo>
                    <a:pt x="118" y="88"/>
                    <a:pt x="103" y="91"/>
                    <a:pt x="91" y="93"/>
                  </a:cubicBezTo>
                  <a:cubicBezTo>
                    <a:pt x="80" y="94"/>
                    <a:pt x="71" y="96"/>
                    <a:pt x="66" y="103"/>
                  </a:cubicBezTo>
                  <a:cubicBezTo>
                    <a:pt x="63" y="107"/>
                    <a:pt x="64" y="112"/>
                    <a:pt x="68" y="115"/>
                  </a:cubicBezTo>
                  <a:cubicBezTo>
                    <a:pt x="72" y="118"/>
                    <a:pt x="77" y="117"/>
                    <a:pt x="80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2" y="112"/>
                    <a:pt x="88" y="111"/>
                    <a:pt x="93" y="110"/>
                  </a:cubicBezTo>
                  <a:cubicBezTo>
                    <a:pt x="107" y="108"/>
                    <a:pt x="126" y="105"/>
                    <a:pt x="143" y="90"/>
                  </a:cubicBezTo>
                  <a:cubicBezTo>
                    <a:pt x="155" y="79"/>
                    <a:pt x="160" y="64"/>
                    <a:pt x="154" y="49"/>
                  </a:cubicBezTo>
                  <a:cubicBezTo>
                    <a:pt x="148" y="32"/>
                    <a:pt x="130" y="20"/>
                    <a:pt x="113" y="20"/>
                  </a:cubicBezTo>
                  <a:cubicBezTo>
                    <a:pt x="105" y="20"/>
                    <a:pt x="99" y="16"/>
                    <a:pt x="94" y="12"/>
                  </a:cubicBezTo>
                  <a:cubicBezTo>
                    <a:pt x="87" y="7"/>
                    <a:pt x="77" y="0"/>
                    <a:pt x="64" y="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05" name="Group 1113"/>
          <p:cNvGrpSpPr>
            <a:grpSpLocks noChangeAspect="1"/>
          </p:cNvGrpSpPr>
          <p:nvPr/>
        </p:nvGrpSpPr>
        <p:grpSpPr bwMode="auto">
          <a:xfrm>
            <a:off x="5509046" y="3940060"/>
            <a:ext cx="414380" cy="448465"/>
            <a:chOff x="4438" y="1931"/>
            <a:chExt cx="355" cy="384"/>
          </a:xfrm>
        </p:grpSpPr>
        <p:sp>
          <p:nvSpPr>
            <p:cNvPr id="1506" name="Oval 1114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7" name="Oval 1115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8" name="Oval 1116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09" name="Freeform 1117"/>
            <p:cNvSpPr>
              <a:spLocks/>
            </p:cNvSpPr>
            <p:nvPr/>
          </p:nvSpPr>
          <p:spPr bwMode="auto">
            <a:xfrm>
              <a:off x="4505" y="1968"/>
              <a:ext cx="175" cy="232"/>
            </a:xfrm>
            <a:custGeom>
              <a:avLst/>
              <a:gdLst>
                <a:gd name="T0" fmla="*/ 25 w 70"/>
                <a:gd name="T1" fmla="*/ 427 h 87"/>
                <a:gd name="T2" fmla="*/ 388 w 70"/>
                <a:gd name="T3" fmla="*/ 13 h 87"/>
                <a:gd name="T4" fmla="*/ 438 w 70"/>
                <a:gd name="T5" fmla="*/ 21 h 87"/>
                <a:gd name="T6" fmla="*/ 338 w 70"/>
                <a:gd name="T7" fmla="*/ 0 h 87"/>
                <a:gd name="T8" fmla="*/ 0 w 70"/>
                <a:gd name="T9" fmla="*/ 384 h 87"/>
                <a:gd name="T10" fmla="*/ 70 w 70"/>
                <a:gd name="T11" fmla="*/ 619 h 87"/>
                <a:gd name="T12" fmla="*/ 25 w 70"/>
                <a:gd name="T13" fmla="*/ 42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4" y="2"/>
                    <a:pt x="67" y="2"/>
                    <a:pt x="70" y="3"/>
                  </a:cubicBezTo>
                  <a:cubicBezTo>
                    <a:pt x="64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6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0" name="Freeform 1118"/>
            <p:cNvSpPr>
              <a:spLocks/>
            </p:cNvSpPr>
            <p:nvPr/>
          </p:nvSpPr>
          <p:spPr bwMode="auto">
            <a:xfrm>
              <a:off x="4550" y="1987"/>
              <a:ext cx="225" cy="269"/>
            </a:xfrm>
            <a:custGeom>
              <a:avLst/>
              <a:gdLst>
                <a:gd name="T0" fmla="*/ 388 w 90"/>
                <a:gd name="T1" fmla="*/ 0 h 101"/>
                <a:gd name="T2" fmla="*/ 500 w 90"/>
                <a:gd name="T3" fmla="*/ 285 h 101"/>
                <a:gd name="T4" fmla="*/ 163 w 90"/>
                <a:gd name="T5" fmla="*/ 661 h 101"/>
                <a:gd name="T6" fmla="*/ 0 w 90"/>
                <a:gd name="T7" fmla="*/ 618 h 101"/>
                <a:gd name="T8" fmla="*/ 225 w 90"/>
                <a:gd name="T9" fmla="*/ 716 h 101"/>
                <a:gd name="T10" fmla="*/ 563 w 90"/>
                <a:gd name="T11" fmla="*/ 333 h 101"/>
                <a:gd name="T12" fmla="*/ 388 w 90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" h="101">
                  <a:moveTo>
                    <a:pt x="62" y="0"/>
                  </a:moveTo>
                  <a:cubicBezTo>
                    <a:pt x="73" y="10"/>
                    <a:pt x="80" y="24"/>
                    <a:pt x="80" y="40"/>
                  </a:cubicBezTo>
                  <a:cubicBezTo>
                    <a:pt x="80" y="69"/>
                    <a:pt x="56" y="93"/>
                    <a:pt x="26" y="93"/>
                  </a:cubicBezTo>
                  <a:cubicBezTo>
                    <a:pt x="17" y="93"/>
                    <a:pt x="8" y="91"/>
                    <a:pt x="0" y="87"/>
                  </a:cubicBezTo>
                  <a:cubicBezTo>
                    <a:pt x="10" y="96"/>
                    <a:pt x="22" y="101"/>
                    <a:pt x="36" y="101"/>
                  </a:cubicBezTo>
                  <a:cubicBezTo>
                    <a:pt x="66" y="101"/>
                    <a:pt x="90" y="77"/>
                    <a:pt x="90" y="47"/>
                  </a:cubicBezTo>
                  <a:cubicBezTo>
                    <a:pt x="90" y="27"/>
                    <a:pt x="79" y="9"/>
                    <a:pt x="62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1" name="Freeform 1119"/>
            <p:cNvSpPr>
              <a:spLocks/>
            </p:cNvSpPr>
            <p:nvPr/>
          </p:nvSpPr>
          <p:spPr bwMode="auto">
            <a:xfrm>
              <a:off x="4550" y="2053"/>
              <a:ext cx="98" cy="128"/>
            </a:xfrm>
            <a:custGeom>
              <a:avLst/>
              <a:gdLst>
                <a:gd name="T0" fmla="*/ 25 w 39"/>
                <a:gd name="T1" fmla="*/ 221 h 48"/>
                <a:gd name="T2" fmla="*/ 234 w 39"/>
                <a:gd name="T3" fmla="*/ 8 h 48"/>
                <a:gd name="T4" fmla="*/ 234 w 39"/>
                <a:gd name="T5" fmla="*/ 8 h 48"/>
                <a:gd name="T6" fmla="*/ 183 w 39"/>
                <a:gd name="T7" fmla="*/ 0 h 48"/>
                <a:gd name="T8" fmla="*/ 0 w 39"/>
                <a:gd name="T9" fmla="*/ 200 h 48"/>
                <a:gd name="T10" fmla="*/ 38 w 39"/>
                <a:gd name="T11" fmla="*/ 341 h 48"/>
                <a:gd name="T12" fmla="*/ 25 w 39"/>
                <a:gd name="T13" fmla="*/ 221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8">
                  <a:moveTo>
                    <a:pt x="4" y="31"/>
                  </a:moveTo>
                  <a:cubicBezTo>
                    <a:pt x="4" y="14"/>
                    <a:pt x="20" y="1"/>
                    <a:pt x="37" y="1"/>
                  </a:cubicBezTo>
                  <a:cubicBezTo>
                    <a:pt x="39" y="1"/>
                    <a:pt x="36" y="1"/>
                    <a:pt x="37" y="1"/>
                  </a:cubicBezTo>
                  <a:cubicBezTo>
                    <a:pt x="35" y="0"/>
                    <a:pt x="32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5"/>
                    <a:pt x="3" y="43"/>
                    <a:pt x="6" y="48"/>
                  </a:cubicBezTo>
                  <a:cubicBezTo>
                    <a:pt x="4" y="43"/>
                    <a:pt x="4" y="36"/>
                    <a:pt x="4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2" name="Freeform 1120"/>
            <p:cNvSpPr>
              <a:spLocks/>
            </p:cNvSpPr>
            <p:nvPr/>
          </p:nvSpPr>
          <p:spPr bwMode="auto">
            <a:xfrm>
              <a:off x="4580" y="2067"/>
              <a:ext cx="120" cy="144"/>
            </a:xfrm>
            <a:custGeom>
              <a:avLst/>
              <a:gdLst>
                <a:gd name="T0" fmla="*/ 208 w 48"/>
                <a:gd name="T1" fmla="*/ 0 h 54"/>
                <a:gd name="T2" fmla="*/ 263 w 48"/>
                <a:gd name="T3" fmla="*/ 149 h 54"/>
                <a:gd name="T4" fmla="*/ 88 w 48"/>
                <a:gd name="T5" fmla="*/ 355 h 54"/>
                <a:gd name="T6" fmla="*/ 0 w 48"/>
                <a:gd name="T7" fmla="*/ 333 h 54"/>
                <a:gd name="T8" fmla="*/ 120 w 48"/>
                <a:gd name="T9" fmla="*/ 384 h 54"/>
                <a:gd name="T10" fmla="*/ 300 w 48"/>
                <a:gd name="T11" fmla="*/ 179 h 54"/>
                <a:gd name="T12" fmla="*/ 208 w 4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4">
                  <a:moveTo>
                    <a:pt x="33" y="0"/>
                  </a:moveTo>
                  <a:cubicBezTo>
                    <a:pt x="38" y="6"/>
                    <a:pt x="42" y="13"/>
                    <a:pt x="42" y="21"/>
                  </a:cubicBezTo>
                  <a:cubicBezTo>
                    <a:pt x="42" y="37"/>
                    <a:pt x="29" y="50"/>
                    <a:pt x="14" y="50"/>
                  </a:cubicBezTo>
                  <a:cubicBezTo>
                    <a:pt x="9" y="50"/>
                    <a:pt x="4" y="49"/>
                    <a:pt x="0" y="47"/>
                  </a:cubicBezTo>
                  <a:cubicBezTo>
                    <a:pt x="5" y="51"/>
                    <a:pt x="12" y="54"/>
                    <a:pt x="19" y="54"/>
                  </a:cubicBezTo>
                  <a:cubicBezTo>
                    <a:pt x="35" y="54"/>
                    <a:pt x="48" y="41"/>
                    <a:pt x="48" y="25"/>
                  </a:cubicBezTo>
                  <a:cubicBezTo>
                    <a:pt x="48" y="15"/>
                    <a:pt x="42" y="5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3" name="Oval 1121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4" name="Oval 1122"/>
            <p:cNvSpPr>
              <a:spLocks noChangeArrowheads="1"/>
            </p:cNvSpPr>
            <p:nvPr/>
          </p:nvSpPr>
          <p:spPr bwMode="auto">
            <a:xfrm>
              <a:off x="4660" y="2048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5" name="Oval 1123"/>
            <p:cNvSpPr>
              <a:spLocks noChangeArrowheads="1"/>
            </p:cNvSpPr>
            <p:nvPr/>
          </p:nvSpPr>
          <p:spPr bwMode="auto">
            <a:xfrm>
              <a:off x="4690" y="2085"/>
              <a:ext cx="28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6" name="Oval 1124"/>
            <p:cNvSpPr>
              <a:spLocks noChangeArrowheads="1"/>
            </p:cNvSpPr>
            <p:nvPr/>
          </p:nvSpPr>
          <p:spPr bwMode="auto">
            <a:xfrm>
              <a:off x="4573" y="2040"/>
              <a:ext cx="17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7" name="Freeform 1125"/>
            <p:cNvSpPr>
              <a:spLocks/>
            </p:cNvSpPr>
            <p:nvPr/>
          </p:nvSpPr>
          <p:spPr bwMode="auto">
            <a:xfrm>
              <a:off x="4668" y="1965"/>
              <a:ext cx="90" cy="174"/>
            </a:xfrm>
            <a:custGeom>
              <a:avLst/>
              <a:gdLst>
                <a:gd name="T0" fmla="*/ 0 w 36"/>
                <a:gd name="T1" fmla="*/ 94 h 65"/>
                <a:gd name="T2" fmla="*/ 150 w 36"/>
                <a:gd name="T3" fmla="*/ 380 h 65"/>
                <a:gd name="T4" fmla="*/ 175 w 36"/>
                <a:gd name="T5" fmla="*/ 158 h 65"/>
                <a:gd name="T6" fmla="*/ 20 w 36"/>
                <a:gd name="T7" fmla="*/ 51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65">
                  <a:moveTo>
                    <a:pt x="0" y="13"/>
                  </a:moveTo>
                  <a:cubicBezTo>
                    <a:pt x="21" y="2"/>
                    <a:pt x="19" y="48"/>
                    <a:pt x="24" y="53"/>
                  </a:cubicBezTo>
                  <a:cubicBezTo>
                    <a:pt x="36" y="65"/>
                    <a:pt x="31" y="28"/>
                    <a:pt x="28" y="22"/>
                  </a:cubicBezTo>
                  <a:cubicBezTo>
                    <a:pt x="24" y="13"/>
                    <a:pt x="15" y="0"/>
                    <a:pt x="3" y="7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8" name="Freeform 1126"/>
            <p:cNvSpPr>
              <a:spLocks/>
            </p:cNvSpPr>
            <p:nvPr/>
          </p:nvSpPr>
          <p:spPr bwMode="auto">
            <a:xfrm>
              <a:off x="4720" y="2173"/>
              <a:ext cx="45" cy="70"/>
            </a:xfrm>
            <a:custGeom>
              <a:avLst/>
              <a:gdLst>
                <a:gd name="T0" fmla="*/ 58 w 18"/>
                <a:gd name="T1" fmla="*/ 0 h 26"/>
                <a:gd name="T2" fmla="*/ 0 w 18"/>
                <a:gd name="T3" fmla="*/ 18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cubicBezTo>
                    <a:pt x="18" y="8"/>
                    <a:pt x="10" y="23"/>
                    <a:pt x="0" y="26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19" name="Freeform 1127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0" name="Freeform 1128"/>
            <p:cNvSpPr>
              <a:spLocks/>
            </p:cNvSpPr>
            <p:nvPr/>
          </p:nvSpPr>
          <p:spPr bwMode="auto">
            <a:xfrm>
              <a:off x="4495" y="2021"/>
              <a:ext cx="98" cy="123"/>
            </a:xfrm>
            <a:custGeom>
              <a:avLst/>
              <a:gdLst>
                <a:gd name="T0" fmla="*/ 246 w 39"/>
                <a:gd name="T1" fmla="*/ 13 h 46"/>
                <a:gd name="T2" fmla="*/ 75 w 39"/>
                <a:gd name="T3" fmla="*/ 51 h 46"/>
                <a:gd name="T4" fmla="*/ 0 w 39"/>
                <a:gd name="T5" fmla="*/ 329 h 46"/>
                <a:gd name="T6" fmla="*/ 88 w 39"/>
                <a:gd name="T7" fmla="*/ 72 h 46"/>
                <a:gd name="T8" fmla="*/ 246 w 39"/>
                <a:gd name="T9" fmla="*/ 13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6">
                  <a:moveTo>
                    <a:pt x="39" y="2"/>
                  </a:moveTo>
                  <a:cubicBezTo>
                    <a:pt x="27" y="0"/>
                    <a:pt x="20" y="0"/>
                    <a:pt x="12" y="7"/>
                  </a:cubicBezTo>
                  <a:cubicBezTo>
                    <a:pt x="3" y="15"/>
                    <a:pt x="2" y="36"/>
                    <a:pt x="0" y="46"/>
                  </a:cubicBezTo>
                  <a:cubicBezTo>
                    <a:pt x="4" y="30"/>
                    <a:pt x="9" y="15"/>
                    <a:pt x="14" y="10"/>
                  </a:cubicBezTo>
                  <a:cubicBezTo>
                    <a:pt x="20" y="5"/>
                    <a:pt x="34" y="2"/>
                    <a:pt x="39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1" name="Freeform 1129"/>
            <p:cNvSpPr>
              <a:spLocks/>
            </p:cNvSpPr>
            <p:nvPr/>
          </p:nvSpPr>
          <p:spPr bwMode="auto">
            <a:xfrm>
              <a:off x="4705" y="2096"/>
              <a:ext cx="35" cy="184"/>
            </a:xfrm>
            <a:custGeom>
              <a:avLst/>
              <a:gdLst>
                <a:gd name="T0" fmla="*/ 88 w 14"/>
                <a:gd name="T1" fmla="*/ 0 h 69"/>
                <a:gd name="T2" fmla="*/ 8 w 14"/>
                <a:gd name="T3" fmla="*/ 248 h 69"/>
                <a:gd name="T4" fmla="*/ 8 w 14"/>
                <a:gd name="T5" fmla="*/ 491 h 69"/>
                <a:gd name="T6" fmla="*/ 88 w 14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69">
                  <a:moveTo>
                    <a:pt x="14" y="0"/>
                  </a:moveTo>
                  <a:cubicBezTo>
                    <a:pt x="6" y="13"/>
                    <a:pt x="1" y="15"/>
                    <a:pt x="1" y="35"/>
                  </a:cubicBezTo>
                  <a:cubicBezTo>
                    <a:pt x="0" y="56"/>
                    <a:pt x="1" y="69"/>
                    <a:pt x="1" y="69"/>
                  </a:cubicBezTo>
                  <a:cubicBezTo>
                    <a:pt x="2" y="60"/>
                    <a:pt x="1" y="16"/>
                    <a:pt x="14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2" name="Freeform 1130"/>
            <p:cNvSpPr>
              <a:spLocks/>
            </p:cNvSpPr>
            <p:nvPr/>
          </p:nvSpPr>
          <p:spPr bwMode="auto">
            <a:xfrm>
              <a:off x="4725" y="2000"/>
              <a:ext cx="55" cy="184"/>
            </a:xfrm>
            <a:custGeom>
              <a:avLst/>
              <a:gdLst>
                <a:gd name="T0" fmla="*/ 70 w 22"/>
                <a:gd name="T1" fmla="*/ 0 h 69"/>
                <a:gd name="T2" fmla="*/ 108 w 22"/>
                <a:gd name="T3" fmla="*/ 256 h 69"/>
                <a:gd name="T4" fmla="*/ 20 w 22"/>
                <a:gd name="T5" fmla="*/ 491 h 69"/>
                <a:gd name="T6" fmla="*/ 95 w 22"/>
                <a:gd name="T7" fmla="*/ 213 h 69"/>
                <a:gd name="T8" fmla="*/ 70 w 22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9">
                  <a:moveTo>
                    <a:pt x="11" y="0"/>
                  </a:moveTo>
                  <a:cubicBezTo>
                    <a:pt x="17" y="12"/>
                    <a:pt x="22" y="24"/>
                    <a:pt x="17" y="36"/>
                  </a:cubicBezTo>
                  <a:cubicBezTo>
                    <a:pt x="12" y="49"/>
                    <a:pt x="4" y="52"/>
                    <a:pt x="3" y="69"/>
                  </a:cubicBezTo>
                  <a:cubicBezTo>
                    <a:pt x="0" y="55"/>
                    <a:pt x="13" y="45"/>
                    <a:pt x="15" y="30"/>
                  </a:cubicBezTo>
                  <a:cubicBezTo>
                    <a:pt x="18" y="15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3" name="Freeform 1131"/>
            <p:cNvSpPr>
              <a:spLocks/>
            </p:cNvSpPr>
            <p:nvPr/>
          </p:nvSpPr>
          <p:spPr bwMode="auto">
            <a:xfrm>
              <a:off x="4623" y="1963"/>
              <a:ext cx="85" cy="90"/>
            </a:xfrm>
            <a:custGeom>
              <a:avLst/>
              <a:gdLst>
                <a:gd name="T0" fmla="*/ 0 w 34"/>
                <a:gd name="T1" fmla="*/ 238 h 34"/>
                <a:gd name="T2" fmla="*/ 95 w 34"/>
                <a:gd name="T3" fmla="*/ 119 h 34"/>
                <a:gd name="T4" fmla="*/ 213 w 34"/>
                <a:gd name="T5" fmla="*/ 56 h 34"/>
                <a:gd name="T6" fmla="*/ 108 w 34"/>
                <a:gd name="T7" fmla="*/ 50 h 34"/>
                <a:gd name="T8" fmla="*/ 0 w 34"/>
                <a:gd name="T9" fmla="*/ 23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cubicBezTo>
                    <a:pt x="8" y="32"/>
                    <a:pt x="11" y="29"/>
                    <a:pt x="15" y="17"/>
                  </a:cubicBezTo>
                  <a:cubicBezTo>
                    <a:pt x="19" y="5"/>
                    <a:pt x="24" y="0"/>
                    <a:pt x="34" y="8"/>
                  </a:cubicBezTo>
                  <a:cubicBezTo>
                    <a:pt x="28" y="1"/>
                    <a:pt x="19" y="2"/>
                    <a:pt x="17" y="7"/>
                  </a:cubicBezTo>
                  <a:cubicBezTo>
                    <a:pt x="14" y="12"/>
                    <a:pt x="8" y="33"/>
                    <a:pt x="0" y="34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4" name="Freeform 1132"/>
            <p:cNvSpPr>
              <a:spLocks/>
            </p:cNvSpPr>
            <p:nvPr/>
          </p:nvSpPr>
          <p:spPr bwMode="auto">
            <a:xfrm>
              <a:off x="4460" y="2123"/>
              <a:ext cx="68" cy="98"/>
            </a:xfrm>
            <a:custGeom>
              <a:avLst/>
              <a:gdLst>
                <a:gd name="T0" fmla="*/ 171 w 27"/>
                <a:gd name="T1" fmla="*/ 0 h 37"/>
                <a:gd name="T2" fmla="*/ 0 w 27"/>
                <a:gd name="T3" fmla="*/ 260 h 37"/>
                <a:gd name="T4" fmla="*/ 171 w 27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7">
                  <a:moveTo>
                    <a:pt x="27" y="0"/>
                  </a:moveTo>
                  <a:cubicBezTo>
                    <a:pt x="26" y="11"/>
                    <a:pt x="23" y="37"/>
                    <a:pt x="0" y="37"/>
                  </a:cubicBezTo>
                  <a:cubicBezTo>
                    <a:pt x="9" y="34"/>
                    <a:pt x="20" y="27"/>
                    <a:pt x="27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5" name="Freeform 1133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26" name="Group 1134"/>
          <p:cNvGrpSpPr>
            <a:grpSpLocks noChangeAspect="1"/>
          </p:cNvGrpSpPr>
          <p:nvPr/>
        </p:nvGrpSpPr>
        <p:grpSpPr bwMode="auto">
          <a:xfrm>
            <a:off x="6854339" y="4121808"/>
            <a:ext cx="499640" cy="530005"/>
            <a:chOff x="3014" y="1927"/>
            <a:chExt cx="359" cy="381"/>
          </a:xfrm>
        </p:grpSpPr>
        <p:sp>
          <p:nvSpPr>
            <p:cNvPr id="1527" name="Freeform 1135"/>
            <p:cNvSpPr>
              <a:spLocks/>
            </p:cNvSpPr>
            <p:nvPr/>
          </p:nvSpPr>
          <p:spPr bwMode="auto">
            <a:xfrm>
              <a:off x="3275" y="2156"/>
              <a:ext cx="30" cy="37"/>
            </a:xfrm>
            <a:custGeom>
              <a:avLst/>
              <a:gdLst>
                <a:gd name="T0" fmla="*/ 0 w 12"/>
                <a:gd name="T1" fmla="*/ 0 h 14"/>
                <a:gd name="T2" fmla="*/ 38 w 12"/>
                <a:gd name="T3" fmla="*/ 98 h 14"/>
                <a:gd name="T4" fmla="*/ 70 w 12"/>
                <a:gd name="T5" fmla="*/ 34 h 14"/>
                <a:gd name="T6" fmla="*/ 20 w 12"/>
                <a:gd name="T7" fmla="*/ 0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4">
                  <a:moveTo>
                    <a:pt x="0" y="0"/>
                  </a:moveTo>
                  <a:cubicBezTo>
                    <a:pt x="6" y="4"/>
                    <a:pt x="6" y="8"/>
                    <a:pt x="6" y="14"/>
                  </a:cubicBezTo>
                  <a:cubicBezTo>
                    <a:pt x="9" y="13"/>
                    <a:pt x="12" y="8"/>
                    <a:pt x="11" y="5"/>
                  </a:cubicBezTo>
                  <a:cubicBezTo>
                    <a:pt x="10" y="0"/>
                    <a:pt x="6" y="3"/>
                    <a:pt x="3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8" name="Oval 1136"/>
            <p:cNvSpPr>
              <a:spLocks noChangeArrowheads="1"/>
            </p:cNvSpPr>
            <p:nvPr/>
          </p:nvSpPr>
          <p:spPr bwMode="auto">
            <a:xfrm>
              <a:off x="3014" y="1943"/>
              <a:ext cx="341" cy="36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29" name="Oval 1137"/>
            <p:cNvSpPr>
              <a:spLocks noChangeArrowheads="1"/>
            </p:cNvSpPr>
            <p:nvPr/>
          </p:nvSpPr>
          <p:spPr bwMode="auto">
            <a:xfrm>
              <a:off x="3014" y="1943"/>
              <a:ext cx="341" cy="36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0" name="Oval 1138"/>
            <p:cNvSpPr>
              <a:spLocks noChangeArrowheads="1"/>
            </p:cNvSpPr>
            <p:nvPr/>
          </p:nvSpPr>
          <p:spPr bwMode="auto">
            <a:xfrm>
              <a:off x="3087" y="2023"/>
              <a:ext cx="193" cy="2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1" name="Freeform 1139"/>
            <p:cNvSpPr>
              <a:spLocks/>
            </p:cNvSpPr>
            <p:nvPr/>
          </p:nvSpPr>
          <p:spPr bwMode="auto">
            <a:xfrm>
              <a:off x="3027" y="1961"/>
              <a:ext cx="198" cy="262"/>
            </a:xfrm>
            <a:custGeom>
              <a:avLst/>
              <a:gdLst>
                <a:gd name="T0" fmla="*/ 33 w 79"/>
                <a:gd name="T1" fmla="*/ 479 h 98"/>
                <a:gd name="T2" fmla="*/ 439 w 79"/>
                <a:gd name="T3" fmla="*/ 13 h 98"/>
                <a:gd name="T4" fmla="*/ 496 w 79"/>
                <a:gd name="T5" fmla="*/ 21 h 98"/>
                <a:gd name="T6" fmla="*/ 383 w 79"/>
                <a:gd name="T7" fmla="*/ 0 h 98"/>
                <a:gd name="T8" fmla="*/ 0 w 79"/>
                <a:gd name="T9" fmla="*/ 436 h 98"/>
                <a:gd name="T10" fmla="*/ 83 w 79"/>
                <a:gd name="T11" fmla="*/ 700 h 98"/>
                <a:gd name="T12" fmla="*/ 33 w 79"/>
                <a:gd name="T13" fmla="*/ 479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98">
                  <a:moveTo>
                    <a:pt x="5" y="67"/>
                  </a:moveTo>
                  <a:cubicBezTo>
                    <a:pt x="5" y="31"/>
                    <a:pt x="34" y="2"/>
                    <a:pt x="70" y="2"/>
                  </a:cubicBezTo>
                  <a:cubicBezTo>
                    <a:pt x="73" y="2"/>
                    <a:pt x="76" y="2"/>
                    <a:pt x="79" y="3"/>
                  </a:cubicBezTo>
                  <a:cubicBezTo>
                    <a:pt x="74" y="1"/>
                    <a:pt x="68" y="0"/>
                    <a:pt x="61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75"/>
                    <a:pt x="5" y="88"/>
                    <a:pt x="13" y="98"/>
                  </a:cubicBezTo>
                  <a:cubicBezTo>
                    <a:pt x="8" y="89"/>
                    <a:pt x="5" y="78"/>
                    <a:pt x="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2" name="Freeform 1140"/>
            <p:cNvSpPr>
              <a:spLocks/>
            </p:cNvSpPr>
            <p:nvPr/>
          </p:nvSpPr>
          <p:spPr bwMode="auto">
            <a:xfrm>
              <a:off x="3075" y="1972"/>
              <a:ext cx="268" cy="323"/>
            </a:xfrm>
            <a:custGeom>
              <a:avLst/>
              <a:gdLst>
                <a:gd name="T0" fmla="*/ 458 w 107"/>
                <a:gd name="T1" fmla="*/ 0 h 121"/>
                <a:gd name="T2" fmla="*/ 589 w 107"/>
                <a:gd name="T3" fmla="*/ 342 h 121"/>
                <a:gd name="T4" fmla="*/ 188 w 107"/>
                <a:gd name="T5" fmla="*/ 798 h 121"/>
                <a:gd name="T6" fmla="*/ 0 w 107"/>
                <a:gd name="T7" fmla="*/ 747 h 121"/>
                <a:gd name="T8" fmla="*/ 271 w 107"/>
                <a:gd name="T9" fmla="*/ 862 h 121"/>
                <a:gd name="T10" fmla="*/ 671 w 107"/>
                <a:gd name="T11" fmla="*/ 406 h 121"/>
                <a:gd name="T12" fmla="*/ 458 w 107"/>
                <a:gd name="T13" fmla="*/ 0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7" h="121">
                  <a:moveTo>
                    <a:pt x="73" y="0"/>
                  </a:moveTo>
                  <a:cubicBezTo>
                    <a:pt x="86" y="12"/>
                    <a:pt x="94" y="29"/>
                    <a:pt x="94" y="48"/>
                  </a:cubicBezTo>
                  <a:cubicBezTo>
                    <a:pt x="94" y="84"/>
                    <a:pt x="66" y="112"/>
                    <a:pt x="30" y="112"/>
                  </a:cubicBezTo>
                  <a:cubicBezTo>
                    <a:pt x="19" y="112"/>
                    <a:pt x="9" y="110"/>
                    <a:pt x="0" y="105"/>
                  </a:cubicBezTo>
                  <a:cubicBezTo>
                    <a:pt x="11" y="115"/>
                    <a:pt x="26" y="121"/>
                    <a:pt x="43" y="121"/>
                  </a:cubicBezTo>
                  <a:cubicBezTo>
                    <a:pt x="78" y="121"/>
                    <a:pt x="107" y="92"/>
                    <a:pt x="107" y="57"/>
                  </a:cubicBezTo>
                  <a:cubicBezTo>
                    <a:pt x="107" y="33"/>
                    <a:pt x="93" y="11"/>
                    <a:pt x="73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3" name="Freeform 1141"/>
            <p:cNvSpPr>
              <a:spLocks/>
            </p:cNvSpPr>
            <p:nvPr/>
          </p:nvSpPr>
          <p:spPr bwMode="auto">
            <a:xfrm>
              <a:off x="3097" y="2036"/>
              <a:ext cx="110" cy="144"/>
            </a:xfrm>
            <a:custGeom>
              <a:avLst/>
              <a:gdLst>
                <a:gd name="T0" fmla="*/ 25 w 44"/>
                <a:gd name="T1" fmla="*/ 248 h 54"/>
                <a:gd name="T2" fmla="*/ 263 w 44"/>
                <a:gd name="T3" fmla="*/ 13 h 54"/>
                <a:gd name="T4" fmla="*/ 263 w 44"/>
                <a:gd name="T5" fmla="*/ 13 h 54"/>
                <a:gd name="T6" fmla="*/ 208 w 44"/>
                <a:gd name="T7" fmla="*/ 0 h 54"/>
                <a:gd name="T8" fmla="*/ 0 w 44"/>
                <a:gd name="T9" fmla="*/ 235 h 54"/>
                <a:gd name="T10" fmla="*/ 45 w 44"/>
                <a:gd name="T11" fmla="*/ 384 h 54"/>
                <a:gd name="T12" fmla="*/ 25 w 44"/>
                <a:gd name="T13" fmla="*/ 248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4">
                  <a:moveTo>
                    <a:pt x="4" y="35"/>
                  </a:moveTo>
                  <a:cubicBezTo>
                    <a:pt x="4" y="16"/>
                    <a:pt x="23" y="2"/>
                    <a:pt x="42" y="2"/>
                  </a:cubicBezTo>
                  <a:cubicBezTo>
                    <a:pt x="44" y="2"/>
                    <a:pt x="40" y="1"/>
                    <a:pt x="42" y="2"/>
                  </a:cubicBezTo>
                  <a:cubicBezTo>
                    <a:pt x="39" y="1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3" y="49"/>
                    <a:pt x="7" y="54"/>
                  </a:cubicBezTo>
                  <a:cubicBezTo>
                    <a:pt x="4" y="49"/>
                    <a:pt x="4" y="41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4" name="Freeform 1142"/>
            <p:cNvSpPr>
              <a:spLocks/>
            </p:cNvSpPr>
            <p:nvPr/>
          </p:nvSpPr>
          <p:spPr bwMode="auto">
            <a:xfrm>
              <a:off x="3132" y="2052"/>
              <a:ext cx="133" cy="163"/>
            </a:xfrm>
            <a:custGeom>
              <a:avLst/>
              <a:gdLst>
                <a:gd name="T0" fmla="*/ 226 w 53"/>
                <a:gd name="T1" fmla="*/ 0 h 61"/>
                <a:gd name="T2" fmla="*/ 296 w 53"/>
                <a:gd name="T3" fmla="*/ 171 h 61"/>
                <a:gd name="T4" fmla="*/ 95 w 53"/>
                <a:gd name="T5" fmla="*/ 406 h 61"/>
                <a:gd name="T6" fmla="*/ 0 w 53"/>
                <a:gd name="T7" fmla="*/ 379 h 61"/>
                <a:gd name="T8" fmla="*/ 133 w 53"/>
                <a:gd name="T9" fmla="*/ 436 h 61"/>
                <a:gd name="T10" fmla="*/ 334 w 53"/>
                <a:gd name="T11" fmla="*/ 206 h 61"/>
                <a:gd name="T12" fmla="*/ 226 w 53"/>
                <a:gd name="T13" fmla="*/ 0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61">
                  <a:moveTo>
                    <a:pt x="36" y="0"/>
                  </a:moveTo>
                  <a:cubicBezTo>
                    <a:pt x="43" y="6"/>
                    <a:pt x="47" y="15"/>
                    <a:pt x="47" y="24"/>
                  </a:cubicBezTo>
                  <a:cubicBezTo>
                    <a:pt x="47" y="42"/>
                    <a:pt x="33" y="57"/>
                    <a:pt x="15" y="57"/>
                  </a:cubicBezTo>
                  <a:cubicBezTo>
                    <a:pt x="9" y="57"/>
                    <a:pt x="4" y="55"/>
                    <a:pt x="0" y="53"/>
                  </a:cubicBezTo>
                  <a:cubicBezTo>
                    <a:pt x="5" y="58"/>
                    <a:pt x="13" y="61"/>
                    <a:pt x="21" y="61"/>
                  </a:cubicBezTo>
                  <a:cubicBezTo>
                    <a:pt x="39" y="61"/>
                    <a:pt x="53" y="47"/>
                    <a:pt x="53" y="29"/>
                  </a:cubicBezTo>
                  <a:cubicBezTo>
                    <a:pt x="53" y="17"/>
                    <a:pt x="47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5" name="Freeform 1143"/>
            <p:cNvSpPr>
              <a:spLocks/>
            </p:cNvSpPr>
            <p:nvPr/>
          </p:nvSpPr>
          <p:spPr bwMode="auto">
            <a:xfrm>
              <a:off x="3192" y="1959"/>
              <a:ext cx="123" cy="157"/>
            </a:xfrm>
            <a:custGeom>
              <a:avLst/>
              <a:gdLst>
                <a:gd name="T0" fmla="*/ 0 w 49"/>
                <a:gd name="T1" fmla="*/ 21 h 59"/>
                <a:gd name="T2" fmla="*/ 196 w 49"/>
                <a:gd name="T3" fmla="*/ 184 h 59"/>
                <a:gd name="T4" fmla="*/ 238 w 49"/>
                <a:gd name="T5" fmla="*/ 418 h 59"/>
                <a:gd name="T6" fmla="*/ 284 w 49"/>
                <a:gd name="T7" fmla="*/ 170 h 59"/>
                <a:gd name="T8" fmla="*/ 58 w 49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59">
                  <a:moveTo>
                    <a:pt x="0" y="3"/>
                  </a:moveTo>
                  <a:cubicBezTo>
                    <a:pt x="10" y="8"/>
                    <a:pt x="24" y="16"/>
                    <a:pt x="31" y="26"/>
                  </a:cubicBezTo>
                  <a:cubicBezTo>
                    <a:pt x="37" y="36"/>
                    <a:pt x="34" y="47"/>
                    <a:pt x="38" y="59"/>
                  </a:cubicBezTo>
                  <a:cubicBezTo>
                    <a:pt x="49" y="54"/>
                    <a:pt x="48" y="34"/>
                    <a:pt x="45" y="24"/>
                  </a:cubicBezTo>
                  <a:cubicBezTo>
                    <a:pt x="40" y="5"/>
                    <a:pt x="27" y="2"/>
                    <a:pt x="9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6" name="Oval 1144"/>
            <p:cNvSpPr>
              <a:spLocks noChangeArrowheads="1"/>
            </p:cNvSpPr>
            <p:nvPr/>
          </p:nvSpPr>
          <p:spPr bwMode="auto">
            <a:xfrm>
              <a:off x="3087" y="2023"/>
              <a:ext cx="193" cy="205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7" name="Oval 1145"/>
            <p:cNvSpPr>
              <a:spLocks noChangeArrowheads="1"/>
            </p:cNvSpPr>
            <p:nvPr/>
          </p:nvSpPr>
          <p:spPr bwMode="auto">
            <a:xfrm>
              <a:off x="3097" y="2025"/>
              <a:ext cx="45" cy="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8" name="Oval 1146"/>
            <p:cNvSpPr>
              <a:spLocks noChangeArrowheads="1"/>
            </p:cNvSpPr>
            <p:nvPr/>
          </p:nvSpPr>
          <p:spPr bwMode="auto">
            <a:xfrm>
              <a:off x="3085" y="2068"/>
              <a:ext cx="27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39" name="Oval 1147"/>
            <p:cNvSpPr>
              <a:spLocks noChangeArrowheads="1"/>
            </p:cNvSpPr>
            <p:nvPr/>
          </p:nvSpPr>
          <p:spPr bwMode="auto">
            <a:xfrm>
              <a:off x="3145" y="2020"/>
              <a:ext cx="15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0" name="Freeform 1148"/>
            <p:cNvSpPr>
              <a:spLocks/>
            </p:cNvSpPr>
            <p:nvPr/>
          </p:nvSpPr>
          <p:spPr bwMode="auto">
            <a:xfrm>
              <a:off x="3117" y="1927"/>
              <a:ext cx="256" cy="373"/>
            </a:xfrm>
            <a:custGeom>
              <a:avLst/>
              <a:gdLst>
                <a:gd name="T0" fmla="*/ 163 w 102"/>
                <a:gd name="T1" fmla="*/ 51 h 140"/>
                <a:gd name="T2" fmla="*/ 120 w 102"/>
                <a:gd name="T3" fmla="*/ 56 h 140"/>
                <a:gd name="T4" fmla="*/ 63 w 102"/>
                <a:gd name="T5" fmla="*/ 141 h 140"/>
                <a:gd name="T6" fmla="*/ 138 w 102"/>
                <a:gd name="T7" fmla="*/ 205 h 140"/>
                <a:gd name="T8" fmla="*/ 183 w 102"/>
                <a:gd name="T9" fmla="*/ 200 h 140"/>
                <a:gd name="T10" fmla="*/ 334 w 102"/>
                <a:gd name="T11" fmla="*/ 205 h 140"/>
                <a:gd name="T12" fmla="*/ 314 w 102"/>
                <a:gd name="T13" fmla="*/ 290 h 140"/>
                <a:gd name="T14" fmla="*/ 366 w 102"/>
                <a:gd name="T15" fmla="*/ 575 h 140"/>
                <a:gd name="T16" fmla="*/ 454 w 102"/>
                <a:gd name="T17" fmla="*/ 618 h 140"/>
                <a:gd name="T18" fmla="*/ 484 w 102"/>
                <a:gd name="T19" fmla="*/ 631 h 140"/>
                <a:gd name="T20" fmla="*/ 447 w 102"/>
                <a:gd name="T21" fmla="*/ 730 h 140"/>
                <a:gd name="T22" fmla="*/ 264 w 102"/>
                <a:gd name="T23" fmla="*/ 789 h 140"/>
                <a:gd name="T24" fmla="*/ 38 w 102"/>
                <a:gd name="T25" fmla="*/ 853 h 140"/>
                <a:gd name="T26" fmla="*/ 20 w 102"/>
                <a:gd name="T27" fmla="*/ 959 h 140"/>
                <a:gd name="T28" fmla="*/ 113 w 102"/>
                <a:gd name="T29" fmla="*/ 972 h 140"/>
                <a:gd name="T30" fmla="*/ 264 w 102"/>
                <a:gd name="T31" fmla="*/ 938 h 140"/>
                <a:gd name="T32" fmla="*/ 542 w 102"/>
                <a:gd name="T33" fmla="*/ 837 h 140"/>
                <a:gd name="T34" fmla="*/ 605 w 102"/>
                <a:gd name="T35" fmla="*/ 567 h 140"/>
                <a:gd name="T36" fmla="*/ 479 w 102"/>
                <a:gd name="T37" fmla="*/ 469 h 140"/>
                <a:gd name="T38" fmla="*/ 447 w 102"/>
                <a:gd name="T39" fmla="*/ 461 h 140"/>
                <a:gd name="T40" fmla="*/ 434 w 102"/>
                <a:gd name="T41" fmla="*/ 354 h 140"/>
                <a:gd name="T42" fmla="*/ 454 w 102"/>
                <a:gd name="T43" fmla="*/ 149 h 140"/>
                <a:gd name="T44" fmla="*/ 163 w 102"/>
                <a:gd name="T45" fmla="*/ 51 h 1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2" h="140">
                  <a:moveTo>
                    <a:pt x="26" y="7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4" y="9"/>
                    <a:pt x="9" y="14"/>
                    <a:pt x="10" y="20"/>
                  </a:cubicBezTo>
                  <a:cubicBezTo>
                    <a:pt x="11" y="26"/>
                    <a:pt x="16" y="30"/>
                    <a:pt x="22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0" y="26"/>
                    <a:pt x="51" y="24"/>
                    <a:pt x="53" y="29"/>
                  </a:cubicBezTo>
                  <a:cubicBezTo>
                    <a:pt x="54" y="32"/>
                    <a:pt x="53" y="35"/>
                    <a:pt x="50" y="41"/>
                  </a:cubicBezTo>
                  <a:cubicBezTo>
                    <a:pt x="46" y="51"/>
                    <a:pt x="39" y="66"/>
                    <a:pt x="58" y="81"/>
                  </a:cubicBezTo>
                  <a:cubicBezTo>
                    <a:pt x="63" y="85"/>
                    <a:pt x="68" y="86"/>
                    <a:pt x="72" y="87"/>
                  </a:cubicBezTo>
                  <a:cubicBezTo>
                    <a:pt x="76" y="88"/>
                    <a:pt x="76" y="88"/>
                    <a:pt x="77" y="89"/>
                  </a:cubicBezTo>
                  <a:cubicBezTo>
                    <a:pt x="79" y="93"/>
                    <a:pt x="75" y="99"/>
                    <a:pt x="71" y="103"/>
                  </a:cubicBezTo>
                  <a:cubicBezTo>
                    <a:pt x="64" y="111"/>
                    <a:pt x="55" y="111"/>
                    <a:pt x="42" y="111"/>
                  </a:cubicBezTo>
                  <a:cubicBezTo>
                    <a:pt x="31" y="111"/>
                    <a:pt x="18" y="111"/>
                    <a:pt x="6" y="120"/>
                  </a:cubicBezTo>
                  <a:cubicBezTo>
                    <a:pt x="1" y="123"/>
                    <a:pt x="0" y="130"/>
                    <a:pt x="3" y="135"/>
                  </a:cubicBezTo>
                  <a:cubicBezTo>
                    <a:pt x="7" y="139"/>
                    <a:pt x="13" y="140"/>
                    <a:pt x="18" y="137"/>
                  </a:cubicBezTo>
                  <a:cubicBezTo>
                    <a:pt x="24" y="132"/>
                    <a:pt x="33" y="132"/>
                    <a:pt x="42" y="132"/>
                  </a:cubicBezTo>
                  <a:cubicBezTo>
                    <a:pt x="56" y="132"/>
                    <a:pt x="72" y="132"/>
                    <a:pt x="86" y="118"/>
                  </a:cubicBezTo>
                  <a:cubicBezTo>
                    <a:pt x="95" y="109"/>
                    <a:pt x="102" y="94"/>
                    <a:pt x="96" y="80"/>
                  </a:cubicBezTo>
                  <a:cubicBezTo>
                    <a:pt x="91" y="69"/>
                    <a:pt x="81" y="67"/>
                    <a:pt x="76" y="66"/>
                  </a:cubicBezTo>
                  <a:cubicBezTo>
                    <a:pt x="73" y="66"/>
                    <a:pt x="72" y="65"/>
                    <a:pt x="71" y="65"/>
                  </a:cubicBezTo>
                  <a:cubicBezTo>
                    <a:pt x="65" y="60"/>
                    <a:pt x="65" y="58"/>
                    <a:pt x="69" y="50"/>
                  </a:cubicBezTo>
                  <a:cubicBezTo>
                    <a:pt x="72" y="43"/>
                    <a:pt x="77" y="33"/>
                    <a:pt x="72" y="21"/>
                  </a:cubicBezTo>
                  <a:cubicBezTo>
                    <a:pt x="64" y="0"/>
                    <a:pt x="39" y="5"/>
                    <a:pt x="26" y="7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1" name="Freeform 1149"/>
            <p:cNvSpPr>
              <a:spLocks/>
            </p:cNvSpPr>
            <p:nvPr/>
          </p:nvSpPr>
          <p:spPr bwMode="auto">
            <a:xfrm>
              <a:off x="3167" y="1937"/>
              <a:ext cx="123" cy="48"/>
            </a:xfrm>
            <a:custGeom>
              <a:avLst/>
              <a:gdLst>
                <a:gd name="T0" fmla="*/ 0 w 49"/>
                <a:gd name="T1" fmla="*/ 56 h 18"/>
                <a:gd name="T2" fmla="*/ 309 w 49"/>
                <a:gd name="T3" fmla="*/ 128 h 18"/>
                <a:gd name="T4" fmla="*/ 0 w 49"/>
                <a:gd name="T5" fmla="*/ 56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18">
                  <a:moveTo>
                    <a:pt x="0" y="8"/>
                  </a:moveTo>
                  <a:cubicBezTo>
                    <a:pt x="18" y="4"/>
                    <a:pt x="37" y="0"/>
                    <a:pt x="49" y="18"/>
                  </a:cubicBezTo>
                  <a:cubicBezTo>
                    <a:pt x="45" y="11"/>
                    <a:pt x="26" y="4"/>
                    <a:pt x="0" y="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2" name="Freeform 1150"/>
            <p:cNvSpPr>
              <a:spLocks/>
            </p:cNvSpPr>
            <p:nvPr/>
          </p:nvSpPr>
          <p:spPr bwMode="auto">
            <a:xfrm>
              <a:off x="3140" y="2180"/>
              <a:ext cx="177" cy="77"/>
            </a:xfrm>
            <a:custGeom>
              <a:avLst/>
              <a:gdLst>
                <a:gd name="T0" fmla="*/ 441 w 71"/>
                <a:gd name="T1" fmla="*/ 0 h 29"/>
                <a:gd name="T2" fmla="*/ 274 w 71"/>
                <a:gd name="T3" fmla="*/ 141 h 29"/>
                <a:gd name="T4" fmla="*/ 0 w 71"/>
                <a:gd name="T5" fmla="*/ 204 h 29"/>
                <a:gd name="T6" fmla="*/ 274 w 71"/>
                <a:gd name="T7" fmla="*/ 170 h 29"/>
                <a:gd name="T8" fmla="*/ 441 w 71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29">
                  <a:moveTo>
                    <a:pt x="71" y="0"/>
                  </a:moveTo>
                  <a:cubicBezTo>
                    <a:pt x="65" y="13"/>
                    <a:pt x="64" y="17"/>
                    <a:pt x="44" y="20"/>
                  </a:cubicBezTo>
                  <a:cubicBezTo>
                    <a:pt x="24" y="22"/>
                    <a:pt x="11" y="18"/>
                    <a:pt x="0" y="29"/>
                  </a:cubicBezTo>
                  <a:cubicBezTo>
                    <a:pt x="13" y="23"/>
                    <a:pt x="31" y="25"/>
                    <a:pt x="44" y="24"/>
                  </a:cubicBezTo>
                  <a:cubicBezTo>
                    <a:pt x="63" y="22"/>
                    <a:pt x="71" y="16"/>
                    <a:pt x="71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3" name="Freeform 1151"/>
            <p:cNvSpPr>
              <a:spLocks/>
            </p:cNvSpPr>
            <p:nvPr/>
          </p:nvSpPr>
          <p:spPr bwMode="auto">
            <a:xfrm>
              <a:off x="3250" y="2017"/>
              <a:ext cx="45" cy="88"/>
            </a:xfrm>
            <a:custGeom>
              <a:avLst/>
              <a:gdLst>
                <a:gd name="T0" fmla="*/ 113 w 18"/>
                <a:gd name="T1" fmla="*/ 0 h 33"/>
                <a:gd name="T2" fmla="*/ 113 w 18"/>
                <a:gd name="T3" fmla="*/ 235 h 33"/>
                <a:gd name="T4" fmla="*/ 38 w 18"/>
                <a:gd name="T5" fmla="*/ 157 h 33"/>
                <a:gd name="T6" fmla="*/ 113 w 18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6" y="9"/>
                    <a:pt x="0" y="30"/>
                    <a:pt x="18" y="33"/>
                  </a:cubicBezTo>
                  <a:cubicBezTo>
                    <a:pt x="8" y="32"/>
                    <a:pt x="5" y="32"/>
                    <a:pt x="6" y="22"/>
                  </a:cubicBezTo>
                  <a:cubicBezTo>
                    <a:pt x="6" y="13"/>
                    <a:pt x="17" y="6"/>
                    <a:pt x="18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4" name="Freeform 1152"/>
            <p:cNvSpPr>
              <a:spLocks/>
            </p:cNvSpPr>
            <p:nvPr/>
          </p:nvSpPr>
          <p:spPr bwMode="auto">
            <a:xfrm>
              <a:off x="3117" y="1927"/>
              <a:ext cx="256" cy="373"/>
            </a:xfrm>
            <a:custGeom>
              <a:avLst/>
              <a:gdLst>
                <a:gd name="T0" fmla="*/ 163 w 102"/>
                <a:gd name="T1" fmla="*/ 51 h 140"/>
                <a:gd name="T2" fmla="*/ 120 w 102"/>
                <a:gd name="T3" fmla="*/ 56 h 140"/>
                <a:gd name="T4" fmla="*/ 63 w 102"/>
                <a:gd name="T5" fmla="*/ 141 h 140"/>
                <a:gd name="T6" fmla="*/ 138 w 102"/>
                <a:gd name="T7" fmla="*/ 205 h 140"/>
                <a:gd name="T8" fmla="*/ 183 w 102"/>
                <a:gd name="T9" fmla="*/ 200 h 140"/>
                <a:gd name="T10" fmla="*/ 334 w 102"/>
                <a:gd name="T11" fmla="*/ 205 h 140"/>
                <a:gd name="T12" fmla="*/ 314 w 102"/>
                <a:gd name="T13" fmla="*/ 290 h 140"/>
                <a:gd name="T14" fmla="*/ 366 w 102"/>
                <a:gd name="T15" fmla="*/ 575 h 140"/>
                <a:gd name="T16" fmla="*/ 454 w 102"/>
                <a:gd name="T17" fmla="*/ 618 h 140"/>
                <a:gd name="T18" fmla="*/ 484 w 102"/>
                <a:gd name="T19" fmla="*/ 631 h 140"/>
                <a:gd name="T20" fmla="*/ 447 w 102"/>
                <a:gd name="T21" fmla="*/ 730 h 140"/>
                <a:gd name="T22" fmla="*/ 264 w 102"/>
                <a:gd name="T23" fmla="*/ 789 h 140"/>
                <a:gd name="T24" fmla="*/ 38 w 102"/>
                <a:gd name="T25" fmla="*/ 853 h 140"/>
                <a:gd name="T26" fmla="*/ 20 w 102"/>
                <a:gd name="T27" fmla="*/ 959 h 140"/>
                <a:gd name="T28" fmla="*/ 113 w 102"/>
                <a:gd name="T29" fmla="*/ 972 h 140"/>
                <a:gd name="T30" fmla="*/ 264 w 102"/>
                <a:gd name="T31" fmla="*/ 938 h 140"/>
                <a:gd name="T32" fmla="*/ 542 w 102"/>
                <a:gd name="T33" fmla="*/ 837 h 140"/>
                <a:gd name="T34" fmla="*/ 605 w 102"/>
                <a:gd name="T35" fmla="*/ 567 h 140"/>
                <a:gd name="T36" fmla="*/ 479 w 102"/>
                <a:gd name="T37" fmla="*/ 469 h 140"/>
                <a:gd name="T38" fmla="*/ 447 w 102"/>
                <a:gd name="T39" fmla="*/ 461 h 140"/>
                <a:gd name="T40" fmla="*/ 434 w 102"/>
                <a:gd name="T41" fmla="*/ 354 h 140"/>
                <a:gd name="T42" fmla="*/ 454 w 102"/>
                <a:gd name="T43" fmla="*/ 149 h 140"/>
                <a:gd name="T44" fmla="*/ 163 w 102"/>
                <a:gd name="T45" fmla="*/ 51 h 1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2" h="140">
                  <a:moveTo>
                    <a:pt x="26" y="7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4" y="9"/>
                    <a:pt x="9" y="14"/>
                    <a:pt x="10" y="20"/>
                  </a:cubicBezTo>
                  <a:cubicBezTo>
                    <a:pt x="11" y="26"/>
                    <a:pt x="16" y="30"/>
                    <a:pt x="22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40" y="26"/>
                    <a:pt x="51" y="24"/>
                    <a:pt x="53" y="29"/>
                  </a:cubicBezTo>
                  <a:cubicBezTo>
                    <a:pt x="54" y="32"/>
                    <a:pt x="53" y="35"/>
                    <a:pt x="50" y="41"/>
                  </a:cubicBezTo>
                  <a:cubicBezTo>
                    <a:pt x="46" y="51"/>
                    <a:pt x="39" y="66"/>
                    <a:pt x="58" y="81"/>
                  </a:cubicBezTo>
                  <a:cubicBezTo>
                    <a:pt x="63" y="85"/>
                    <a:pt x="68" y="86"/>
                    <a:pt x="72" y="87"/>
                  </a:cubicBezTo>
                  <a:cubicBezTo>
                    <a:pt x="76" y="88"/>
                    <a:pt x="76" y="88"/>
                    <a:pt x="77" y="89"/>
                  </a:cubicBezTo>
                  <a:cubicBezTo>
                    <a:pt x="79" y="93"/>
                    <a:pt x="75" y="99"/>
                    <a:pt x="71" y="103"/>
                  </a:cubicBezTo>
                  <a:cubicBezTo>
                    <a:pt x="64" y="111"/>
                    <a:pt x="55" y="111"/>
                    <a:pt x="42" y="111"/>
                  </a:cubicBezTo>
                  <a:cubicBezTo>
                    <a:pt x="31" y="111"/>
                    <a:pt x="18" y="111"/>
                    <a:pt x="6" y="120"/>
                  </a:cubicBezTo>
                  <a:cubicBezTo>
                    <a:pt x="1" y="123"/>
                    <a:pt x="0" y="130"/>
                    <a:pt x="3" y="135"/>
                  </a:cubicBezTo>
                  <a:cubicBezTo>
                    <a:pt x="7" y="139"/>
                    <a:pt x="13" y="140"/>
                    <a:pt x="18" y="137"/>
                  </a:cubicBezTo>
                  <a:cubicBezTo>
                    <a:pt x="24" y="132"/>
                    <a:pt x="33" y="132"/>
                    <a:pt x="42" y="132"/>
                  </a:cubicBezTo>
                  <a:cubicBezTo>
                    <a:pt x="56" y="132"/>
                    <a:pt x="72" y="132"/>
                    <a:pt x="86" y="118"/>
                  </a:cubicBezTo>
                  <a:cubicBezTo>
                    <a:pt x="95" y="109"/>
                    <a:pt x="102" y="94"/>
                    <a:pt x="96" y="80"/>
                  </a:cubicBezTo>
                  <a:cubicBezTo>
                    <a:pt x="91" y="69"/>
                    <a:pt x="81" y="67"/>
                    <a:pt x="76" y="66"/>
                  </a:cubicBezTo>
                  <a:cubicBezTo>
                    <a:pt x="73" y="66"/>
                    <a:pt x="72" y="65"/>
                    <a:pt x="71" y="65"/>
                  </a:cubicBezTo>
                  <a:cubicBezTo>
                    <a:pt x="65" y="60"/>
                    <a:pt x="65" y="58"/>
                    <a:pt x="69" y="50"/>
                  </a:cubicBezTo>
                  <a:cubicBezTo>
                    <a:pt x="72" y="43"/>
                    <a:pt x="77" y="33"/>
                    <a:pt x="72" y="21"/>
                  </a:cubicBezTo>
                  <a:cubicBezTo>
                    <a:pt x="64" y="0"/>
                    <a:pt x="39" y="5"/>
                    <a:pt x="26" y="7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45" name="Group 1153"/>
          <p:cNvGrpSpPr>
            <a:grpSpLocks noChangeAspect="1"/>
          </p:cNvGrpSpPr>
          <p:nvPr/>
        </p:nvGrpSpPr>
        <p:grpSpPr bwMode="auto">
          <a:xfrm>
            <a:off x="6380017" y="4394330"/>
            <a:ext cx="498751" cy="489235"/>
            <a:chOff x="261" y="1937"/>
            <a:chExt cx="375" cy="368"/>
          </a:xfrm>
        </p:grpSpPr>
        <p:sp>
          <p:nvSpPr>
            <p:cNvPr id="1546" name="Oval 1154"/>
            <p:cNvSpPr>
              <a:spLocks noChangeArrowheads="1"/>
            </p:cNvSpPr>
            <p:nvPr/>
          </p:nvSpPr>
          <p:spPr bwMode="auto">
            <a:xfrm>
              <a:off x="293" y="1940"/>
              <a:ext cx="343" cy="36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7" name="Oval 1155"/>
            <p:cNvSpPr>
              <a:spLocks noChangeArrowheads="1"/>
            </p:cNvSpPr>
            <p:nvPr/>
          </p:nvSpPr>
          <p:spPr bwMode="auto">
            <a:xfrm>
              <a:off x="293" y="1940"/>
              <a:ext cx="343" cy="36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8" name="Oval 1156"/>
            <p:cNvSpPr>
              <a:spLocks noChangeArrowheads="1"/>
            </p:cNvSpPr>
            <p:nvPr/>
          </p:nvSpPr>
          <p:spPr bwMode="auto">
            <a:xfrm>
              <a:off x="363" y="2015"/>
              <a:ext cx="218" cy="22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49" name="Freeform 1157"/>
            <p:cNvSpPr>
              <a:spLocks/>
            </p:cNvSpPr>
            <p:nvPr/>
          </p:nvSpPr>
          <p:spPr bwMode="auto">
            <a:xfrm>
              <a:off x="303" y="1953"/>
              <a:ext cx="205" cy="272"/>
            </a:xfrm>
            <a:custGeom>
              <a:avLst/>
              <a:gdLst>
                <a:gd name="T0" fmla="*/ 33 w 82"/>
                <a:gd name="T1" fmla="*/ 499 h 102"/>
                <a:gd name="T2" fmla="*/ 458 w 82"/>
                <a:gd name="T3" fmla="*/ 13 h 102"/>
                <a:gd name="T4" fmla="*/ 513 w 82"/>
                <a:gd name="T5" fmla="*/ 21 h 102"/>
                <a:gd name="T6" fmla="*/ 400 w 82"/>
                <a:gd name="T7" fmla="*/ 0 h 102"/>
                <a:gd name="T8" fmla="*/ 0 w 82"/>
                <a:gd name="T9" fmla="*/ 456 h 102"/>
                <a:gd name="T10" fmla="*/ 83 w 82"/>
                <a:gd name="T11" fmla="*/ 725 h 102"/>
                <a:gd name="T12" fmla="*/ 33 w 82"/>
                <a:gd name="T13" fmla="*/ 499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2" h="102">
                  <a:moveTo>
                    <a:pt x="5" y="70"/>
                  </a:moveTo>
                  <a:cubicBezTo>
                    <a:pt x="5" y="33"/>
                    <a:pt x="36" y="2"/>
                    <a:pt x="73" y="2"/>
                  </a:cubicBezTo>
                  <a:cubicBezTo>
                    <a:pt x="76" y="2"/>
                    <a:pt x="79" y="3"/>
                    <a:pt x="82" y="3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78"/>
                    <a:pt x="5" y="91"/>
                    <a:pt x="13" y="102"/>
                  </a:cubicBezTo>
                  <a:cubicBezTo>
                    <a:pt x="8" y="92"/>
                    <a:pt x="5" y="82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0" name="Freeform 1158"/>
            <p:cNvSpPr>
              <a:spLocks/>
            </p:cNvSpPr>
            <p:nvPr/>
          </p:nvSpPr>
          <p:spPr bwMode="auto">
            <a:xfrm>
              <a:off x="358" y="1975"/>
              <a:ext cx="266" cy="317"/>
            </a:xfrm>
            <a:custGeom>
              <a:avLst/>
              <a:gdLst>
                <a:gd name="T0" fmla="*/ 459 w 106"/>
                <a:gd name="T1" fmla="*/ 0 h 119"/>
                <a:gd name="T2" fmla="*/ 585 w 106"/>
                <a:gd name="T3" fmla="*/ 333 h 119"/>
                <a:gd name="T4" fmla="*/ 188 w 106"/>
                <a:gd name="T5" fmla="*/ 781 h 119"/>
                <a:gd name="T6" fmla="*/ 0 w 106"/>
                <a:gd name="T7" fmla="*/ 725 h 119"/>
                <a:gd name="T8" fmla="*/ 271 w 106"/>
                <a:gd name="T9" fmla="*/ 844 h 119"/>
                <a:gd name="T10" fmla="*/ 668 w 106"/>
                <a:gd name="T11" fmla="*/ 397 h 119"/>
                <a:gd name="T12" fmla="*/ 459 w 106"/>
                <a:gd name="T13" fmla="*/ 0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9">
                  <a:moveTo>
                    <a:pt x="73" y="0"/>
                  </a:moveTo>
                  <a:cubicBezTo>
                    <a:pt x="85" y="12"/>
                    <a:pt x="93" y="28"/>
                    <a:pt x="93" y="47"/>
                  </a:cubicBezTo>
                  <a:cubicBezTo>
                    <a:pt x="93" y="82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3"/>
                    <a:pt x="26" y="119"/>
                    <a:pt x="43" y="119"/>
                  </a:cubicBezTo>
                  <a:cubicBezTo>
                    <a:pt x="77" y="119"/>
                    <a:pt x="106" y="91"/>
                    <a:pt x="106" y="56"/>
                  </a:cubicBezTo>
                  <a:cubicBezTo>
                    <a:pt x="106" y="32"/>
                    <a:pt x="92" y="11"/>
                    <a:pt x="73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1" name="Freeform 1159"/>
            <p:cNvSpPr>
              <a:spLocks/>
            </p:cNvSpPr>
            <p:nvPr/>
          </p:nvSpPr>
          <p:spPr bwMode="auto">
            <a:xfrm>
              <a:off x="378" y="2031"/>
              <a:ext cx="118" cy="157"/>
            </a:xfrm>
            <a:custGeom>
              <a:avLst/>
              <a:gdLst>
                <a:gd name="T0" fmla="*/ 33 w 47"/>
                <a:gd name="T1" fmla="*/ 269 h 59"/>
                <a:gd name="T2" fmla="*/ 284 w 47"/>
                <a:gd name="T3" fmla="*/ 13 h 59"/>
                <a:gd name="T4" fmla="*/ 289 w 47"/>
                <a:gd name="T5" fmla="*/ 13 h 59"/>
                <a:gd name="T6" fmla="*/ 221 w 47"/>
                <a:gd name="T7" fmla="*/ 0 h 59"/>
                <a:gd name="T8" fmla="*/ 0 w 47"/>
                <a:gd name="T9" fmla="*/ 247 h 59"/>
                <a:gd name="T10" fmla="*/ 50 w 47"/>
                <a:gd name="T11" fmla="*/ 418 h 59"/>
                <a:gd name="T12" fmla="*/ 33 w 47"/>
                <a:gd name="T13" fmla="*/ 269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59">
                  <a:moveTo>
                    <a:pt x="5" y="38"/>
                  </a:moveTo>
                  <a:cubicBezTo>
                    <a:pt x="5" y="17"/>
                    <a:pt x="25" y="2"/>
                    <a:pt x="45" y="2"/>
                  </a:cubicBezTo>
                  <a:cubicBezTo>
                    <a:pt x="47" y="2"/>
                    <a:pt x="44" y="2"/>
                    <a:pt x="46" y="2"/>
                  </a:cubicBezTo>
                  <a:cubicBezTo>
                    <a:pt x="42" y="1"/>
                    <a:pt x="39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43"/>
                    <a:pt x="3" y="53"/>
                    <a:pt x="8" y="59"/>
                  </a:cubicBezTo>
                  <a:cubicBezTo>
                    <a:pt x="5" y="53"/>
                    <a:pt x="5" y="44"/>
                    <a:pt x="5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2" name="Freeform 1160"/>
            <p:cNvSpPr>
              <a:spLocks/>
            </p:cNvSpPr>
            <p:nvPr/>
          </p:nvSpPr>
          <p:spPr bwMode="auto">
            <a:xfrm>
              <a:off x="416" y="2049"/>
              <a:ext cx="145" cy="176"/>
            </a:xfrm>
            <a:custGeom>
              <a:avLst/>
              <a:gdLst>
                <a:gd name="T0" fmla="*/ 250 w 58"/>
                <a:gd name="T1" fmla="*/ 0 h 66"/>
                <a:gd name="T2" fmla="*/ 320 w 58"/>
                <a:gd name="T3" fmla="*/ 184 h 66"/>
                <a:gd name="T4" fmla="*/ 100 w 58"/>
                <a:gd name="T5" fmla="*/ 435 h 66"/>
                <a:gd name="T6" fmla="*/ 0 w 58"/>
                <a:gd name="T7" fmla="*/ 405 h 66"/>
                <a:gd name="T8" fmla="*/ 145 w 58"/>
                <a:gd name="T9" fmla="*/ 469 h 66"/>
                <a:gd name="T10" fmla="*/ 363 w 58"/>
                <a:gd name="T11" fmla="*/ 221 h 66"/>
                <a:gd name="T12" fmla="*/ 250 w 58"/>
                <a:gd name="T13" fmla="*/ 0 h 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66">
                  <a:moveTo>
                    <a:pt x="40" y="0"/>
                  </a:moveTo>
                  <a:cubicBezTo>
                    <a:pt x="47" y="6"/>
                    <a:pt x="51" y="16"/>
                    <a:pt x="51" y="26"/>
                  </a:cubicBezTo>
                  <a:cubicBezTo>
                    <a:pt x="51" y="45"/>
                    <a:pt x="36" y="61"/>
                    <a:pt x="16" y="61"/>
                  </a:cubicBezTo>
                  <a:cubicBezTo>
                    <a:pt x="10" y="61"/>
                    <a:pt x="5" y="59"/>
                    <a:pt x="0" y="57"/>
                  </a:cubicBezTo>
                  <a:cubicBezTo>
                    <a:pt x="6" y="62"/>
                    <a:pt x="14" y="66"/>
                    <a:pt x="23" y="66"/>
                  </a:cubicBezTo>
                  <a:cubicBezTo>
                    <a:pt x="42" y="66"/>
                    <a:pt x="58" y="50"/>
                    <a:pt x="58" y="31"/>
                  </a:cubicBezTo>
                  <a:cubicBezTo>
                    <a:pt x="58" y="17"/>
                    <a:pt x="51" y="6"/>
                    <a:pt x="40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3" name="Freeform 1161"/>
            <p:cNvSpPr>
              <a:spLocks/>
            </p:cNvSpPr>
            <p:nvPr/>
          </p:nvSpPr>
          <p:spPr bwMode="auto">
            <a:xfrm>
              <a:off x="528" y="1948"/>
              <a:ext cx="93" cy="157"/>
            </a:xfrm>
            <a:custGeom>
              <a:avLst/>
              <a:gdLst>
                <a:gd name="T0" fmla="*/ 13 w 37"/>
                <a:gd name="T1" fmla="*/ 213 h 59"/>
                <a:gd name="T2" fmla="*/ 201 w 37"/>
                <a:gd name="T3" fmla="*/ 418 h 59"/>
                <a:gd name="T4" fmla="*/ 0 w 37"/>
                <a:gd name="T5" fmla="*/ 178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" h="59">
                  <a:moveTo>
                    <a:pt x="2" y="30"/>
                  </a:moveTo>
                  <a:cubicBezTo>
                    <a:pt x="10" y="24"/>
                    <a:pt x="29" y="52"/>
                    <a:pt x="32" y="59"/>
                  </a:cubicBezTo>
                  <a:cubicBezTo>
                    <a:pt x="37" y="44"/>
                    <a:pt x="15" y="0"/>
                    <a:pt x="0" y="25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4" name="Oval 1162"/>
            <p:cNvSpPr>
              <a:spLocks noChangeArrowheads="1"/>
            </p:cNvSpPr>
            <p:nvPr/>
          </p:nvSpPr>
          <p:spPr bwMode="auto">
            <a:xfrm>
              <a:off x="363" y="2015"/>
              <a:ext cx="218" cy="229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5" name="Oval 1163"/>
            <p:cNvSpPr>
              <a:spLocks noChangeArrowheads="1"/>
            </p:cNvSpPr>
            <p:nvPr/>
          </p:nvSpPr>
          <p:spPr bwMode="auto">
            <a:xfrm>
              <a:off x="348" y="2087"/>
              <a:ext cx="35" cy="3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6" name="Freeform 1164"/>
            <p:cNvSpPr>
              <a:spLocks/>
            </p:cNvSpPr>
            <p:nvPr/>
          </p:nvSpPr>
          <p:spPr bwMode="auto">
            <a:xfrm>
              <a:off x="426" y="2015"/>
              <a:ext cx="17" cy="16"/>
            </a:xfrm>
            <a:custGeom>
              <a:avLst/>
              <a:gdLst>
                <a:gd name="T0" fmla="*/ 5 w 7"/>
                <a:gd name="T1" fmla="*/ 13 h 6"/>
                <a:gd name="T2" fmla="*/ 29 w 7"/>
                <a:gd name="T3" fmla="*/ 0 h 6"/>
                <a:gd name="T4" fmla="*/ 36 w 7"/>
                <a:gd name="T5" fmla="*/ 29 h 6"/>
                <a:gd name="T6" fmla="*/ 12 w 7"/>
                <a:gd name="T7" fmla="*/ 43 h 6"/>
                <a:gd name="T8" fmla="*/ 5 w 7"/>
                <a:gd name="T9" fmla="*/ 1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6">
                  <a:moveTo>
                    <a:pt x="1" y="2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6" y="1"/>
                    <a:pt x="7" y="3"/>
                    <a:pt x="6" y="4"/>
                  </a:cubicBezTo>
                  <a:cubicBezTo>
                    <a:pt x="6" y="6"/>
                    <a:pt x="4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7" name="Freeform 1165"/>
            <p:cNvSpPr>
              <a:spLocks/>
            </p:cNvSpPr>
            <p:nvPr/>
          </p:nvSpPr>
          <p:spPr bwMode="auto">
            <a:xfrm>
              <a:off x="348" y="2132"/>
              <a:ext cx="28" cy="27"/>
            </a:xfrm>
            <a:custGeom>
              <a:avLst/>
              <a:gdLst>
                <a:gd name="T0" fmla="*/ 13 w 11"/>
                <a:gd name="T1" fmla="*/ 22 h 10"/>
                <a:gd name="T2" fmla="*/ 51 w 11"/>
                <a:gd name="T3" fmla="*/ 8 h 10"/>
                <a:gd name="T4" fmla="*/ 64 w 11"/>
                <a:gd name="T5" fmla="*/ 51 h 10"/>
                <a:gd name="T6" fmla="*/ 25 w 11"/>
                <a:gd name="T7" fmla="*/ 65 h 10"/>
                <a:gd name="T8" fmla="*/ 13 w 11"/>
                <a:gd name="T9" fmla="*/ 2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2" y="3"/>
                  </a:moveTo>
                  <a:cubicBezTo>
                    <a:pt x="3" y="0"/>
                    <a:pt x="6" y="0"/>
                    <a:pt x="8" y="1"/>
                  </a:cubicBezTo>
                  <a:cubicBezTo>
                    <a:pt x="10" y="2"/>
                    <a:pt x="11" y="5"/>
                    <a:pt x="10" y="7"/>
                  </a:cubicBezTo>
                  <a:cubicBezTo>
                    <a:pt x="9" y="9"/>
                    <a:pt x="6" y="10"/>
                    <a:pt x="4" y="9"/>
                  </a:cubicBezTo>
                  <a:cubicBezTo>
                    <a:pt x="1" y="8"/>
                    <a:pt x="0" y="5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8" name="Freeform 1166"/>
            <p:cNvSpPr>
              <a:spLocks/>
            </p:cNvSpPr>
            <p:nvPr/>
          </p:nvSpPr>
          <p:spPr bwMode="auto">
            <a:xfrm>
              <a:off x="301" y="2073"/>
              <a:ext cx="80" cy="216"/>
            </a:xfrm>
            <a:custGeom>
              <a:avLst/>
              <a:gdLst>
                <a:gd name="T0" fmla="*/ 175 w 32"/>
                <a:gd name="T1" fmla="*/ 8 h 81"/>
                <a:gd name="T2" fmla="*/ 188 w 32"/>
                <a:gd name="T3" fmla="*/ 576 h 81"/>
                <a:gd name="T4" fmla="*/ 50 w 32"/>
                <a:gd name="T5" fmla="*/ 235 h 81"/>
                <a:gd name="T6" fmla="*/ 113 w 32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1">
                  <a:moveTo>
                    <a:pt x="28" y="1"/>
                  </a:moveTo>
                  <a:cubicBezTo>
                    <a:pt x="2" y="8"/>
                    <a:pt x="32" y="64"/>
                    <a:pt x="30" y="81"/>
                  </a:cubicBezTo>
                  <a:cubicBezTo>
                    <a:pt x="19" y="67"/>
                    <a:pt x="14" y="48"/>
                    <a:pt x="8" y="33"/>
                  </a:cubicBezTo>
                  <a:cubicBezTo>
                    <a:pt x="1" y="15"/>
                    <a:pt x="0" y="11"/>
                    <a:pt x="18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59" name="Freeform 1167"/>
            <p:cNvSpPr>
              <a:spLocks/>
            </p:cNvSpPr>
            <p:nvPr/>
          </p:nvSpPr>
          <p:spPr bwMode="auto">
            <a:xfrm>
              <a:off x="261" y="1937"/>
              <a:ext cx="353" cy="358"/>
            </a:xfrm>
            <a:custGeom>
              <a:avLst/>
              <a:gdLst>
                <a:gd name="T0" fmla="*/ 451 w 141"/>
                <a:gd name="T1" fmla="*/ 85 h 134"/>
                <a:gd name="T2" fmla="*/ 413 w 141"/>
                <a:gd name="T3" fmla="*/ 200 h 134"/>
                <a:gd name="T4" fmla="*/ 371 w 141"/>
                <a:gd name="T5" fmla="*/ 286 h 134"/>
                <a:gd name="T6" fmla="*/ 300 w 141"/>
                <a:gd name="T7" fmla="*/ 286 h 134"/>
                <a:gd name="T8" fmla="*/ 183 w 141"/>
                <a:gd name="T9" fmla="*/ 299 h 134"/>
                <a:gd name="T10" fmla="*/ 138 w 141"/>
                <a:gd name="T11" fmla="*/ 729 h 134"/>
                <a:gd name="T12" fmla="*/ 195 w 141"/>
                <a:gd name="T13" fmla="*/ 906 h 134"/>
                <a:gd name="T14" fmla="*/ 238 w 141"/>
                <a:gd name="T15" fmla="*/ 956 h 134"/>
                <a:gd name="T16" fmla="*/ 283 w 141"/>
                <a:gd name="T17" fmla="*/ 906 h 134"/>
                <a:gd name="T18" fmla="*/ 220 w 141"/>
                <a:gd name="T19" fmla="*/ 684 h 134"/>
                <a:gd name="T20" fmla="*/ 220 w 141"/>
                <a:gd name="T21" fmla="*/ 393 h 134"/>
                <a:gd name="T22" fmla="*/ 288 w 141"/>
                <a:gd name="T23" fmla="*/ 385 h 134"/>
                <a:gd name="T24" fmla="*/ 401 w 141"/>
                <a:gd name="T25" fmla="*/ 379 h 134"/>
                <a:gd name="T26" fmla="*/ 501 w 141"/>
                <a:gd name="T27" fmla="*/ 222 h 134"/>
                <a:gd name="T28" fmla="*/ 526 w 141"/>
                <a:gd name="T29" fmla="*/ 142 h 134"/>
                <a:gd name="T30" fmla="*/ 571 w 141"/>
                <a:gd name="T31" fmla="*/ 115 h 134"/>
                <a:gd name="T32" fmla="*/ 676 w 141"/>
                <a:gd name="T33" fmla="*/ 321 h 134"/>
                <a:gd name="T34" fmla="*/ 809 w 141"/>
                <a:gd name="T35" fmla="*/ 743 h 134"/>
                <a:gd name="T36" fmla="*/ 871 w 141"/>
                <a:gd name="T37" fmla="*/ 735 h 134"/>
                <a:gd name="T38" fmla="*/ 864 w 141"/>
                <a:gd name="T39" fmla="*/ 663 h 134"/>
                <a:gd name="T40" fmla="*/ 764 w 141"/>
                <a:gd name="T41" fmla="*/ 321 h 134"/>
                <a:gd name="T42" fmla="*/ 596 w 141"/>
                <a:gd name="T43" fmla="*/ 13 h 134"/>
                <a:gd name="T44" fmla="*/ 451 w 141"/>
                <a:gd name="T45" fmla="*/ 85 h 1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1" h="134">
                  <a:moveTo>
                    <a:pt x="72" y="12"/>
                  </a:moveTo>
                  <a:cubicBezTo>
                    <a:pt x="68" y="17"/>
                    <a:pt x="67" y="23"/>
                    <a:pt x="66" y="28"/>
                  </a:cubicBezTo>
                  <a:cubicBezTo>
                    <a:pt x="65" y="35"/>
                    <a:pt x="64" y="38"/>
                    <a:pt x="59" y="40"/>
                  </a:cubicBezTo>
                  <a:cubicBezTo>
                    <a:pt x="55" y="41"/>
                    <a:pt x="52" y="41"/>
                    <a:pt x="48" y="40"/>
                  </a:cubicBezTo>
                  <a:cubicBezTo>
                    <a:pt x="42" y="40"/>
                    <a:pt x="36" y="39"/>
                    <a:pt x="29" y="42"/>
                  </a:cubicBezTo>
                  <a:cubicBezTo>
                    <a:pt x="0" y="56"/>
                    <a:pt x="13" y="84"/>
                    <a:pt x="22" y="102"/>
                  </a:cubicBezTo>
                  <a:cubicBezTo>
                    <a:pt x="27" y="111"/>
                    <a:pt x="31" y="121"/>
                    <a:pt x="31" y="127"/>
                  </a:cubicBezTo>
                  <a:cubicBezTo>
                    <a:pt x="31" y="131"/>
                    <a:pt x="34" y="134"/>
                    <a:pt x="38" y="134"/>
                  </a:cubicBezTo>
                  <a:cubicBezTo>
                    <a:pt x="42" y="134"/>
                    <a:pt x="45" y="131"/>
                    <a:pt x="45" y="127"/>
                  </a:cubicBezTo>
                  <a:cubicBezTo>
                    <a:pt x="45" y="118"/>
                    <a:pt x="40" y="107"/>
                    <a:pt x="35" y="96"/>
                  </a:cubicBezTo>
                  <a:cubicBezTo>
                    <a:pt x="24" y="73"/>
                    <a:pt x="20" y="62"/>
                    <a:pt x="35" y="55"/>
                  </a:cubicBezTo>
                  <a:cubicBezTo>
                    <a:pt x="38" y="53"/>
                    <a:pt x="41" y="54"/>
                    <a:pt x="46" y="54"/>
                  </a:cubicBezTo>
                  <a:cubicBezTo>
                    <a:pt x="51" y="55"/>
                    <a:pt x="57" y="56"/>
                    <a:pt x="64" y="53"/>
                  </a:cubicBezTo>
                  <a:cubicBezTo>
                    <a:pt x="76" y="48"/>
                    <a:pt x="78" y="38"/>
                    <a:pt x="80" y="31"/>
                  </a:cubicBezTo>
                  <a:cubicBezTo>
                    <a:pt x="81" y="27"/>
                    <a:pt x="82" y="23"/>
                    <a:pt x="84" y="20"/>
                  </a:cubicBezTo>
                  <a:cubicBezTo>
                    <a:pt x="88" y="15"/>
                    <a:pt x="90" y="15"/>
                    <a:pt x="91" y="16"/>
                  </a:cubicBezTo>
                  <a:cubicBezTo>
                    <a:pt x="98" y="18"/>
                    <a:pt x="107" y="35"/>
                    <a:pt x="108" y="45"/>
                  </a:cubicBezTo>
                  <a:cubicBezTo>
                    <a:pt x="109" y="67"/>
                    <a:pt x="112" y="91"/>
                    <a:pt x="129" y="104"/>
                  </a:cubicBezTo>
                  <a:cubicBezTo>
                    <a:pt x="132" y="107"/>
                    <a:pt x="136" y="106"/>
                    <a:pt x="139" y="103"/>
                  </a:cubicBezTo>
                  <a:cubicBezTo>
                    <a:pt x="141" y="100"/>
                    <a:pt x="141" y="96"/>
                    <a:pt x="138" y="93"/>
                  </a:cubicBezTo>
                  <a:cubicBezTo>
                    <a:pt x="125" y="83"/>
                    <a:pt x="123" y="63"/>
                    <a:pt x="122" y="45"/>
                  </a:cubicBezTo>
                  <a:cubicBezTo>
                    <a:pt x="121" y="31"/>
                    <a:pt x="110" y="7"/>
                    <a:pt x="95" y="2"/>
                  </a:cubicBezTo>
                  <a:cubicBezTo>
                    <a:pt x="90" y="1"/>
                    <a:pt x="81" y="0"/>
                    <a:pt x="72" y="12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0" name="Freeform 1168"/>
            <p:cNvSpPr>
              <a:spLocks/>
            </p:cNvSpPr>
            <p:nvPr/>
          </p:nvSpPr>
          <p:spPr bwMode="auto">
            <a:xfrm>
              <a:off x="283" y="2047"/>
              <a:ext cx="93" cy="160"/>
            </a:xfrm>
            <a:custGeom>
              <a:avLst/>
              <a:gdLst>
                <a:gd name="T0" fmla="*/ 96 w 37"/>
                <a:gd name="T1" fmla="*/ 427 h 60"/>
                <a:gd name="T2" fmla="*/ 50 w 37"/>
                <a:gd name="T3" fmla="*/ 93 h 60"/>
                <a:gd name="T4" fmla="*/ 234 w 37"/>
                <a:gd name="T5" fmla="*/ 8 h 60"/>
                <a:gd name="T6" fmla="*/ 58 w 37"/>
                <a:gd name="T7" fmla="*/ 141 h 60"/>
                <a:gd name="T8" fmla="*/ 96 w 37"/>
                <a:gd name="T9" fmla="*/ 42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60">
                  <a:moveTo>
                    <a:pt x="15" y="60"/>
                  </a:moveTo>
                  <a:cubicBezTo>
                    <a:pt x="9" y="46"/>
                    <a:pt x="0" y="25"/>
                    <a:pt x="8" y="13"/>
                  </a:cubicBezTo>
                  <a:cubicBezTo>
                    <a:pt x="15" y="3"/>
                    <a:pt x="24" y="0"/>
                    <a:pt x="37" y="1"/>
                  </a:cubicBezTo>
                  <a:cubicBezTo>
                    <a:pt x="32" y="2"/>
                    <a:pt x="14" y="5"/>
                    <a:pt x="9" y="20"/>
                  </a:cubicBezTo>
                  <a:cubicBezTo>
                    <a:pt x="4" y="34"/>
                    <a:pt x="15" y="59"/>
                    <a:pt x="15" y="6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1" name="Freeform 1169"/>
            <p:cNvSpPr>
              <a:spLocks/>
            </p:cNvSpPr>
            <p:nvPr/>
          </p:nvSpPr>
          <p:spPr bwMode="auto">
            <a:xfrm>
              <a:off x="426" y="1943"/>
              <a:ext cx="70" cy="88"/>
            </a:xfrm>
            <a:custGeom>
              <a:avLst/>
              <a:gdLst>
                <a:gd name="T0" fmla="*/ 100 w 28"/>
                <a:gd name="T1" fmla="*/ 51 h 33"/>
                <a:gd name="T2" fmla="*/ 0 w 28"/>
                <a:gd name="T3" fmla="*/ 235 h 33"/>
                <a:gd name="T4" fmla="*/ 175 w 28"/>
                <a:gd name="T5" fmla="*/ 8 h 33"/>
                <a:gd name="T6" fmla="*/ 100 w 28"/>
                <a:gd name="T7" fmla="*/ 51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33">
                  <a:moveTo>
                    <a:pt x="16" y="7"/>
                  </a:moveTo>
                  <a:cubicBezTo>
                    <a:pt x="10" y="11"/>
                    <a:pt x="5" y="26"/>
                    <a:pt x="0" y="33"/>
                  </a:cubicBezTo>
                  <a:cubicBezTo>
                    <a:pt x="4" y="26"/>
                    <a:pt x="6" y="0"/>
                    <a:pt x="28" y="1"/>
                  </a:cubicBezTo>
                  <a:cubicBezTo>
                    <a:pt x="28" y="1"/>
                    <a:pt x="21" y="4"/>
                    <a:pt x="16" y="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2" name="Freeform 1170"/>
            <p:cNvSpPr>
              <a:spLocks/>
            </p:cNvSpPr>
            <p:nvPr/>
          </p:nvSpPr>
          <p:spPr bwMode="auto">
            <a:xfrm>
              <a:off x="528" y="2023"/>
              <a:ext cx="63" cy="192"/>
            </a:xfrm>
            <a:custGeom>
              <a:avLst/>
              <a:gdLst>
                <a:gd name="T0" fmla="*/ 0 w 25"/>
                <a:gd name="T1" fmla="*/ 0 h 72"/>
                <a:gd name="T2" fmla="*/ 25 w 25"/>
                <a:gd name="T3" fmla="*/ 221 h 72"/>
                <a:gd name="T4" fmla="*/ 159 w 25"/>
                <a:gd name="T5" fmla="*/ 512 h 72"/>
                <a:gd name="T6" fmla="*/ 45 w 25"/>
                <a:gd name="T7" fmla="*/ 243 h 72"/>
                <a:gd name="T8" fmla="*/ 0 w 25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2">
                  <a:moveTo>
                    <a:pt x="0" y="0"/>
                  </a:moveTo>
                  <a:cubicBezTo>
                    <a:pt x="4" y="11"/>
                    <a:pt x="3" y="21"/>
                    <a:pt x="4" y="31"/>
                  </a:cubicBezTo>
                  <a:cubicBezTo>
                    <a:pt x="5" y="42"/>
                    <a:pt x="11" y="63"/>
                    <a:pt x="25" y="72"/>
                  </a:cubicBezTo>
                  <a:cubicBezTo>
                    <a:pt x="21" y="67"/>
                    <a:pt x="9" y="51"/>
                    <a:pt x="7" y="34"/>
                  </a:cubicBezTo>
                  <a:cubicBezTo>
                    <a:pt x="5" y="1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3" name="Freeform 1171"/>
            <p:cNvSpPr>
              <a:spLocks/>
            </p:cNvSpPr>
            <p:nvPr/>
          </p:nvSpPr>
          <p:spPr bwMode="auto">
            <a:xfrm>
              <a:off x="368" y="1993"/>
              <a:ext cx="95" cy="88"/>
            </a:xfrm>
            <a:custGeom>
              <a:avLst/>
              <a:gdLst>
                <a:gd name="T0" fmla="*/ 150 w 38"/>
                <a:gd name="T1" fmla="*/ 184 h 33"/>
                <a:gd name="T2" fmla="*/ 238 w 38"/>
                <a:gd name="T3" fmla="*/ 0 h 33"/>
                <a:gd name="T4" fmla="*/ 175 w 38"/>
                <a:gd name="T5" fmla="*/ 179 h 33"/>
                <a:gd name="T6" fmla="*/ 0 w 38"/>
                <a:gd name="T7" fmla="*/ 221 h 33"/>
                <a:gd name="T8" fmla="*/ 150 w 38"/>
                <a:gd name="T9" fmla="*/ 184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3">
                  <a:moveTo>
                    <a:pt x="24" y="26"/>
                  </a:moveTo>
                  <a:cubicBezTo>
                    <a:pt x="32" y="20"/>
                    <a:pt x="35" y="4"/>
                    <a:pt x="38" y="0"/>
                  </a:cubicBezTo>
                  <a:cubicBezTo>
                    <a:pt x="34" y="5"/>
                    <a:pt x="35" y="19"/>
                    <a:pt x="28" y="25"/>
                  </a:cubicBezTo>
                  <a:cubicBezTo>
                    <a:pt x="20" y="32"/>
                    <a:pt x="10" y="33"/>
                    <a:pt x="0" y="31"/>
                  </a:cubicBezTo>
                  <a:cubicBezTo>
                    <a:pt x="6" y="30"/>
                    <a:pt x="15" y="30"/>
                    <a:pt x="24" y="26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4" name="Freeform 1172"/>
            <p:cNvSpPr>
              <a:spLocks/>
            </p:cNvSpPr>
            <p:nvPr/>
          </p:nvSpPr>
          <p:spPr bwMode="auto">
            <a:xfrm>
              <a:off x="336" y="2177"/>
              <a:ext cx="32" cy="115"/>
            </a:xfrm>
            <a:custGeom>
              <a:avLst/>
              <a:gdLst>
                <a:gd name="T0" fmla="*/ 62 w 13"/>
                <a:gd name="T1" fmla="*/ 230 h 43"/>
                <a:gd name="T2" fmla="*/ 37 w 13"/>
                <a:gd name="T3" fmla="*/ 300 h 43"/>
                <a:gd name="T4" fmla="*/ 79 w 13"/>
                <a:gd name="T5" fmla="*/ 235 h 43"/>
                <a:gd name="T6" fmla="*/ 0 w 13"/>
                <a:gd name="T7" fmla="*/ 0 h 43"/>
                <a:gd name="T8" fmla="*/ 62 w 13"/>
                <a:gd name="T9" fmla="*/ 23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43">
                  <a:moveTo>
                    <a:pt x="10" y="32"/>
                  </a:moveTo>
                  <a:cubicBezTo>
                    <a:pt x="12" y="38"/>
                    <a:pt x="9" y="40"/>
                    <a:pt x="6" y="42"/>
                  </a:cubicBezTo>
                  <a:cubicBezTo>
                    <a:pt x="10" y="43"/>
                    <a:pt x="13" y="41"/>
                    <a:pt x="13" y="33"/>
                  </a:cubicBezTo>
                  <a:cubicBezTo>
                    <a:pt x="12" y="25"/>
                    <a:pt x="3" y="7"/>
                    <a:pt x="0" y="0"/>
                  </a:cubicBezTo>
                  <a:cubicBezTo>
                    <a:pt x="1" y="4"/>
                    <a:pt x="9" y="25"/>
                    <a:pt x="10" y="32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5" name="Freeform 1173"/>
            <p:cNvSpPr>
              <a:spLocks/>
            </p:cNvSpPr>
            <p:nvPr/>
          </p:nvSpPr>
          <p:spPr bwMode="auto">
            <a:xfrm>
              <a:off x="528" y="1975"/>
              <a:ext cx="53" cy="189"/>
            </a:xfrm>
            <a:custGeom>
              <a:avLst/>
              <a:gdLst>
                <a:gd name="T0" fmla="*/ 0 w 21"/>
                <a:gd name="T1" fmla="*/ 0 h 71"/>
                <a:gd name="T2" fmla="*/ 76 w 21"/>
                <a:gd name="T3" fmla="*/ 242 h 71"/>
                <a:gd name="T4" fmla="*/ 134 w 21"/>
                <a:gd name="T5" fmla="*/ 503 h 71"/>
                <a:gd name="T6" fmla="*/ 58 w 21"/>
                <a:gd name="T7" fmla="*/ 242 h 71"/>
                <a:gd name="T8" fmla="*/ 0 w 21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71">
                  <a:moveTo>
                    <a:pt x="0" y="0"/>
                  </a:moveTo>
                  <a:cubicBezTo>
                    <a:pt x="5" y="7"/>
                    <a:pt x="11" y="16"/>
                    <a:pt x="12" y="34"/>
                  </a:cubicBezTo>
                  <a:cubicBezTo>
                    <a:pt x="13" y="51"/>
                    <a:pt x="13" y="60"/>
                    <a:pt x="21" y="71"/>
                  </a:cubicBezTo>
                  <a:cubicBezTo>
                    <a:pt x="15" y="63"/>
                    <a:pt x="12" y="52"/>
                    <a:pt x="9" y="34"/>
                  </a:cubicBezTo>
                  <a:cubicBezTo>
                    <a:pt x="6" y="17"/>
                    <a:pt x="10" y="12"/>
                    <a:pt x="0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6" name="Freeform 1174"/>
            <p:cNvSpPr>
              <a:spLocks/>
            </p:cNvSpPr>
            <p:nvPr/>
          </p:nvSpPr>
          <p:spPr bwMode="auto">
            <a:xfrm>
              <a:off x="261" y="1937"/>
              <a:ext cx="353" cy="358"/>
            </a:xfrm>
            <a:custGeom>
              <a:avLst/>
              <a:gdLst>
                <a:gd name="T0" fmla="*/ 451 w 141"/>
                <a:gd name="T1" fmla="*/ 85 h 134"/>
                <a:gd name="T2" fmla="*/ 413 w 141"/>
                <a:gd name="T3" fmla="*/ 200 h 134"/>
                <a:gd name="T4" fmla="*/ 371 w 141"/>
                <a:gd name="T5" fmla="*/ 286 h 134"/>
                <a:gd name="T6" fmla="*/ 300 w 141"/>
                <a:gd name="T7" fmla="*/ 286 h 134"/>
                <a:gd name="T8" fmla="*/ 183 w 141"/>
                <a:gd name="T9" fmla="*/ 299 h 134"/>
                <a:gd name="T10" fmla="*/ 138 w 141"/>
                <a:gd name="T11" fmla="*/ 729 h 134"/>
                <a:gd name="T12" fmla="*/ 195 w 141"/>
                <a:gd name="T13" fmla="*/ 906 h 134"/>
                <a:gd name="T14" fmla="*/ 238 w 141"/>
                <a:gd name="T15" fmla="*/ 956 h 134"/>
                <a:gd name="T16" fmla="*/ 283 w 141"/>
                <a:gd name="T17" fmla="*/ 906 h 134"/>
                <a:gd name="T18" fmla="*/ 220 w 141"/>
                <a:gd name="T19" fmla="*/ 684 h 134"/>
                <a:gd name="T20" fmla="*/ 220 w 141"/>
                <a:gd name="T21" fmla="*/ 393 h 134"/>
                <a:gd name="T22" fmla="*/ 288 w 141"/>
                <a:gd name="T23" fmla="*/ 385 h 134"/>
                <a:gd name="T24" fmla="*/ 401 w 141"/>
                <a:gd name="T25" fmla="*/ 379 h 134"/>
                <a:gd name="T26" fmla="*/ 501 w 141"/>
                <a:gd name="T27" fmla="*/ 222 h 134"/>
                <a:gd name="T28" fmla="*/ 526 w 141"/>
                <a:gd name="T29" fmla="*/ 142 h 134"/>
                <a:gd name="T30" fmla="*/ 571 w 141"/>
                <a:gd name="T31" fmla="*/ 115 h 134"/>
                <a:gd name="T32" fmla="*/ 676 w 141"/>
                <a:gd name="T33" fmla="*/ 321 h 134"/>
                <a:gd name="T34" fmla="*/ 809 w 141"/>
                <a:gd name="T35" fmla="*/ 743 h 134"/>
                <a:gd name="T36" fmla="*/ 871 w 141"/>
                <a:gd name="T37" fmla="*/ 735 h 134"/>
                <a:gd name="T38" fmla="*/ 864 w 141"/>
                <a:gd name="T39" fmla="*/ 663 h 134"/>
                <a:gd name="T40" fmla="*/ 764 w 141"/>
                <a:gd name="T41" fmla="*/ 321 h 134"/>
                <a:gd name="T42" fmla="*/ 596 w 141"/>
                <a:gd name="T43" fmla="*/ 13 h 134"/>
                <a:gd name="T44" fmla="*/ 451 w 141"/>
                <a:gd name="T45" fmla="*/ 85 h 1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1" h="134">
                  <a:moveTo>
                    <a:pt x="72" y="12"/>
                  </a:moveTo>
                  <a:cubicBezTo>
                    <a:pt x="68" y="17"/>
                    <a:pt x="67" y="23"/>
                    <a:pt x="66" y="28"/>
                  </a:cubicBezTo>
                  <a:cubicBezTo>
                    <a:pt x="65" y="35"/>
                    <a:pt x="64" y="38"/>
                    <a:pt x="59" y="40"/>
                  </a:cubicBezTo>
                  <a:cubicBezTo>
                    <a:pt x="55" y="41"/>
                    <a:pt x="52" y="41"/>
                    <a:pt x="48" y="40"/>
                  </a:cubicBezTo>
                  <a:cubicBezTo>
                    <a:pt x="42" y="40"/>
                    <a:pt x="36" y="39"/>
                    <a:pt x="29" y="42"/>
                  </a:cubicBezTo>
                  <a:cubicBezTo>
                    <a:pt x="0" y="56"/>
                    <a:pt x="13" y="84"/>
                    <a:pt x="22" y="102"/>
                  </a:cubicBezTo>
                  <a:cubicBezTo>
                    <a:pt x="27" y="111"/>
                    <a:pt x="31" y="121"/>
                    <a:pt x="31" y="127"/>
                  </a:cubicBezTo>
                  <a:cubicBezTo>
                    <a:pt x="31" y="131"/>
                    <a:pt x="34" y="134"/>
                    <a:pt x="38" y="134"/>
                  </a:cubicBezTo>
                  <a:cubicBezTo>
                    <a:pt x="42" y="134"/>
                    <a:pt x="45" y="131"/>
                    <a:pt x="45" y="127"/>
                  </a:cubicBezTo>
                  <a:cubicBezTo>
                    <a:pt x="45" y="118"/>
                    <a:pt x="40" y="107"/>
                    <a:pt x="35" y="96"/>
                  </a:cubicBezTo>
                  <a:cubicBezTo>
                    <a:pt x="24" y="73"/>
                    <a:pt x="20" y="62"/>
                    <a:pt x="35" y="55"/>
                  </a:cubicBezTo>
                  <a:cubicBezTo>
                    <a:pt x="38" y="53"/>
                    <a:pt x="41" y="54"/>
                    <a:pt x="46" y="54"/>
                  </a:cubicBezTo>
                  <a:cubicBezTo>
                    <a:pt x="51" y="55"/>
                    <a:pt x="57" y="56"/>
                    <a:pt x="64" y="53"/>
                  </a:cubicBezTo>
                  <a:cubicBezTo>
                    <a:pt x="76" y="48"/>
                    <a:pt x="78" y="38"/>
                    <a:pt x="80" y="31"/>
                  </a:cubicBezTo>
                  <a:cubicBezTo>
                    <a:pt x="81" y="27"/>
                    <a:pt x="82" y="23"/>
                    <a:pt x="84" y="20"/>
                  </a:cubicBezTo>
                  <a:cubicBezTo>
                    <a:pt x="88" y="15"/>
                    <a:pt x="90" y="15"/>
                    <a:pt x="91" y="16"/>
                  </a:cubicBezTo>
                  <a:cubicBezTo>
                    <a:pt x="98" y="18"/>
                    <a:pt x="107" y="35"/>
                    <a:pt x="108" y="45"/>
                  </a:cubicBezTo>
                  <a:cubicBezTo>
                    <a:pt x="109" y="67"/>
                    <a:pt x="112" y="91"/>
                    <a:pt x="129" y="104"/>
                  </a:cubicBezTo>
                  <a:cubicBezTo>
                    <a:pt x="132" y="107"/>
                    <a:pt x="136" y="106"/>
                    <a:pt x="139" y="103"/>
                  </a:cubicBezTo>
                  <a:cubicBezTo>
                    <a:pt x="141" y="100"/>
                    <a:pt x="141" y="96"/>
                    <a:pt x="138" y="93"/>
                  </a:cubicBezTo>
                  <a:cubicBezTo>
                    <a:pt x="125" y="83"/>
                    <a:pt x="123" y="63"/>
                    <a:pt x="122" y="45"/>
                  </a:cubicBezTo>
                  <a:cubicBezTo>
                    <a:pt x="121" y="31"/>
                    <a:pt x="110" y="7"/>
                    <a:pt x="95" y="2"/>
                  </a:cubicBezTo>
                  <a:cubicBezTo>
                    <a:pt x="90" y="1"/>
                    <a:pt x="81" y="0"/>
                    <a:pt x="72" y="1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567" name="Group 1175"/>
          <p:cNvGrpSpPr>
            <a:grpSpLocks noChangeAspect="1"/>
          </p:cNvGrpSpPr>
          <p:nvPr/>
        </p:nvGrpSpPr>
        <p:grpSpPr bwMode="auto">
          <a:xfrm>
            <a:off x="5948361" y="4256632"/>
            <a:ext cx="548404" cy="448463"/>
            <a:chOff x="5133" y="1944"/>
            <a:chExt cx="444" cy="363"/>
          </a:xfrm>
        </p:grpSpPr>
        <p:sp>
          <p:nvSpPr>
            <p:cNvPr id="1568" name="Oval 1176"/>
            <p:cNvSpPr>
              <a:spLocks noChangeArrowheads="1"/>
            </p:cNvSpPr>
            <p:nvPr/>
          </p:nvSpPr>
          <p:spPr bwMode="auto">
            <a:xfrm>
              <a:off x="5204" y="1944"/>
              <a:ext cx="328" cy="349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69" name="Oval 1177"/>
            <p:cNvSpPr>
              <a:spLocks noChangeArrowheads="1"/>
            </p:cNvSpPr>
            <p:nvPr/>
          </p:nvSpPr>
          <p:spPr bwMode="auto">
            <a:xfrm>
              <a:off x="5269" y="2013"/>
              <a:ext cx="197" cy="21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0" name="Freeform 1178"/>
            <p:cNvSpPr>
              <a:spLocks/>
            </p:cNvSpPr>
            <p:nvPr/>
          </p:nvSpPr>
          <p:spPr bwMode="auto">
            <a:xfrm>
              <a:off x="5219" y="1963"/>
              <a:ext cx="192" cy="256"/>
            </a:xfrm>
            <a:custGeom>
              <a:avLst/>
              <a:gdLst>
                <a:gd name="T0" fmla="*/ 30 w 77"/>
                <a:gd name="T1" fmla="*/ 469 h 96"/>
                <a:gd name="T2" fmla="*/ 429 w 77"/>
                <a:gd name="T3" fmla="*/ 13 h 96"/>
                <a:gd name="T4" fmla="*/ 479 w 77"/>
                <a:gd name="T5" fmla="*/ 13 h 96"/>
                <a:gd name="T6" fmla="*/ 374 w 77"/>
                <a:gd name="T7" fmla="*/ 0 h 96"/>
                <a:gd name="T8" fmla="*/ 0 w 77"/>
                <a:gd name="T9" fmla="*/ 427 h 96"/>
                <a:gd name="T10" fmla="*/ 75 w 77"/>
                <a:gd name="T11" fmla="*/ 683 h 96"/>
                <a:gd name="T12" fmla="*/ 30 w 77"/>
                <a:gd name="T13" fmla="*/ 46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0"/>
                    <a:pt x="33" y="2"/>
                    <a:pt x="69" y="2"/>
                  </a:cubicBezTo>
                  <a:cubicBezTo>
                    <a:pt x="72" y="2"/>
                    <a:pt x="75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3"/>
                    <a:pt x="5" y="86"/>
                    <a:pt x="12" y="96"/>
                  </a:cubicBezTo>
                  <a:cubicBezTo>
                    <a:pt x="8" y="87"/>
                    <a:pt x="5" y="76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1" name="Freeform 1179"/>
            <p:cNvSpPr>
              <a:spLocks/>
            </p:cNvSpPr>
            <p:nvPr/>
          </p:nvSpPr>
          <p:spPr bwMode="auto">
            <a:xfrm>
              <a:off x="5271" y="1981"/>
              <a:ext cx="248" cy="299"/>
            </a:xfrm>
            <a:custGeom>
              <a:avLst/>
              <a:gdLst>
                <a:gd name="T0" fmla="*/ 426 w 99"/>
                <a:gd name="T1" fmla="*/ 0 h 112"/>
                <a:gd name="T2" fmla="*/ 551 w 99"/>
                <a:gd name="T3" fmla="*/ 312 h 112"/>
                <a:gd name="T4" fmla="*/ 175 w 99"/>
                <a:gd name="T5" fmla="*/ 742 h 112"/>
                <a:gd name="T6" fmla="*/ 0 w 99"/>
                <a:gd name="T7" fmla="*/ 691 h 112"/>
                <a:gd name="T8" fmla="*/ 251 w 99"/>
                <a:gd name="T9" fmla="*/ 798 h 112"/>
                <a:gd name="T10" fmla="*/ 621 w 99"/>
                <a:gd name="T11" fmla="*/ 376 h 112"/>
                <a:gd name="T12" fmla="*/ 426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8" y="27"/>
                    <a:pt x="88" y="44"/>
                  </a:cubicBezTo>
                  <a:cubicBezTo>
                    <a:pt x="88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40" y="112"/>
                  </a:cubicBezTo>
                  <a:cubicBezTo>
                    <a:pt x="72" y="112"/>
                    <a:pt x="99" y="85"/>
                    <a:pt x="99" y="53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2" name="Freeform 1180"/>
            <p:cNvSpPr>
              <a:spLocks/>
            </p:cNvSpPr>
            <p:nvPr/>
          </p:nvSpPr>
          <p:spPr bwMode="auto">
            <a:xfrm>
              <a:off x="5286" y="2032"/>
              <a:ext cx="108" cy="141"/>
            </a:xfrm>
            <a:custGeom>
              <a:avLst/>
              <a:gdLst>
                <a:gd name="T0" fmla="*/ 33 w 43"/>
                <a:gd name="T1" fmla="*/ 239 h 53"/>
                <a:gd name="T2" fmla="*/ 259 w 43"/>
                <a:gd name="T3" fmla="*/ 13 h 53"/>
                <a:gd name="T4" fmla="*/ 259 w 43"/>
                <a:gd name="T5" fmla="*/ 13 h 53"/>
                <a:gd name="T6" fmla="*/ 201 w 43"/>
                <a:gd name="T7" fmla="*/ 0 h 53"/>
                <a:gd name="T8" fmla="*/ 0 w 43"/>
                <a:gd name="T9" fmla="*/ 226 h 53"/>
                <a:gd name="T10" fmla="*/ 45 w 43"/>
                <a:gd name="T11" fmla="*/ 375 h 53"/>
                <a:gd name="T12" fmla="*/ 33 w 43"/>
                <a:gd name="T13" fmla="*/ 239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5" y="34"/>
                  </a:moveTo>
                  <a:cubicBezTo>
                    <a:pt x="5" y="16"/>
                    <a:pt x="23" y="2"/>
                    <a:pt x="41" y="2"/>
                  </a:cubicBezTo>
                  <a:cubicBezTo>
                    <a:pt x="43" y="2"/>
                    <a:pt x="40" y="1"/>
                    <a:pt x="41" y="2"/>
                  </a:cubicBezTo>
                  <a:cubicBezTo>
                    <a:pt x="39" y="1"/>
                    <a:pt x="35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9"/>
                    <a:pt x="3" y="48"/>
                    <a:pt x="7" y="53"/>
                  </a:cubicBezTo>
                  <a:cubicBezTo>
                    <a:pt x="5" y="48"/>
                    <a:pt x="5" y="40"/>
                    <a:pt x="5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3" name="Freeform 1181"/>
            <p:cNvSpPr>
              <a:spLocks/>
            </p:cNvSpPr>
            <p:nvPr/>
          </p:nvSpPr>
          <p:spPr bwMode="auto">
            <a:xfrm>
              <a:off x="5321" y="2048"/>
              <a:ext cx="130" cy="157"/>
            </a:xfrm>
            <a:custGeom>
              <a:avLst/>
              <a:gdLst>
                <a:gd name="T0" fmla="*/ 225 w 52"/>
                <a:gd name="T1" fmla="*/ 0 h 59"/>
                <a:gd name="T2" fmla="*/ 288 w 52"/>
                <a:gd name="T3" fmla="*/ 170 h 59"/>
                <a:gd name="T4" fmla="*/ 95 w 52"/>
                <a:gd name="T5" fmla="*/ 389 h 59"/>
                <a:gd name="T6" fmla="*/ 0 w 52"/>
                <a:gd name="T7" fmla="*/ 362 h 59"/>
                <a:gd name="T8" fmla="*/ 133 w 52"/>
                <a:gd name="T9" fmla="*/ 418 h 59"/>
                <a:gd name="T10" fmla="*/ 325 w 52"/>
                <a:gd name="T11" fmla="*/ 200 h 59"/>
                <a:gd name="T12" fmla="*/ 225 w 52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59">
                  <a:moveTo>
                    <a:pt x="36" y="0"/>
                  </a:moveTo>
                  <a:cubicBezTo>
                    <a:pt x="42" y="6"/>
                    <a:pt x="46" y="14"/>
                    <a:pt x="46" y="24"/>
                  </a:cubicBezTo>
                  <a:cubicBezTo>
                    <a:pt x="46" y="41"/>
                    <a:pt x="32" y="55"/>
                    <a:pt x="15" y="55"/>
                  </a:cubicBezTo>
                  <a:cubicBezTo>
                    <a:pt x="9" y="55"/>
                    <a:pt x="4" y="54"/>
                    <a:pt x="0" y="51"/>
                  </a:cubicBezTo>
                  <a:cubicBezTo>
                    <a:pt x="5" y="56"/>
                    <a:pt x="13" y="59"/>
                    <a:pt x="21" y="59"/>
                  </a:cubicBezTo>
                  <a:cubicBezTo>
                    <a:pt x="38" y="59"/>
                    <a:pt x="52" y="45"/>
                    <a:pt x="52" y="28"/>
                  </a:cubicBezTo>
                  <a:cubicBezTo>
                    <a:pt x="52" y="16"/>
                    <a:pt x="46" y="6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4" name="Freeform 1182"/>
            <p:cNvSpPr>
              <a:spLocks/>
            </p:cNvSpPr>
            <p:nvPr/>
          </p:nvSpPr>
          <p:spPr bwMode="auto">
            <a:xfrm>
              <a:off x="5469" y="2112"/>
              <a:ext cx="35" cy="35"/>
            </a:xfrm>
            <a:custGeom>
              <a:avLst/>
              <a:gdLst>
                <a:gd name="T0" fmla="*/ 0 w 14"/>
                <a:gd name="T1" fmla="*/ 13 h 13"/>
                <a:gd name="T2" fmla="*/ 70 w 14"/>
                <a:gd name="T3" fmla="*/ 94 h 13"/>
                <a:gd name="T4" fmla="*/ 83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2"/>
                  </a:moveTo>
                  <a:cubicBezTo>
                    <a:pt x="6" y="4"/>
                    <a:pt x="5" y="11"/>
                    <a:pt x="11" y="13"/>
                  </a:cubicBezTo>
                  <a:cubicBezTo>
                    <a:pt x="14" y="10"/>
                    <a:pt x="14" y="4"/>
                    <a:pt x="13" y="0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5" name="Oval 1183"/>
            <p:cNvSpPr>
              <a:spLocks noChangeArrowheads="1"/>
            </p:cNvSpPr>
            <p:nvPr/>
          </p:nvSpPr>
          <p:spPr bwMode="auto">
            <a:xfrm>
              <a:off x="5269" y="2013"/>
              <a:ext cx="197" cy="211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6" name="Oval 1184"/>
            <p:cNvSpPr>
              <a:spLocks noChangeArrowheads="1"/>
            </p:cNvSpPr>
            <p:nvPr/>
          </p:nvSpPr>
          <p:spPr bwMode="auto">
            <a:xfrm>
              <a:off x="5276" y="2045"/>
              <a:ext cx="35" cy="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7" name="Freeform 1185"/>
            <p:cNvSpPr>
              <a:spLocks/>
            </p:cNvSpPr>
            <p:nvPr/>
          </p:nvSpPr>
          <p:spPr bwMode="auto">
            <a:xfrm>
              <a:off x="5286" y="2003"/>
              <a:ext cx="45" cy="48"/>
            </a:xfrm>
            <a:custGeom>
              <a:avLst/>
              <a:gdLst>
                <a:gd name="T0" fmla="*/ 13 w 18"/>
                <a:gd name="T1" fmla="*/ 43 h 18"/>
                <a:gd name="T2" fmla="*/ 75 w 18"/>
                <a:gd name="T3" fmla="*/ 13 h 18"/>
                <a:gd name="T4" fmla="*/ 100 w 18"/>
                <a:gd name="T5" fmla="*/ 93 h 18"/>
                <a:gd name="T6" fmla="*/ 33 w 18"/>
                <a:gd name="T7" fmla="*/ 115 h 18"/>
                <a:gd name="T8" fmla="*/ 13 w 18"/>
                <a:gd name="T9" fmla="*/ 43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2" y="6"/>
                  </a:moveTo>
                  <a:cubicBezTo>
                    <a:pt x="4" y="2"/>
                    <a:pt x="8" y="0"/>
                    <a:pt x="12" y="2"/>
                  </a:cubicBezTo>
                  <a:cubicBezTo>
                    <a:pt x="16" y="4"/>
                    <a:pt x="18" y="9"/>
                    <a:pt x="16" y="13"/>
                  </a:cubicBezTo>
                  <a:cubicBezTo>
                    <a:pt x="14" y="16"/>
                    <a:pt x="9" y="18"/>
                    <a:pt x="5" y="16"/>
                  </a:cubicBezTo>
                  <a:cubicBezTo>
                    <a:pt x="1" y="14"/>
                    <a:pt x="0" y="10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8" name="Freeform 1186"/>
            <p:cNvSpPr>
              <a:spLocks/>
            </p:cNvSpPr>
            <p:nvPr/>
          </p:nvSpPr>
          <p:spPr bwMode="auto">
            <a:xfrm>
              <a:off x="5264" y="2080"/>
              <a:ext cx="25" cy="27"/>
            </a:xfrm>
            <a:custGeom>
              <a:avLst/>
              <a:gdLst>
                <a:gd name="T0" fmla="*/ 8 w 10"/>
                <a:gd name="T1" fmla="*/ 22 h 10"/>
                <a:gd name="T2" fmla="*/ 45 w 10"/>
                <a:gd name="T3" fmla="*/ 8 h 10"/>
                <a:gd name="T4" fmla="*/ 58 w 10"/>
                <a:gd name="T5" fmla="*/ 51 h 10"/>
                <a:gd name="T6" fmla="*/ 20 w 10"/>
                <a:gd name="T7" fmla="*/ 65 h 10"/>
                <a:gd name="T8" fmla="*/ 8 w 10"/>
                <a:gd name="T9" fmla="*/ 2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3" y="1"/>
                    <a:pt x="5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6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79" name="Freeform 1187"/>
            <p:cNvSpPr>
              <a:spLocks/>
            </p:cNvSpPr>
            <p:nvPr/>
          </p:nvSpPr>
          <p:spPr bwMode="auto">
            <a:xfrm>
              <a:off x="5329" y="2013"/>
              <a:ext cx="15" cy="16"/>
            </a:xfrm>
            <a:custGeom>
              <a:avLst/>
              <a:gdLst>
                <a:gd name="T0" fmla="*/ 8 w 6"/>
                <a:gd name="T1" fmla="*/ 13 h 6"/>
                <a:gd name="T2" fmla="*/ 33 w 6"/>
                <a:gd name="T3" fmla="*/ 8 h 6"/>
                <a:gd name="T4" fmla="*/ 38 w 6"/>
                <a:gd name="T5" fmla="*/ 29 h 6"/>
                <a:gd name="T6" fmla="*/ 13 w 6"/>
                <a:gd name="T7" fmla="*/ 43 h 6"/>
                <a:gd name="T8" fmla="*/ 8 w 6"/>
                <a:gd name="T9" fmla="*/ 1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2" y="1"/>
                    <a:pt x="3" y="0"/>
                    <a:pt x="5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0" name="Oval 1188"/>
            <p:cNvSpPr>
              <a:spLocks noChangeArrowheads="1"/>
            </p:cNvSpPr>
            <p:nvPr/>
          </p:nvSpPr>
          <p:spPr bwMode="auto">
            <a:xfrm>
              <a:off x="5204" y="1944"/>
              <a:ext cx="328" cy="349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1" name="Freeform 1189"/>
            <p:cNvSpPr>
              <a:spLocks/>
            </p:cNvSpPr>
            <p:nvPr/>
          </p:nvSpPr>
          <p:spPr bwMode="auto">
            <a:xfrm>
              <a:off x="5133" y="1955"/>
              <a:ext cx="444" cy="352"/>
            </a:xfrm>
            <a:custGeom>
              <a:avLst/>
              <a:gdLst>
                <a:gd name="T0" fmla="*/ 534 w 177"/>
                <a:gd name="T1" fmla="*/ 13 h 132"/>
                <a:gd name="T2" fmla="*/ 509 w 177"/>
                <a:gd name="T3" fmla="*/ 35 h 132"/>
                <a:gd name="T4" fmla="*/ 309 w 177"/>
                <a:gd name="T5" fmla="*/ 56 h 132"/>
                <a:gd name="T6" fmla="*/ 113 w 177"/>
                <a:gd name="T7" fmla="*/ 72 h 132"/>
                <a:gd name="T8" fmla="*/ 8 w 177"/>
                <a:gd name="T9" fmla="*/ 291 h 132"/>
                <a:gd name="T10" fmla="*/ 183 w 177"/>
                <a:gd name="T11" fmla="*/ 491 h 132"/>
                <a:gd name="T12" fmla="*/ 238 w 177"/>
                <a:gd name="T13" fmla="*/ 512 h 132"/>
                <a:gd name="T14" fmla="*/ 339 w 177"/>
                <a:gd name="T15" fmla="*/ 653 h 132"/>
                <a:gd name="T16" fmla="*/ 391 w 177"/>
                <a:gd name="T17" fmla="*/ 888 h 132"/>
                <a:gd name="T18" fmla="*/ 567 w 177"/>
                <a:gd name="T19" fmla="*/ 925 h 132"/>
                <a:gd name="T20" fmla="*/ 780 w 177"/>
                <a:gd name="T21" fmla="*/ 696 h 132"/>
                <a:gd name="T22" fmla="*/ 818 w 177"/>
                <a:gd name="T23" fmla="*/ 611 h 132"/>
                <a:gd name="T24" fmla="*/ 1001 w 177"/>
                <a:gd name="T25" fmla="*/ 576 h 132"/>
                <a:gd name="T26" fmla="*/ 1044 w 177"/>
                <a:gd name="T27" fmla="*/ 589 h 132"/>
                <a:gd name="T28" fmla="*/ 1106 w 177"/>
                <a:gd name="T29" fmla="*/ 533 h 132"/>
                <a:gd name="T30" fmla="*/ 1064 w 177"/>
                <a:gd name="T31" fmla="*/ 461 h 132"/>
                <a:gd name="T32" fmla="*/ 1018 w 177"/>
                <a:gd name="T33" fmla="*/ 448 h 132"/>
                <a:gd name="T34" fmla="*/ 717 w 177"/>
                <a:gd name="T35" fmla="*/ 541 h 132"/>
                <a:gd name="T36" fmla="*/ 680 w 177"/>
                <a:gd name="T37" fmla="*/ 648 h 132"/>
                <a:gd name="T38" fmla="*/ 547 w 177"/>
                <a:gd name="T39" fmla="*/ 797 h 132"/>
                <a:gd name="T40" fmla="*/ 467 w 177"/>
                <a:gd name="T41" fmla="*/ 789 h 132"/>
                <a:gd name="T42" fmla="*/ 454 w 177"/>
                <a:gd name="T43" fmla="*/ 661 h 132"/>
                <a:gd name="T44" fmla="*/ 271 w 177"/>
                <a:gd name="T45" fmla="*/ 384 h 132"/>
                <a:gd name="T46" fmla="*/ 208 w 177"/>
                <a:gd name="T47" fmla="*/ 371 h 132"/>
                <a:gd name="T48" fmla="*/ 120 w 177"/>
                <a:gd name="T49" fmla="*/ 299 h 132"/>
                <a:gd name="T50" fmla="*/ 176 w 177"/>
                <a:gd name="T51" fmla="*/ 179 h 132"/>
                <a:gd name="T52" fmla="*/ 263 w 177"/>
                <a:gd name="T53" fmla="*/ 179 h 132"/>
                <a:gd name="T54" fmla="*/ 572 w 177"/>
                <a:gd name="T55" fmla="*/ 141 h 132"/>
                <a:gd name="T56" fmla="*/ 597 w 177"/>
                <a:gd name="T57" fmla="*/ 128 h 132"/>
                <a:gd name="T58" fmla="*/ 617 w 177"/>
                <a:gd name="T59" fmla="*/ 35 h 132"/>
                <a:gd name="T60" fmla="*/ 534 w 177"/>
                <a:gd name="T61" fmla="*/ 1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7" h="132">
                  <a:moveTo>
                    <a:pt x="85" y="2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67" y="13"/>
                    <a:pt x="65" y="14"/>
                    <a:pt x="49" y="8"/>
                  </a:cubicBezTo>
                  <a:cubicBezTo>
                    <a:pt x="35" y="2"/>
                    <a:pt x="24" y="6"/>
                    <a:pt x="18" y="10"/>
                  </a:cubicBezTo>
                  <a:cubicBezTo>
                    <a:pt x="8" y="16"/>
                    <a:pt x="2" y="27"/>
                    <a:pt x="1" y="41"/>
                  </a:cubicBezTo>
                  <a:cubicBezTo>
                    <a:pt x="0" y="63"/>
                    <a:pt x="15" y="66"/>
                    <a:pt x="29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4" y="76"/>
                    <a:pt x="55" y="77"/>
                    <a:pt x="54" y="92"/>
                  </a:cubicBezTo>
                  <a:cubicBezTo>
                    <a:pt x="53" y="104"/>
                    <a:pt x="53" y="117"/>
                    <a:pt x="62" y="125"/>
                  </a:cubicBezTo>
                  <a:cubicBezTo>
                    <a:pt x="69" y="130"/>
                    <a:pt x="78" y="132"/>
                    <a:pt x="90" y="130"/>
                  </a:cubicBezTo>
                  <a:cubicBezTo>
                    <a:pt x="113" y="126"/>
                    <a:pt x="120" y="111"/>
                    <a:pt x="124" y="98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5" y="78"/>
                    <a:pt x="142" y="78"/>
                    <a:pt x="159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71" y="83"/>
                    <a:pt x="176" y="80"/>
                    <a:pt x="176" y="75"/>
                  </a:cubicBezTo>
                  <a:cubicBezTo>
                    <a:pt x="177" y="70"/>
                    <a:pt x="174" y="66"/>
                    <a:pt x="169" y="65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45" y="60"/>
                    <a:pt x="126" y="57"/>
                    <a:pt x="114" y="7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3" y="103"/>
                    <a:pt x="100" y="110"/>
                    <a:pt x="87" y="112"/>
                  </a:cubicBezTo>
                  <a:cubicBezTo>
                    <a:pt x="78" y="114"/>
                    <a:pt x="75" y="112"/>
                    <a:pt x="74" y="111"/>
                  </a:cubicBezTo>
                  <a:cubicBezTo>
                    <a:pt x="71" y="109"/>
                    <a:pt x="72" y="97"/>
                    <a:pt x="72" y="93"/>
                  </a:cubicBezTo>
                  <a:cubicBezTo>
                    <a:pt x="74" y="69"/>
                    <a:pt x="67" y="60"/>
                    <a:pt x="4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9" y="49"/>
                    <a:pt x="19" y="49"/>
                    <a:pt x="19" y="42"/>
                  </a:cubicBezTo>
                  <a:cubicBezTo>
                    <a:pt x="20" y="35"/>
                    <a:pt x="23" y="28"/>
                    <a:pt x="28" y="25"/>
                  </a:cubicBezTo>
                  <a:cubicBezTo>
                    <a:pt x="32" y="23"/>
                    <a:pt x="37" y="23"/>
                    <a:pt x="42" y="25"/>
                  </a:cubicBezTo>
                  <a:cubicBezTo>
                    <a:pt x="66" y="34"/>
                    <a:pt x="74" y="30"/>
                    <a:pt x="91" y="2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9" y="15"/>
                    <a:pt x="100" y="10"/>
                    <a:pt x="98" y="5"/>
                  </a:cubicBezTo>
                  <a:cubicBezTo>
                    <a:pt x="95" y="1"/>
                    <a:pt x="90" y="0"/>
                    <a:pt x="85" y="2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2" name="Freeform 1190"/>
            <p:cNvSpPr>
              <a:spLocks/>
            </p:cNvSpPr>
            <p:nvPr/>
          </p:nvSpPr>
          <p:spPr bwMode="auto">
            <a:xfrm>
              <a:off x="5151" y="1963"/>
              <a:ext cx="158" cy="72"/>
            </a:xfrm>
            <a:custGeom>
              <a:avLst/>
              <a:gdLst>
                <a:gd name="T0" fmla="*/ 396 w 63"/>
                <a:gd name="T1" fmla="*/ 85 h 27"/>
                <a:gd name="T2" fmla="*/ 251 w 63"/>
                <a:gd name="T3" fmla="*/ 56 h 27"/>
                <a:gd name="T4" fmla="*/ 0 w 63"/>
                <a:gd name="T5" fmla="*/ 192 h 27"/>
                <a:gd name="T6" fmla="*/ 171 w 63"/>
                <a:gd name="T7" fmla="*/ 64 h 27"/>
                <a:gd name="T8" fmla="*/ 396 w 63"/>
                <a:gd name="T9" fmla="*/ 8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7">
                  <a:moveTo>
                    <a:pt x="63" y="12"/>
                  </a:moveTo>
                  <a:cubicBezTo>
                    <a:pt x="55" y="14"/>
                    <a:pt x="46" y="11"/>
                    <a:pt x="40" y="8"/>
                  </a:cubicBezTo>
                  <a:cubicBezTo>
                    <a:pt x="33" y="5"/>
                    <a:pt x="13" y="0"/>
                    <a:pt x="0" y="27"/>
                  </a:cubicBezTo>
                  <a:cubicBezTo>
                    <a:pt x="8" y="17"/>
                    <a:pt x="16" y="9"/>
                    <a:pt x="27" y="9"/>
                  </a:cubicBezTo>
                  <a:cubicBezTo>
                    <a:pt x="37" y="10"/>
                    <a:pt x="57" y="15"/>
                    <a:pt x="63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3" name="Freeform 1191"/>
            <p:cNvSpPr>
              <a:spLocks/>
            </p:cNvSpPr>
            <p:nvPr/>
          </p:nvSpPr>
          <p:spPr bwMode="auto">
            <a:xfrm>
              <a:off x="5239" y="2107"/>
              <a:ext cx="67" cy="80"/>
            </a:xfrm>
            <a:custGeom>
              <a:avLst/>
              <a:gdLst>
                <a:gd name="T0" fmla="*/ 0 w 27"/>
                <a:gd name="T1" fmla="*/ 0 h 30"/>
                <a:gd name="T2" fmla="*/ 166 w 27"/>
                <a:gd name="T3" fmla="*/ 213 h 30"/>
                <a:gd name="T4" fmla="*/ 0 w 27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cubicBezTo>
                    <a:pt x="13" y="3"/>
                    <a:pt x="27" y="8"/>
                    <a:pt x="27" y="30"/>
                  </a:cubicBezTo>
                  <a:cubicBezTo>
                    <a:pt x="24" y="22"/>
                    <a:pt x="20" y="7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4" name="Freeform 1192"/>
            <p:cNvSpPr>
              <a:spLocks/>
            </p:cNvSpPr>
            <p:nvPr/>
          </p:nvSpPr>
          <p:spPr bwMode="auto">
            <a:xfrm>
              <a:off x="5399" y="2123"/>
              <a:ext cx="110" cy="106"/>
            </a:xfrm>
            <a:custGeom>
              <a:avLst/>
              <a:gdLst>
                <a:gd name="T0" fmla="*/ 275 w 44"/>
                <a:gd name="T1" fmla="*/ 8 h 40"/>
                <a:gd name="T2" fmla="*/ 75 w 44"/>
                <a:gd name="T3" fmla="*/ 98 h 40"/>
                <a:gd name="T4" fmla="*/ 0 w 44"/>
                <a:gd name="T5" fmla="*/ 281 h 40"/>
                <a:gd name="T6" fmla="*/ 120 w 44"/>
                <a:gd name="T7" fmla="*/ 72 h 40"/>
                <a:gd name="T8" fmla="*/ 275 w 44"/>
                <a:gd name="T9" fmla="*/ 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0">
                  <a:moveTo>
                    <a:pt x="44" y="1"/>
                  </a:moveTo>
                  <a:cubicBezTo>
                    <a:pt x="33" y="0"/>
                    <a:pt x="18" y="2"/>
                    <a:pt x="12" y="14"/>
                  </a:cubicBezTo>
                  <a:cubicBezTo>
                    <a:pt x="6" y="25"/>
                    <a:pt x="0" y="40"/>
                    <a:pt x="0" y="40"/>
                  </a:cubicBezTo>
                  <a:cubicBezTo>
                    <a:pt x="6" y="30"/>
                    <a:pt x="12" y="17"/>
                    <a:pt x="19" y="10"/>
                  </a:cubicBezTo>
                  <a:cubicBezTo>
                    <a:pt x="26" y="3"/>
                    <a:pt x="34" y="2"/>
                    <a:pt x="44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5" name="Freeform 1193"/>
            <p:cNvSpPr>
              <a:spLocks/>
            </p:cNvSpPr>
            <p:nvPr/>
          </p:nvSpPr>
          <p:spPr bwMode="auto">
            <a:xfrm>
              <a:off x="5279" y="2235"/>
              <a:ext cx="152" cy="69"/>
            </a:xfrm>
            <a:custGeom>
              <a:avLst/>
              <a:gdLst>
                <a:gd name="T0" fmla="*/ 0 w 61"/>
                <a:gd name="T1" fmla="*/ 8 h 26"/>
                <a:gd name="T2" fmla="*/ 187 w 61"/>
                <a:gd name="T3" fmla="*/ 154 h 26"/>
                <a:gd name="T4" fmla="*/ 379 w 61"/>
                <a:gd name="T5" fmla="*/ 0 h 26"/>
                <a:gd name="T6" fmla="*/ 154 w 61"/>
                <a:gd name="T7" fmla="*/ 133 h 26"/>
                <a:gd name="T8" fmla="*/ 0 w 61"/>
                <a:gd name="T9" fmla="*/ 8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1" h="26">
                  <a:moveTo>
                    <a:pt x="0" y="1"/>
                  </a:moveTo>
                  <a:cubicBezTo>
                    <a:pt x="1" y="13"/>
                    <a:pt x="8" y="26"/>
                    <a:pt x="30" y="22"/>
                  </a:cubicBezTo>
                  <a:cubicBezTo>
                    <a:pt x="52" y="18"/>
                    <a:pt x="58" y="5"/>
                    <a:pt x="61" y="0"/>
                  </a:cubicBezTo>
                  <a:cubicBezTo>
                    <a:pt x="55" y="6"/>
                    <a:pt x="45" y="17"/>
                    <a:pt x="25" y="19"/>
                  </a:cubicBezTo>
                  <a:cubicBezTo>
                    <a:pt x="5" y="20"/>
                    <a:pt x="4" y="9"/>
                    <a:pt x="0" y="1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6" name="Freeform 1194"/>
            <p:cNvSpPr>
              <a:spLocks/>
            </p:cNvSpPr>
            <p:nvPr/>
          </p:nvSpPr>
          <p:spPr bwMode="auto">
            <a:xfrm>
              <a:off x="5256" y="1968"/>
              <a:ext cx="123" cy="61"/>
            </a:xfrm>
            <a:custGeom>
              <a:avLst/>
              <a:gdLst>
                <a:gd name="T0" fmla="*/ 0 w 49"/>
                <a:gd name="T1" fmla="*/ 133 h 23"/>
                <a:gd name="T2" fmla="*/ 176 w 49"/>
                <a:gd name="T3" fmla="*/ 133 h 23"/>
                <a:gd name="T4" fmla="*/ 296 w 49"/>
                <a:gd name="T5" fmla="*/ 50 h 23"/>
                <a:gd name="T6" fmla="*/ 264 w 49"/>
                <a:gd name="T7" fmla="*/ 0 h 23"/>
                <a:gd name="T8" fmla="*/ 246 w 49"/>
                <a:gd name="T9" fmla="*/ 64 h 23"/>
                <a:gd name="T10" fmla="*/ 100 w 49"/>
                <a:gd name="T11" fmla="*/ 141 h 23"/>
                <a:gd name="T12" fmla="*/ 0 w 49"/>
                <a:gd name="T13" fmla="*/ 133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23">
                  <a:moveTo>
                    <a:pt x="0" y="19"/>
                  </a:moveTo>
                  <a:cubicBezTo>
                    <a:pt x="15" y="23"/>
                    <a:pt x="18" y="23"/>
                    <a:pt x="28" y="19"/>
                  </a:cubicBezTo>
                  <a:cubicBezTo>
                    <a:pt x="39" y="14"/>
                    <a:pt x="45" y="9"/>
                    <a:pt x="47" y="7"/>
                  </a:cubicBezTo>
                  <a:cubicBezTo>
                    <a:pt x="49" y="5"/>
                    <a:pt x="46" y="1"/>
                    <a:pt x="42" y="0"/>
                  </a:cubicBezTo>
                  <a:cubicBezTo>
                    <a:pt x="45" y="2"/>
                    <a:pt x="48" y="5"/>
                    <a:pt x="39" y="9"/>
                  </a:cubicBezTo>
                  <a:cubicBezTo>
                    <a:pt x="30" y="14"/>
                    <a:pt x="23" y="20"/>
                    <a:pt x="16" y="20"/>
                  </a:cubicBezTo>
                  <a:cubicBezTo>
                    <a:pt x="10" y="20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587" name="Freeform 1195"/>
            <p:cNvSpPr>
              <a:spLocks/>
            </p:cNvSpPr>
            <p:nvPr/>
          </p:nvSpPr>
          <p:spPr bwMode="auto">
            <a:xfrm>
              <a:off x="5133" y="1955"/>
              <a:ext cx="444" cy="352"/>
            </a:xfrm>
            <a:custGeom>
              <a:avLst/>
              <a:gdLst>
                <a:gd name="T0" fmla="*/ 534 w 177"/>
                <a:gd name="T1" fmla="*/ 13 h 132"/>
                <a:gd name="T2" fmla="*/ 509 w 177"/>
                <a:gd name="T3" fmla="*/ 35 h 132"/>
                <a:gd name="T4" fmla="*/ 309 w 177"/>
                <a:gd name="T5" fmla="*/ 56 h 132"/>
                <a:gd name="T6" fmla="*/ 113 w 177"/>
                <a:gd name="T7" fmla="*/ 72 h 132"/>
                <a:gd name="T8" fmla="*/ 8 w 177"/>
                <a:gd name="T9" fmla="*/ 291 h 132"/>
                <a:gd name="T10" fmla="*/ 183 w 177"/>
                <a:gd name="T11" fmla="*/ 491 h 132"/>
                <a:gd name="T12" fmla="*/ 238 w 177"/>
                <a:gd name="T13" fmla="*/ 512 h 132"/>
                <a:gd name="T14" fmla="*/ 339 w 177"/>
                <a:gd name="T15" fmla="*/ 653 h 132"/>
                <a:gd name="T16" fmla="*/ 391 w 177"/>
                <a:gd name="T17" fmla="*/ 888 h 132"/>
                <a:gd name="T18" fmla="*/ 567 w 177"/>
                <a:gd name="T19" fmla="*/ 925 h 132"/>
                <a:gd name="T20" fmla="*/ 780 w 177"/>
                <a:gd name="T21" fmla="*/ 696 h 132"/>
                <a:gd name="T22" fmla="*/ 818 w 177"/>
                <a:gd name="T23" fmla="*/ 611 h 132"/>
                <a:gd name="T24" fmla="*/ 1001 w 177"/>
                <a:gd name="T25" fmla="*/ 576 h 132"/>
                <a:gd name="T26" fmla="*/ 1044 w 177"/>
                <a:gd name="T27" fmla="*/ 589 h 132"/>
                <a:gd name="T28" fmla="*/ 1106 w 177"/>
                <a:gd name="T29" fmla="*/ 533 h 132"/>
                <a:gd name="T30" fmla="*/ 1064 w 177"/>
                <a:gd name="T31" fmla="*/ 461 h 132"/>
                <a:gd name="T32" fmla="*/ 1018 w 177"/>
                <a:gd name="T33" fmla="*/ 448 h 132"/>
                <a:gd name="T34" fmla="*/ 717 w 177"/>
                <a:gd name="T35" fmla="*/ 541 h 132"/>
                <a:gd name="T36" fmla="*/ 680 w 177"/>
                <a:gd name="T37" fmla="*/ 648 h 132"/>
                <a:gd name="T38" fmla="*/ 547 w 177"/>
                <a:gd name="T39" fmla="*/ 797 h 132"/>
                <a:gd name="T40" fmla="*/ 467 w 177"/>
                <a:gd name="T41" fmla="*/ 789 h 132"/>
                <a:gd name="T42" fmla="*/ 454 w 177"/>
                <a:gd name="T43" fmla="*/ 661 h 132"/>
                <a:gd name="T44" fmla="*/ 271 w 177"/>
                <a:gd name="T45" fmla="*/ 384 h 132"/>
                <a:gd name="T46" fmla="*/ 208 w 177"/>
                <a:gd name="T47" fmla="*/ 371 h 132"/>
                <a:gd name="T48" fmla="*/ 120 w 177"/>
                <a:gd name="T49" fmla="*/ 299 h 132"/>
                <a:gd name="T50" fmla="*/ 176 w 177"/>
                <a:gd name="T51" fmla="*/ 179 h 132"/>
                <a:gd name="T52" fmla="*/ 263 w 177"/>
                <a:gd name="T53" fmla="*/ 179 h 132"/>
                <a:gd name="T54" fmla="*/ 572 w 177"/>
                <a:gd name="T55" fmla="*/ 141 h 132"/>
                <a:gd name="T56" fmla="*/ 597 w 177"/>
                <a:gd name="T57" fmla="*/ 128 h 132"/>
                <a:gd name="T58" fmla="*/ 617 w 177"/>
                <a:gd name="T59" fmla="*/ 35 h 132"/>
                <a:gd name="T60" fmla="*/ 534 w 177"/>
                <a:gd name="T61" fmla="*/ 13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7" h="132">
                  <a:moveTo>
                    <a:pt x="85" y="2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67" y="13"/>
                    <a:pt x="65" y="14"/>
                    <a:pt x="49" y="8"/>
                  </a:cubicBezTo>
                  <a:cubicBezTo>
                    <a:pt x="35" y="2"/>
                    <a:pt x="24" y="6"/>
                    <a:pt x="18" y="10"/>
                  </a:cubicBezTo>
                  <a:cubicBezTo>
                    <a:pt x="8" y="16"/>
                    <a:pt x="2" y="27"/>
                    <a:pt x="1" y="41"/>
                  </a:cubicBezTo>
                  <a:cubicBezTo>
                    <a:pt x="0" y="63"/>
                    <a:pt x="15" y="66"/>
                    <a:pt x="29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4" y="76"/>
                    <a:pt x="55" y="77"/>
                    <a:pt x="54" y="92"/>
                  </a:cubicBezTo>
                  <a:cubicBezTo>
                    <a:pt x="53" y="104"/>
                    <a:pt x="53" y="117"/>
                    <a:pt x="62" y="125"/>
                  </a:cubicBezTo>
                  <a:cubicBezTo>
                    <a:pt x="69" y="130"/>
                    <a:pt x="78" y="132"/>
                    <a:pt x="90" y="130"/>
                  </a:cubicBezTo>
                  <a:cubicBezTo>
                    <a:pt x="113" y="126"/>
                    <a:pt x="120" y="111"/>
                    <a:pt x="124" y="98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5" y="78"/>
                    <a:pt x="142" y="78"/>
                    <a:pt x="159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71" y="83"/>
                    <a:pt x="176" y="80"/>
                    <a:pt x="176" y="75"/>
                  </a:cubicBezTo>
                  <a:cubicBezTo>
                    <a:pt x="177" y="70"/>
                    <a:pt x="174" y="66"/>
                    <a:pt x="169" y="65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45" y="60"/>
                    <a:pt x="126" y="57"/>
                    <a:pt x="114" y="7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3" y="103"/>
                    <a:pt x="100" y="110"/>
                    <a:pt x="87" y="112"/>
                  </a:cubicBezTo>
                  <a:cubicBezTo>
                    <a:pt x="78" y="114"/>
                    <a:pt x="75" y="112"/>
                    <a:pt x="74" y="111"/>
                  </a:cubicBezTo>
                  <a:cubicBezTo>
                    <a:pt x="71" y="109"/>
                    <a:pt x="72" y="97"/>
                    <a:pt x="72" y="93"/>
                  </a:cubicBezTo>
                  <a:cubicBezTo>
                    <a:pt x="74" y="69"/>
                    <a:pt x="67" y="60"/>
                    <a:pt x="4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9" y="49"/>
                    <a:pt x="19" y="49"/>
                    <a:pt x="19" y="42"/>
                  </a:cubicBezTo>
                  <a:cubicBezTo>
                    <a:pt x="20" y="35"/>
                    <a:pt x="23" y="28"/>
                    <a:pt x="28" y="25"/>
                  </a:cubicBezTo>
                  <a:cubicBezTo>
                    <a:pt x="32" y="23"/>
                    <a:pt x="37" y="23"/>
                    <a:pt x="42" y="25"/>
                  </a:cubicBezTo>
                  <a:cubicBezTo>
                    <a:pt x="66" y="34"/>
                    <a:pt x="74" y="30"/>
                    <a:pt x="91" y="20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9" y="15"/>
                    <a:pt x="100" y="10"/>
                    <a:pt x="98" y="5"/>
                  </a:cubicBezTo>
                  <a:cubicBezTo>
                    <a:pt x="95" y="1"/>
                    <a:pt x="90" y="0"/>
                    <a:pt x="85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631" name="Group 64"/>
          <p:cNvGrpSpPr>
            <a:grpSpLocks noChangeAspect="1"/>
          </p:cNvGrpSpPr>
          <p:nvPr/>
        </p:nvGrpSpPr>
        <p:grpSpPr bwMode="auto">
          <a:xfrm>
            <a:off x="4145517" y="4097261"/>
            <a:ext cx="288872" cy="327153"/>
            <a:chOff x="1501" y="2071"/>
            <a:chExt cx="815" cy="923"/>
          </a:xfrm>
        </p:grpSpPr>
        <p:sp>
          <p:nvSpPr>
            <p:cNvPr id="1632" name="Oval 65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3" name="Oval 66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4" name="Freeform 67"/>
            <p:cNvSpPr>
              <a:spLocks/>
            </p:cNvSpPr>
            <p:nvPr/>
          </p:nvSpPr>
          <p:spPr bwMode="auto">
            <a:xfrm>
              <a:off x="1526" y="2104"/>
              <a:ext cx="483" cy="642"/>
            </a:xfrm>
            <a:custGeom>
              <a:avLst/>
              <a:gdLst>
                <a:gd name="T0" fmla="*/ 194 w 77"/>
                <a:gd name="T1" fmla="*/ 2909 h 96"/>
                <a:gd name="T2" fmla="*/ 2678 w 77"/>
                <a:gd name="T3" fmla="*/ 87 h 96"/>
                <a:gd name="T4" fmla="*/ 3030 w 77"/>
                <a:gd name="T5" fmla="*/ 87 h 96"/>
                <a:gd name="T6" fmla="*/ 2359 w 77"/>
                <a:gd name="T7" fmla="*/ 0 h 96"/>
                <a:gd name="T8" fmla="*/ 0 w 77"/>
                <a:gd name="T9" fmla="*/ 2642 h 96"/>
                <a:gd name="T10" fmla="*/ 470 w 77"/>
                <a:gd name="T11" fmla="*/ 4293 h 96"/>
                <a:gd name="T12" fmla="*/ 194 w 77"/>
                <a:gd name="T13" fmla="*/ 290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5"/>
                  </a:moveTo>
                  <a:cubicBezTo>
                    <a:pt x="5" y="30"/>
                    <a:pt x="33" y="2"/>
                    <a:pt x="68" y="2"/>
                  </a:cubicBezTo>
                  <a:cubicBezTo>
                    <a:pt x="71" y="2"/>
                    <a:pt x="74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73"/>
                    <a:pt x="4" y="86"/>
                    <a:pt x="12" y="96"/>
                  </a:cubicBezTo>
                  <a:cubicBezTo>
                    <a:pt x="7" y="87"/>
                    <a:pt x="5" y="76"/>
                    <a:pt x="5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5" name="Freeform 68"/>
            <p:cNvSpPr>
              <a:spLocks/>
            </p:cNvSpPr>
            <p:nvPr/>
          </p:nvSpPr>
          <p:spPr bwMode="auto">
            <a:xfrm>
              <a:off x="1658" y="2151"/>
              <a:ext cx="621" cy="749"/>
            </a:xfrm>
            <a:custGeom>
              <a:avLst/>
              <a:gdLst>
                <a:gd name="T0" fmla="*/ 2678 w 99"/>
                <a:gd name="T1" fmla="*/ 0 h 112"/>
                <a:gd name="T2" fmla="*/ 3425 w 99"/>
                <a:gd name="T3" fmla="*/ 1966 h 112"/>
                <a:gd name="T4" fmla="*/ 1104 w 99"/>
                <a:gd name="T5" fmla="*/ 4655 h 112"/>
                <a:gd name="T6" fmla="*/ 0 w 99"/>
                <a:gd name="T7" fmla="*/ 4340 h 112"/>
                <a:gd name="T8" fmla="*/ 1537 w 99"/>
                <a:gd name="T9" fmla="*/ 5009 h 112"/>
                <a:gd name="T10" fmla="*/ 3895 w 99"/>
                <a:gd name="T11" fmla="*/ 2327 h 112"/>
                <a:gd name="T12" fmla="*/ 2678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7"/>
                    <a:pt x="87" y="44"/>
                  </a:cubicBezTo>
                  <a:cubicBezTo>
                    <a:pt x="87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6" name="Freeform 69"/>
            <p:cNvSpPr>
              <a:spLocks/>
            </p:cNvSpPr>
            <p:nvPr/>
          </p:nvSpPr>
          <p:spPr bwMode="auto">
            <a:xfrm>
              <a:off x="1701" y="2285"/>
              <a:ext cx="276" cy="368"/>
            </a:xfrm>
            <a:custGeom>
              <a:avLst/>
              <a:gdLst>
                <a:gd name="T0" fmla="*/ 157 w 44"/>
                <a:gd name="T1" fmla="*/ 1613 h 55"/>
                <a:gd name="T2" fmla="*/ 1694 w 44"/>
                <a:gd name="T3" fmla="*/ 87 h 55"/>
                <a:gd name="T4" fmla="*/ 1694 w 44"/>
                <a:gd name="T5" fmla="*/ 47 h 55"/>
                <a:gd name="T6" fmla="*/ 1298 w 44"/>
                <a:gd name="T7" fmla="*/ 0 h 55"/>
                <a:gd name="T8" fmla="*/ 0 w 44"/>
                <a:gd name="T9" fmla="*/ 1479 h 55"/>
                <a:gd name="T10" fmla="*/ 276 w 44"/>
                <a:gd name="T11" fmla="*/ 2462 h 55"/>
                <a:gd name="T12" fmla="*/ 157 w 44"/>
                <a:gd name="T13" fmla="*/ 161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5">
                  <a:moveTo>
                    <a:pt x="4" y="36"/>
                  </a:moveTo>
                  <a:cubicBezTo>
                    <a:pt x="4" y="16"/>
                    <a:pt x="23" y="2"/>
                    <a:pt x="43" y="2"/>
                  </a:cubicBezTo>
                  <a:cubicBezTo>
                    <a:pt x="44" y="2"/>
                    <a:pt x="41" y="1"/>
                    <a:pt x="43" y="1"/>
                  </a:cubicBezTo>
                  <a:cubicBezTo>
                    <a:pt x="40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5"/>
                  </a:cubicBezTo>
                  <a:cubicBezTo>
                    <a:pt x="4" y="50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7" name="Freeform 70"/>
            <p:cNvSpPr>
              <a:spLocks/>
            </p:cNvSpPr>
            <p:nvPr/>
          </p:nvSpPr>
          <p:spPr bwMode="auto">
            <a:xfrm>
              <a:off x="1789" y="2325"/>
              <a:ext cx="345" cy="414"/>
            </a:xfrm>
            <a:custGeom>
              <a:avLst/>
              <a:gdLst>
                <a:gd name="T0" fmla="*/ 1455 w 55"/>
                <a:gd name="T1" fmla="*/ 0 h 62"/>
                <a:gd name="T2" fmla="*/ 1888 w 55"/>
                <a:gd name="T3" fmla="*/ 1115 h 62"/>
                <a:gd name="T4" fmla="*/ 590 w 55"/>
                <a:gd name="T5" fmla="*/ 2584 h 62"/>
                <a:gd name="T6" fmla="*/ 0 w 55"/>
                <a:gd name="T7" fmla="*/ 2411 h 62"/>
                <a:gd name="T8" fmla="*/ 866 w 55"/>
                <a:gd name="T9" fmla="*/ 2764 h 62"/>
                <a:gd name="T10" fmla="*/ 2164 w 55"/>
                <a:gd name="T11" fmla="*/ 1295 h 62"/>
                <a:gd name="T12" fmla="*/ 1455 w 55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62">
                  <a:moveTo>
                    <a:pt x="37" y="0"/>
                  </a:moveTo>
                  <a:cubicBezTo>
                    <a:pt x="44" y="6"/>
                    <a:pt x="48" y="15"/>
                    <a:pt x="48" y="25"/>
                  </a:cubicBezTo>
                  <a:cubicBezTo>
                    <a:pt x="48" y="43"/>
                    <a:pt x="33" y="58"/>
                    <a:pt x="15" y="58"/>
                  </a:cubicBezTo>
                  <a:cubicBezTo>
                    <a:pt x="10" y="58"/>
                    <a:pt x="4" y="56"/>
                    <a:pt x="0" y="54"/>
                  </a:cubicBezTo>
                  <a:cubicBezTo>
                    <a:pt x="5" y="59"/>
                    <a:pt x="13" y="62"/>
                    <a:pt x="22" y="62"/>
                  </a:cubicBezTo>
                  <a:cubicBezTo>
                    <a:pt x="40" y="62"/>
                    <a:pt x="55" y="47"/>
                    <a:pt x="55" y="29"/>
                  </a:cubicBezTo>
                  <a:cubicBezTo>
                    <a:pt x="55" y="17"/>
                    <a:pt x="48" y="6"/>
                    <a:pt x="37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8" name="Freeform 71"/>
            <p:cNvSpPr>
              <a:spLocks/>
            </p:cNvSpPr>
            <p:nvPr/>
          </p:nvSpPr>
          <p:spPr bwMode="auto">
            <a:xfrm>
              <a:off x="2053" y="2091"/>
              <a:ext cx="219" cy="368"/>
            </a:xfrm>
            <a:custGeom>
              <a:avLst/>
              <a:gdLst>
                <a:gd name="T0" fmla="*/ 81 w 35"/>
                <a:gd name="T1" fmla="*/ 1211 h 55"/>
                <a:gd name="T2" fmla="*/ 1214 w 35"/>
                <a:gd name="T3" fmla="*/ 2462 h 55"/>
                <a:gd name="T4" fmla="*/ 0 w 35"/>
                <a:gd name="T5" fmla="*/ 1030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55">
                  <a:moveTo>
                    <a:pt x="2" y="27"/>
                  </a:moveTo>
                  <a:cubicBezTo>
                    <a:pt x="9" y="22"/>
                    <a:pt x="28" y="48"/>
                    <a:pt x="31" y="55"/>
                  </a:cubicBezTo>
                  <a:cubicBezTo>
                    <a:pt x="35" y="41"/>
                    <a:pt x="15" y="0"/>
                    <a:pt x="0" y="23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39" name="Freeform 72"/>
            <p:cNvSpPr>
              <a:spLocks/>
            </p:cNvSpPr>
            <p:nvPr/>
          </p:nvSpPr>
          <p:spPr bwMode="auto">
            <a:xfrm>
              <a:off x="1614" y="2673"/>
              <a:ext cx="150" cy="160"/>
            </a:xfrm>
            <a:custGeom>
              <a:avLst/>
              <a:gdLst>
                <a:gd name="T0" fmla="*/ 0 w 24"/>
                <a:gd name="T1" fmla="*/ 667 h 24"/>
                <a:gd name="T2" fmla="*/ 550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15"/>
                  </a:moveTo>
                  <a:cubicBezTo>
                    <a:pt x="10" y="24"/>
                    <a:pt x="24" y="7"/>
                    <a:pt x="14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0" name="Oval 73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1" name="Oval 74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2" name="Freeform 75"/>
            <p:cNvSpPr>
              <a:spLocks/>
            </p:cNvSpPr>
            <p:nvPr/>
          </p:nvSpPr>
          <p:spPr bwMode="auto">
            <a:xfrm>
              <a:off x="1814" y="2245"/>
              <a:ext cx="38" cy="40"/>
            </a:xfrm>
            <a:custGeom>
              <a:avLst/>
              <a:gdLst>
                <a:gd name="T0" fmla="*/ 38 w 6"/>
                <a:gd name="T1" fmla="*/ 87 h 6"/>
                <a:gd name="T2" fmla="*/ 158 w 6"/>
                <a:gd name="T3" fmla="*/ 47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8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3" name="Freeform 76"/>
            <p:cNvSpPr>
              <a:spLocks/>
            </p:cNvSpPr>
            <p:nvPr/>
          </p:nvSpPr>
          <p:spPr bwMode="auto">
            <a:xfrm>
              <a:off x="1871" y="2218"/>
              <a:ext cx="63" cy="67"/>
            </a:xfrm>
            <a:custGeom>
              <a:avLst/>
              <a:gdLst>
                <a:gd name="T0" fmla="*/ 38 w 10"/>
                <a:gd name="T1" fmla="*/ 134 h 10"/>
                <a:gd name="T2" fmla="*/ 277 w 10"/>
                <a:gd name="T3" fmla="*/ 47 h 10"/>
                <a:gd name="T4" fmla="*/ 359 w 10"/>
                <a:gd name="T5" fmla="*/ 315 h 10"/>
                <a:gd name="T6" fmla="*/ 120 w 10"/>
                <a:gd name="T7" fmla="*/ 402 h 10"/>
                <a:gd name="T8" fmla="*/ 38 w 10"/>
                <a:gd name="T9" fmla="*/ 13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4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4" name="Freeform 77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5" name="Freeform 78"/>
            <p:cNvSpPr>
              <a:spLocks/>
            </p:cNvSpPr>
            <p:nvPr/>
          </p:nvSpPr>
          <p:spPr bwMode="auto">
            <a:xfrm>
              <a:off x="1658" y="2312"/>
              <a:ext cx="225" cy="287"/>
            </a:xfrm>
            <a:custGeom>
              <a:avLst/>
              <a:gdLst>
                <a:gd name="T0" fmla="*/ 1406 w 36"/>
                <a:gd name="T1" fmla="*/ 87 h 43"/>
                <a:gd name="T2" fmla="*/ 431 w 36"/>
                <a:gd name="T3" fmla="*/ 314 h 43"/>
                <a:gd name="T4" fmla="*/ 0 w 36"/>
                <a:gd name="T5" fmla="*/ 1916 h 43"/>
                <a:gd name="T6" fmla="*/ 506 w 36"/>
                <a:gd name="T7" fmla="*/ 400 h 43"/>
                <a:gd name="T8" fmla="*/ 1406 w 36"/>
                <a:gd name="T9" fmla="*/ 8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43">
                  <a:moveTo>
                    <a:pt x="36" y="2"/>
                  </a:moveTo>
                  <a:cubicBezTo>
                    <a:pt x="25" y="0"/>
                    <a:pt x="18" y="0"/>
                    <a:pt x="11" y="7"/>
                  </a:cubicBezTo>
                  <a:cubicBezTo>
                    <a:pt x="3" y="14"/>
                    <a:pt x="2" y="34"/>
                    <a:pt x="0" y="43"/>
                  </a:cubicBezTo>
                  <a:cubicBezTo>
                    <a:pt x="4" y="28"/>
                    <a:pt x="8" y="14"/>
                    <a:pt x="13" y="9"/>
                  </a:cubicBezTo>
                  <a:cubicBezTo>
                    <a:pt x="18" y="5"/>
                    <a:pt x="31" y="2"/>
                    <a:pt x="36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6" name="Freeform 79"/>
            <p:cNvSpPr>
              <a:spLocks/>
            </p:cNvSpPr>
            <p:nvPr/>
          </p:nvSpPr>
          <p:spPr bwMode="auto">
            <a:xfrm>
              <a:off x="2147" y="2485"/>
              <a:ext cx="81" cy="428"/>
            </a:xfrm>
            <a:custGeom>
              <a:avLst/>
              <a:gdLst>
                <a:gd name="T0" fmla="*/ 505 w 13"/>
                <a:gd name="T1" fmla="*/ 0 h 64"/>
                <a:gd name="T2" fmla="*/ 0 w 13"/>
                <a:gd name="T3" fmla="*/ 1478 h 64"/>
                <a:gd name="T4" fmla="*/ 37 w 13"/>
                <a:gd name="T5" fmla="*/ 2862 h 64"/>
                <a:gd name="T6" fmla="*/ 505 w 13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64">
                  <a:moveTo>
                    <a:pt x="13" y="0"/>
                  </a:moveTo>
                  <a:cubicBezTo>
                    <a:pt x="5" y="12"/>
                    <a:pt x="1" y="14"/>
                    <a:pt x="0" y="33"/>
                  </a:cubicBezTo>
                  <a:cubicBezTo>
                    <a:pt x="0" y="52"/>
                    <a:pt x="1" y="64"/>
                    <a:pt x="1" y="64"/>
                  </a:cubicBezTo>
                  <a:cubicBezTo>
                    <a:pt x="2" y="56"/>
                    <a:pt x="1" y="15"/>
                    <a:pt x="1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7" name="Freeform 80"/>
            <p:cNvSpPr>
              <a:spLocks/>
            </p:cNvSpPr>
            <p:nvPr/>
          </p:nvSpPr>
          <p:spPr bwMode="auto">
            <a:xfrm>
              <a:off x="2191" y="2265"/>
              <a:ext cx="125" cy="428"/>
            </a:xfrm>
            <a:custGeom>
              <a:avLst/>
              <a:gdLst>
                <a:gd name="T0" fmla="*/ 394 w 20"/>
                <a:gd name="T1" fmla="*/ 0 h 64"/>
                <a:gd name="T2" fmla="*/ 625 w 20"/>
                <a:gd name="T3" fmla="*/ 1478 h 64"/>
                <a:gd name="T4" fmla="*/ 119 w 20"/>
                <a:gd name="T5" fmla="*/ 2862 h 64"/>
                <a:gd name="T6" fmla="*/ 550 w 20"/>
                <a:gd name="T7" fmla="*/ 1251 h 64"/>
                <a:gd name="T8" fmla="*/ 394 w 20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4">
                  <a:moveTo>
                    <a:pt x="10" y="0"/>
                  </a:moveTo>
                  <a:cubicBezTo>
                    <a:pt x="16" y="11"/>
                    <a:pt x="20" y="22"/>
                    <a:pt x="16" y="33"/>
                  </a:cubicBezTo>
                  <a:cubicBezTo>
                    <a:pt x="11" y="45"/>
                    <a:pt x="4" y="48"/>
                    <a:pt x="3" y="64"/>
                  </a:cubicBezTo>
                  <a:cubicBezTo>
                    <a:pt x="0" y="50"/>
                    <a:pt x="12" y="42"/>
                    <a:pt x="14" y="28"/>
                  </a:cubicBezTo>
                  <a:cubicBezTo>
                    <a:pt x="17" y="14"/>
                    <a:pt x="14" y="6"/>
                    <a:pt x="1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8" name="Freeform 81"/>
            <p:cNvSpPr>
              <a:spLocks/>
            </p:cNvSpPr>
            <p:nvPr/>
          </p:nvSpPr>
          <p:spPr bwMode="auto">
            <a:xfrm>
              <a:off x="1952" y="2178"/>
              <a:ext cx="195" cy="207"/>
            </a:xfrm>
            <a:custGeom>
              <a:avLst/>
              <a:gdLst>
                <a:gd name="T0" fmla="*/ 0 w 31"/>
                <a:gd name="T1" fmla="*/ 1382 h 31"/>
                <a:gd name="T2" fmla="*/ 554 w 31"/>
                <a:gd name="T3" fmla="*/ 714 h 31"/>
                <a:gd name="T4" fmla="*/ 1227 w 31"/>
                <a:gd name="T5" fmla="*/ 314 h 31"/>
                <a:gd name="T6" fmla="*/ 635 w 31"/>
                <a:gd name="T7" fmla="*/ 267 h 31"/>
                <a:gd name="T8" fmla="*/ 0 w 31"/>
                <a:gd name="T9" fmla="*/ 138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8" y="29"/>
                    <a:pt x="11" y="27"/>
                    <a:pt x="14" y="16"/>
                  </a:cubicBezTo>
                  <a:cubicBezTo>
                    <a:pt x="18" y="5"/>
                    <a:pt x="23" y="0"/>
                    <a:pt x="31" y="7"/>
                  </a:cubicBezTo>
                  <a:cubicBezTo>
                    <a:pt x="26" y="1"/>
                    <a:pt x="18" y="1"/>
                    <a:pt x="16" y="6"/>
                  </a:cubicBezTo>
                  <a:cubicBezTo>
                    <a:pt x="13" y="11"/>
                    <a:pt x="7" y="31"/>
                    <a:pt x="0" y="31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49" name="Freeform 82"/>
            <p:cNvSpPr>
              <a:spLocks/>
            </p:cNvSpPr>
            <p:nvPr/>
          </p:nvSpPr>
          <p:spPr bwMode="auto">
            <a:xfrm>
              <a:off x="1576" y="2546"/>
              <a:ext cx="157" cy="227"/>
            </a:xfrm>
            <a:custGeom>
              <a:avLst/>
              <a:gdLst>
                <a:gd name="T0" fmla="*/ 986 w 25"/>
                <a:gd name="T1" fmla="*/ 0 h 34"/>
                <a:gd name="T2" fmla="*/ 0 w 25"/>
                <a:gd name="T3" fmla="*/ 1516 h 34"/>
                <a:gd name="T4" fmla="*/ 986 w 25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25" y="0"/>
                  </a:moveTo>
                  <a:cubicBezTo>
                    <a:pt x="24" y="10"/>
                    <a:pt x="21" y="34"/>
                    <a:pt x="0" y="34"/>
                  </a:cubicBezTo>
                  <a:cubicBezTo>
                    <a:pt x="8" y="32"/>
                    <a:pt x="19" y="26"/>
                    <a:pt x="25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650" name="Freeform 83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53" name="Group 43"/>
          <p:cNvGrpSpPr>
            <a:grpSpLocks noChangeAspect="1"/>
          </p:cNvGrpSpPr>
          <p:nvPr/>
        </p:nvGrpSpPr>
        <p:grpSpPr bwMode="auto">
          <a:xfrm>
            <a:off x="2024063" y="4770512"/>
            <a:ext cx="922678" cy="752475"/>
            <a:chOff x="3820" y="1525"/>
            <a:chExt cx="1648" cy="1344"/>
          </a:xfrm>
        </p:grpSpPr>
        <p:sp>
          <p:nvSpPr>
            <p:cNvPr id="1769" name="Freeform 44"/>
            <p:cNvSpPr>
              <a:spLocks/>
            </p:cNvSpPr>
            <p:nvPr/>
          </p:nvSpPr>
          <p:spPr bwMode="auto">
            <a:xfrm>
              <a:off x="3820" y="1525"/>
              <a:ext cx="1648" cy="1344"/>
            </a:xfrm>
            <a:custGeom>
              <a:avLst/>
              <a:gdLst>
                <a:gd name="T0" fmla="*/ 2096 w 659"/>
                <a:gd name="T1" fmla="*/ 0 h 504"/>
                <a:gd name="T2" fmla="*/ 3984 w 659"/>
                <a:gd name="T3" fmla="*/ 648 h 504"/>
                <a:gd name="T4" fmla="*/ 3964 w 659"/>
                <a:gd name="T5" fmla="*/ 3043 h 504"/>
                <a:gd name="T6" fmla="*/ 2096 w 659"/>
                <a:gd name="T7" fmla="*/ 3584 h 504"/>
                <a:gd name="T8" fmla="*/ 158 w 659"/>
                <a:gd name="T9" fmla="*/ 3043 h 504"/>
                <a:gd name="T10" fmla="*/ 138 w 659"/>
                <a:gd name="T11" fmla="*/ 648 h 504"/>
                <a:gd name="T12" fmla="*/ 2096 w 659"/>
                <a:gd name="T13" fmla="*/ 0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9" h="504">
                  <a:moveTo>
                    <a:pt x="335" y="0"/>
                  </a:moveTo>
                  <a:cubicBezTo>
                    <a:pt x="456" y="0"/>
                    <a:pt x="622" y="6"/>
                    <a:pt x="637" y="91"/>
                  </a:cubicBezTo>
                  <a:cubicBezTo>
                    <a:pt x="659" y="210"/>
                    <a:pt x="649" y="363"/>
                    <a:pt x="634" y="428"/>
                  </a:cubicBezTo>
                  <a:cubicBezTo>
                    <a:pt x="620" y="492"/>
                    <a:pt x="447" y="504"/>
                    <a:pt x="335" y="504"/>
                  </a:cubicBezTo>
                  <a:cubicBezTo>
                    <a:pt x="224" y="504"/>
                    <a:pt x="39" y="492"/>
                    <a:pt x="25" y="428"/>
                  </a:cubicBezTo>
                  <a:cubicBezTo>
                    <a:pt x="10" y="363"/>
                    <a:pt x="0" y="210"/>
                    <a:pt x="22" y="91"/>
                  </a:cubicBezTo>
                  <a:cubicBezTo>
                    <a:pt x="37" y="6"/>
                    <a:pt x="215" y="0"/>
                    <a:pt x="335" y="0"/>
                  </a:cubicBezTo>
                  <a:close/>
                </a:path>
              </a:pathLst>
            </a:custGeom>
            <a:solidFill>
              <a:srgbClr val="DA6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0" name="Freeform 45"/>
            <p:cNvSpPr>
              <a:spLocks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145 w 641"/>
                <a:gd name="T1" fmla="*/ 2970 h 488"/>
                <a:gd name="T2" fmla="*/ 133 w 641"/>
                <a:gd name="T3" fmla="*/ 597 h 488"/>
                <a:gd name="T4" fmla="*/ 2038 w 641"/>
                <a:gd name="T5" fmla="*/ 0 h 488"/>
                <a:gd name="T6" fmla="*/ 3884 w 641"/>
                <a:gd name="T7" fmla="*/ 597 h 488"/>
                <a:gd name="T8" fmla="*/ 3864 w 641"/>
                <a:gd name="T9" fmla="*/ 2970 h 488"/>
                <a:gd name="T10" fmla="*/ 2038 w 641"/>
                <a:gd name="T11" fmla="*/ 3468 h 488"/>
                <a:gd name="T12" fmla="*/ 145 w 641"/>
                <a:gd name="T13" fmla="*/ 2970 h 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1" h="488">
                  <a:moveTo>
                    <a:pt x="23" y="418"/>
                  </a:moveTo>
                  <a:cubicBezTo>
                    <a:pt x="9" y="354"/>
                    <a:pt x="0" y="202"/>
                    <a:pt x="21" y="84"/>
                  </a:cubicBezTo>
                  <a:cubicBezTo>
                    <a:pt x="36" y="0"/>
                    <a:pt x="247" y="0"/>
                    <a:pt x="326" y="0"/>
                  </a:cubicBezTo>
                  <a:cubicBezTo>
                    <a:pt x="410" y="0"/>
                    <a:pt x="606" y="0"/>
                    <a:pt x="621" y="84"/>
                  </a:cubicBezTo>
                  <a:cubicBezTo>
                    <a:pt x="641" y="202"/>
                    <a:pt x="632" y="354"/>
                    <a:pt x="618" y="418"/>
                  </a:cubicBezTo>
                  <a:cubicBezTo>
                    <a:pt x="608" y="462"/>
                    <a:pt x="499" y="488"/>
                    <a:pt x="326" y="488"/>
                  </a:cubicBezTo>
                  <a:cubicBezTo>
                    <a:pt x="149" y="488"/>
                    <a:pt x="33" y="461"/>
                    <a:pt x="23" y="418"/>
                  </a:cubicBezTo>
                  <a:close/>
                </a:path>
              </a:pathLst>
            </a:custGeom>
            <a:solidFill>
              <a:srgbClr val="FCD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1" name="Freeform 46"/>
            <p:cNvSpPr>
              <a:spLocks/>
            </p:cNvSpPr>
            <p:nvPr/>
          </p:nvSpPr>
          <p:spPr bwMode="auto">
            <a:xfrm>
              <a:off x="5033" y="2296"/>
              <a:ext cx="377" cy="515"/>
            </a:xfrm>
            <a:custGeom>
              <a:avLst/>
              <a:gdLst>
                <a:gd name="T0" fmla="*/ 936 w 151"/>
                <a:gd name="T1" fmla="*/ 0 h 193"/>
                <a:gd name="T2" fmla="*/ 804 w 151"/>
                <a:gd name="T3" fmla="*/ 1062 h 193"/>
                <a:gd name="T4" fmla="*/ 0 w 151"/>
                <a:gd name="T5" fmla="*/ 1374 h 193"/>
                <a:gd name="T6" fmla="*/ 749 w 151"/>
                <a:gd name="T7" fmla="*/ 982 h 193"/>
                <a:gd name="T8" fmla="*/ 916 w 151"/>
                <a:gd name="T9" fmla="*/ 21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93">
                  <a:moveTo>
                    <a:pt x="150" y="0"/>
                  </a:moveTo>
                  <a:cubicBezTo>
                    <a:pt x="151" y="34"/>
                    <a:pt x="151" y="124"/>
                    <a:pt x="129" y="149"/>
                  </a:cubicBezTo>
                  <a:cubicBezTo>
                    <a:pt x="107" y="174"/>
                    <a:pt x="30" y="193"/>
                    <a:pt x="0" y="193"/>
                  </a:cubicBezTo>
                  <a:cubicBezTo>
                    <a:pt x="21" y="192"/>
                    <a:pt x="101" y="170"/>
                    <a:pt x="120" y="138"/>
                  </a:cubicBezTo>
                  <a:cubicBezTo>
                    <a:pt x="132" y="116"/>
                    <a:pt x="149" y="38"/>
                    <a:pt x="147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2" name="Freeform 47"/>
            <p:cNvSpPr>
              <a:spLocks noEditPoints="1"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3884 w 641"/>
                <a:gd name="T1" fmla="*/ 597 h 488"/>
                <a:gd name="T2" fmla="*/ 2038 w 641"/>
                <a:gd name="T3" fmla="*/ 0 h 488"/>
                <a:gd name="T4" fmla="*/ 133 w 641"/>
                <a:gd name="T5" fmla="*/ 597 h 488"/>
                <a:gd name="T6" fmla="*/ 145 w 641"/>
                <a:gd name="T7" fmla="*/ 2970 h 488"/>
                <a:gd name="T8" fmla="*/ 2038 w 641"/>
                <a:gd name="T9" fmla="*/ 3468 h 488"/>
                <a:gd name="T10" fmla="*/ 3864 w 641"/>
                <a:gd name="T11" fmla="*/ 2970 h 488"/>
                <a:gd name="T12" fmla="*/ 3884 w 641"/>
                <a:gd name="T13" fmla="*/ 597 h 488"/>
                <a:gd name="T14" fmla="*/ 2038 w 641"/>
                <a:gd name="T15" fmla="*/ 3412 h 488"/>
                <a:gd name="T16" fmla="*/ 195 w 641"/>
                <a:gd name="T17" fmla="*/ 2957 h 488"/>
                <a:gd name="T18" fmla="*/ 175 w 641"/>
                <a:gd name="T19" fmla="*/ 605 h 488"/>
                <a:gd name="T20" fmla="*/ 2038 w 641"/>
                <a:gd name="T21" fmla="*/ 56 h 488"/>
                <a:gd name="T22" fmla="*/ 3834 w 641"/>
                <a:gd name="T23" fmla="*/ 605 h 488"/>
                <a:gd name="T24" fmla="*/ 3814 w 641"/>
                <a:gd name="T25" fmla="*/ 2957 h 488"/>
                <a:gd name="T26" fmla="*/ 2038 w 641"/>
                <a:gd name="T27" fmla="*/ 3412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41" h="488">
                  <a:moveTo>
                    <a:pt x="621" y="84"/>
                  </a:moveTo>
                  <a:cubicBezTo>
                    <a:pt x="606" y="0"/>
                    <a:pt x="410" y="0"/>
                    <a:pt x="326" y="0"/>
                  </a:cubicBezTo>
                  <a:cubicBezTo>
                    <a:pt x="247" y="0"/>
                    <a:pt x="36" y="0"/>
                    <a:pt x="21" y="84"/>
                  </a:cubicBezTo>
                  <a:cubicBezTo>
                    <a:pt x="0" y="202"/>
                    <a:pt x="9" y="354"/>
                    <a:pt x="23" y="418"/>
                  </a:cubicBezTo>
                  <a:cubicBezTo>
                    <a:pt x="33" y="461"/>
                    <a:pt x="149" y="488"/>
                    <a:pt x="326" y="488"/>
                  </a:cubicBezTo>
                  <a:cubicBezTo>
                    <a:pt x="499" y="488"/>
                    <a:pt x="608" y="462"/>
                    <a:pt x="618" y="418"/>
                  </a:cubicBezTo>
                  <a:cubicBezTo>
                    <a:pt x="632" y="354"/>
                    <a:pt x="641" y="202"/>
                    <a:pt x="621" y="84"/>
                  </a:cubicBezTo>
                  <a:close/>
                  <a:moveTo>
                    <a:pt x="326" y="480"/>
                  </a:moveTo>
                  <a:cubicBezTo>
                    <a:pt x="133" y="480"/>
                    <a:pt x="38" y="448"/>
                    <a:pt x="31" y="416"/>
                  </a:cubicBezTo>
                  <a:cubicBezTo>
                    <a:pt x="17" y="352"/>
                    <a:pt x="8" y="202"/>
                    <a:pt x="28" y="85"/>
                  </a:cubicBezTo>
                  <a:cubicBezTo>
                    <a:pt x="42" y="8"/>
                    <a:pt x="256" y="8"/>
                    <a:pt x="326" y="8"/>
                  </a:cubicBezTo>
                  <a:cubicBezTo>
                    <a:pt x="401" y="8"/>
                    <a:pt x="599" y="8"/>
                    <a:pt x="613" y="85"/>
                  </a:cubicBezTo>
                  <a:cubicBezTo>
                    <a:pt x="633" y="202"/>
                    <a:pt x="624" y="352"/>
                    <a:pt x="610" y="416"/>
                  </a:cubicBezTo>
                  <a:cubicBezTo>
                    <a:pt x="603" y="446"/>
                    <a:pt x="525" y="480"/>
                    <a:pt x="326" y="480"/>
                  </a:cubicBezTo>
                  <a:close/>
                </a:path>
              </a:pathLst>
            </a:custGeom>
            <a:solidFill>
              <a:srgbClr val="F9A6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3" name="Freeform 48"/>
            <p:cNvSpPr>
              <a:spLocks/>
            </p:cNvSpPr>
            <p:nvPr/>
          </p:nvSpPr>
          <p:spPr bwMode="auto">
            <a:xfrm>
              <a:off x="3895" y="1595"/>
              <a:ext cx="710" cy="800"/>
            </a:xfrm>
            <a:custGeom>
              <a:avLst/>
              <a:gdLst>
                <a:gd name="T0" fmla="*/ 50 w 284"/>
                <a:gd name="T1" fmla="*/ 2133 h 300"/>
                <a:gd name="T2" fmla="*/ 238 w 284"/>
                <a:gd name="T3" fmla="*/ 341 h 300"/>
                <a:gd name="T4" fmla="*/ 1775 w 284"/>
                <a:gd name="T5" fmla="*/ 0 h 300"/>
                <a:gd name="T6" fmla="*/ 300 w 284"/>
                <a:gd name="T7" fmla="*/ 584 h 300"/>
                <a:gd name="T8" fmla="*/ 50 w 284"/>
                <a:gd name="T9" fmla="*/ 2133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300">
                  <a:moveTo>
                    <a:pt x="8" y="300"/>
                  </a:moveTo>
                  <a:cubicBezTo>
                    <a:pt x="6" y="242"/>
                    <a:pt x="0" y="84"/>
                    <a:pt x="38" y="48"/>
                  </a:cubicBezTo>
                  <a:cubicBezTo>
                    <a:pt x="76" y="12"/>
                    <a:pt x="214" y="2"/>
                    <a:pt x="284" y="0"/>
                  </a:cubicBezTo>
                  <a:cubicBezTo>
                    <a:pt x="232" y="2"/>
                    <a:pt x="86" y="22"/>
                    <a:pt x="48" y="82"/>
                  </a:cubicBezTo>
                  <a:cubicBezTo>
                    <a:pt x="10" y="142"/>
                    <a:pt x="12" y="268"/>
                    <a:pt x="8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4" name="Freeform 49"/>
            <p:cNvSpPr>
              <a:spLocks/>
            </p:cNvSpPr>
            <p:nvPr/>
          </p:nvSpPr>
          <p:spPr bwMode="auto">
            <a:xfrm>
              <a:off x="3820" y="1525"/>
              <a:ext cx="1648" cy="1344"/>
            </a:xfrm>
            <a:custGeom>
              <a:avLst/>
              <a:gdLst>
                <a:gd name="T0" fmla="*/ 2096 w 659"/>
                <a:gd name="T1" fmla="*/ 0 h 504"/>
                <a:gd name="T2" fmla="*/ 3984 w 659"/>
                <a:gd name="T3" fmla="*/ 648 h 504"/>
                <a:gd name="T4" fmla="*/ 3964 w 659"/>
                <a:gd name="T5" fmla="*/ 3043 h 504"/>
                <a:gd name="T6" fmla="*/ 2096 w 659"/>
                <a:gd name="T7" fmla="*/ 3584 h 504"/>
                <a:gd name="T8" fmla="*/ 158 w 659"/>
                <a:gd name="T9" fmla="*/ 3043 h 504"/>
                <a:gd name="T10" fmla="*/ 138 w 659"/>
                <a:gd name="T11" fmla="*/ 648 h 504"/>
                <a:gd name="T12" fmla="*/ 2096 w 659"/>
                <a:gd name="T13" fmla="*/ 0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9" h="504">
                  <a:moveTo>
                    <a:pt x="335" y="0"/>
                  </a:moveTo>
                  <a:cubicBezTo>
                    <a:pt x="456" y="0"/>
                    <a:pt x="622" y="6"/>
                    <a:pt x="637" y="91"/>
                  </a:cubicBezTo>
                  <a:cubicBezTo>
                    <a:pt x="659" y="210"/>
                    <a:pt x="649" y="363"/>
                    <a:pt x="634" y="428"/>
                  </a:cubicBezTo>
                  <a:cubicBezTo>
                    <a:pt x="620" y="492"/>
                    <a:pt x="447" y="504"/>
                    <a:pt x="335" y="504"/>
                  </a:cubicBezTo>
                  <a:cubicBezTo>
                    <a:pt x="224" y="504"/>
                    <a:pt x="39" y="492"/>
                    <a:pt x="25" y="428"/>
                  </a:cubicBezTo>
                  <a:cubicBezTo>
                    <a:pt x="10" y="363"/>
                    <a:pt x="0" y="210"/>
                    <a:pt x="22" y="91"/>
                  </a:cubicBezTo>
                  <a:cubicBezTo>
                    <a:pt x="37" y="6"/>
                    <a:pt x="215" y="0"/>
                    <a:pt x="335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5" name="Freeform 50"/>
            <p:cNvSpPr>
              <a:spLocks/>
            </p:cNvSpPr>
            <p:nvPr/>
          </p:nvSpPr>
          <p:spPr bwMode="auto">
            <a:xfrm>
              <a:off x="3842" y="1547"/>
              <a:ext cx="1603" cy="1301"/>
            </a:xfrm>
            <a:custGeom>
              <a:avLst/>
              <a:gdLst>
                <a:gd name="T0" fmla="*/ 145 w 641"/>
                <a:gd name="T1" fmla="*/ 2970 h 488"/>
                <a:gd name="T2" fmla="*/ 133 w 641"/>
                <a:gd name="T3" fmla="*/ 597 h 488"/>
                <a:gd name="T4" fmla="*/ 2038 w 641"/>
                <a:gd name="T5" fmla="*/ 0 h 488"/>
                <a:gd name="T6" fmla="*/ 3884 w 641"/>
                <a:gd name="T7" fmla="*/ 597 h 488"/>
                <a:gd name="T8" fmla="*/ 3864 w 641"/>
                <a:gd name="T9" fmla="*/ 2970 h 488"/>
                <a:gd name="T10" fmla="*/ 2038 w 641"/>
                <a:gd name="T11" fmla="*/ 3468 h 488"/>
                <a:gd name="T12" fmla="*/ 145 w 641"/>
                <a:gd name="T13" fmla="*/ 2970 h 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1" h="488">
                  <a:moveTo>
                    <a:pt x="23" y="418"/>
                  </a:moveTo>
                  <a:cubicBezTo>
                    <a:pt x="9" y="354"/>
                    <a:pt x="0" y="202"/>
                    <a:pt x="21" y="84"/>
                  </a:cubicBezTo>
                  <a:cubicBezTo>
                    <a:pt x="36" y="0"/>
                    <a:pt x="247" y="0"/>
                    <a:pt x="326" y="0"/>
                  </a:cubicBezTo>
                  <a:cubicBezTo>
                    <a:pt x="410" y="0"/>
                    <a:pt x="606" y="0"/>
                    <a:pt x="621" y="84"/>
                  </a:cubicBezTo>
                  <a:cubicBezTo>
                    <a:pt x="641" y="202"/>
                    <a:pt x="632" y="354"/>
                    <a:pt x="618" y="418"/>
                  </a:cubicBezTo>
                  <a:cubicBezTo>
                    <a:pt x="608" y="462"/>
                    <a:pt x="499" y="488"/>
                    <a:pt x="326" y="488"/>
                  </a:cubicBezTo>
                  <a:cubicBezTo>
                    <a:pt x="149" y="488"/>
                    <a:pt x="33" y="461"/>
                    <a:pt x="23" y="418"/>
                  </a:cubicBezTo>
                  <a:close/>
                </a:path>
              </a:pathLst>
            </a:custGeom>
            <a:noFill/>
            <a:ln w="7938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54" name="Group 8"/>
          <p:cNvGrpSpPr>
            <a:grpSpLocks noChangeAspect="1"/>
          </p:cNvGrpSpPr>
          <p:nvPr/>
        </p:nvGrpSpPr>
        <p:grpSpPr bwMode="auto">
          <a:xfrm>
            <a:off x="2728967" y="5410292"/>
            <a:ext cx="155252" cy="154800"/>
            <a:chOff x="2019" y="2101"/>
            <a:chExt cx="1720" cy="1715"/>
          </a:xfrm>
        </p:grpSpPr>
        <p:sp>
          <p:nvSpPr>
            <p:cNvPr id="1765" name="Freeform 9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6" name="Freeform 10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rgbClr val="EBB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7" name="Freeform 11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952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8" name="Freeform 12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56" name="Group 3"/>
          <p:cNvGrpSpPr>
            <a:grpSpLocks noChangeAspect="1"/>
          </p:cNvGrpSpPr>
          <p:nvPr/>
        </p:nvGrpSpPr>
        <p:grpSpPr bwMode="auto">
          <a:xfrm>
            <a:off x="2782725" y="4760180"/>
            <a:ext cx="153763" cy="153407"/>
            <a:chOff x="486" y="1187"/>
            <a:chExt cx="1727" cy="1723"/>
          </a:xfrm>
        </p:grpSpPr>
        <p:sp>
          <p:nvSpPr>
            <p:cNvPr id="1757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58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59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0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76" name="Group 3"/>
          <p:cNvGrpSpPr>
            <a:grpSpLocks noChangeAspect="1"/>
          </p:cNvGrpSpPr>
          <p:nvPr/>
        </p:nvGrpSpPr>
        <p:grpSpPr bwMode="auto">
          <a:xfrm>
            <a:off x="8106183" y="4185426"/>
            <a:ext cx="1936948" cy="1708541"/>
            <a:chOff x="1872" y="1257"/>
            <a:chExt cx="2002" cy="1766"/>
          </a:xfrm>
        </p:grpSpPr>
        <p:sp>
          <p:nvSpPr>
            <p:cNvPr id="1777" name="Freeform 4"/>
            <p:cNvSpPr>
              <a:spLocks/>
            </p:cNvSpPr>
            <p:nvPr/>
          </p:nvSpPr>
          <p:spPr bwMode="auto">
            <a:xfrm>
              <a:off x="1872" y="1257"/>
              <a:ext cx="2002" cy="1766"/>
            </a:xfrm>
            <a:custGeom>
              <a:avLst/>
              <a:gdLst>
                <a:gd name="T0" fmla="*/ 8778 w 801"/>
                <a:gd name="T1" fmla="*/ 1446 h 662"/>
                <a:gd name="T2" fmla="*/ 10725 w 801"/>
                <a:gd name="T3" fmla="*/ 1366 h 662"/>
                <a:gd name="T4" fmla="*/ 11932 w 801"/>
                <a:gd name="T5" fmla="*/ 1425 h 662"/>
                <a:gd name="T6" fmla="*/ 12224 w 801"/>
                <a:gd name="T7" fmla="*/ 3871 h 662"/>
                <a:gd name="T8" fmla="*/ 11245 w 801"/>
                <a:gd name="T9" fmla="*/ 5351 h 662"/>
                <a:gd name="T10" fmla="*/ 9715 w 801"/>
                <a:gd name="T11" fmla="*/ 7024 h 662"/>
                <a:gd name="T12" fmla="*/ 8383 w 801"/>
                <a:gd name="T13" fmla="*/ 7229 h 662"/>
                <a:gd name="T14" fmla="*/ 6758 w 801"/>
                <a:gd name="T15" fmla="*/ 8710 h 662"/>
                <a:gd name="T16" fmla="*/ 3562 w 801"/>
                <a:gd name="T17" fmla="*/ 10916 h 662"/>
                <a:gd name="T18" fmla="*/ 1012 w 801"/>
                <a:gd name="T19" fmla="*/ 12170 h 662"/>
                <a:gd name="T20" fmla="*/ 375 w 801"/>
                <a:gd name="T21" fmla="*/ 8811 h 662"/>
                <a:gd name="T22" fmla="*/ 250 w 801"/>
                <a:gd name="T23" fmla="*/ 4498 h 662"/>
                <a:gd name="T24" fmla="*/ 2042 w 801"/>
                <a:gd name="T25" fmla="*/ 910 h 662"/>
                <a:gd name="T26" fmla="*/ 8195 w 801"/>
                <a:gd name="T27" fmla="*/ 1537 h 662"/>
                <a:gd name="T28" fmla="*/ 8778 w 801"/>
                <a:gd name="T29" fmla="*/ 1446 h 6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1" h="662">
                  <a:moveTo>
                    <a:pt x="562" y="76"/>
                  </a:moveTo>
                  <a:cubicBezTo>
                    <a:pt x="591" y="67"/>
                    <a:pt x="647" y="69"/>
                    <a:pt x="687" y="72"/>
                  </a:cubicBezTo>
                  <a:cubicBezTo>
                    <a:pt x="726" y="75"/>
                    <a:pt x="734" y="72"/>
                    <a:pt x="764" y="75"/>
                  </a:cubicBezTo>
                  <a:cubicBezTo>
                    <a:pt x="800" y="78"/>
                    <a:pt x="801" y="175"/>
                    <a:pt x="783" y="204"/>
                  </a:cubicBezTo>
                  <a:cubicBezTo>
                    <a:pt x="766" y="233"/>
                    <a:pt x="745" y="242"/>
                    <a:pt x="720" y="282"/>
                  </a:cubicBezTo>
                  <a:cubicBezTo>
                    <a:pt x="695" y="321"/>
                    <a:pt x="660" y="359"/>
                    <a:pt x="622" y="370"/>
                  </a:cubicBezTo>
                  <a:cubicBezTo>
                    <a:pt x="584" y="380"/>
                    <a:pt x="553" y="355"/>
                    <a:pt x="537" y="381"/>
                  </a:cubicBezTo>
                  <a:cubicBezTo>
                    <a:pt x="521" y="408"/>
                    <a:pt x="489" y="440"/>
                    <a:pt x="433" y="459"/>
                  </a:cubicBezTo>
                  <a:cubicBezTo>
                    <a:pt x="377" y="478"/>
                    <a:pt x="274" y="532"/>
                    <a:pt x="228" y="575"/>
                  </a:cubicBezTo>
                  <a:cubicBezTo>
                    <a:pt x="181" y="618"/>
                    <a:pt x="129" y="662"/>
                    <a:pt x="65" y="641"/>
                  </a:cubicBezTo>
                  <a:cubicBezTo>
                    <a:pt x="0" y="620"/>
                    <a:pt x="27" y="505"/>
                    <a:pt x="24" y="464"/>
                  </a:cubicBezTo>
                  <a:cubicBezTo>
                    <a:pt x="21" y="422"/>
                    <a:pt x="0" y="352"/>
                    <a:pt x="16" y="237"/>
                  </a:cubicBezTo>
                  <a:cubicBezTo>
                    <a:pt x="29" y="149"/>
                    <a:pt x="55" y="77"/>
                    <a:pt x="131" y="48"/>
                  </a:cubicBezTo>
                  <a:cubicBezTo>
                    <a:pt x="258" y="0"/>
                    <a:pt x="472" y="73"/>
                    <a:pt x="525" y="81"/>
                  </a:cubicBezTo>
                  <a:cubicBezTo>
                    <a:pt x="538" y="83"/>
                    <a:pt x="550" y="78"/>
                    <a:pt x="562" y="76"/>
                  </a:cubicBezTo>
                  <a:close/>
                </a:path>
              </a:pathLst>
            </a:custGeom>
            <a:solidFill>
              <a:srgbClr val="875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8" name="Freeform 5"/>
            <p:cNvSpPr>
              <a:spLocks/>
            </p:cNvSpPr>
            <p:nvPr/>
          </p:nvSpPr>
          <p:spPr bwMode="auto">
            <a:xfrm>
              <a:off x="1945" y="1335"/>
              <a:ext cx="840" cy="650"/>
            </a:xfrm>
            <a:custGeom>
              <a:avLst/>
              <a:gdLst>
                <a:gd name="T0" fmla="*/ 5250 w 336"/>
                <a:gd name="T1" fmla="*/ 661 h 244"/>
                <a:gd name="T2" fmla="*/ 1408 w 336"/>
                <a:gd name="T3" fmla="*/ 738 h 244"/>
                <a:gd name="T4" fmla="*/ 0 w 336"/>
                <a:gd name="T5" fmla="*/ 4614 h 244"/>
                <a:gd name="T6" fmla="*/ 1595 w 336"/>
                <a:gd name="T7" fmla="*/ 815 h 244"/>
                <a:gd name="T8" fmla="*/ 5250 w 336"/>
                <a:gd name="T9" fmla="*/ 661 h 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6" h="244">
                  <a:moveTo>
                    <a:pt x="336" y="35"/>
                  </a:moveTo>
                  <a:cubicBezTo>
                    <a:pt x="287" y="19"/>
                    <a:pt x="154" y="0"/>
                    <a:pt x="90" y="39"/>
                  </a:cubicBezTo>
                  <a:cubicBezTo>
                    <a:pt x="26" y="77"/>
                    <a:pt x="5" y="157"/>
                    <a:pt x="0" y="244"/>
                  </a:cubicBezTo>
                  <a:cubicBezTo>
                    <a:pt x="9" y="199"/>
                    <a:pt x="26" y="74"/>
                    <a:pt x="102" y="43"/>
                  </a:cubicBezTo>
                  <a:cubicBezTo>
                    <a:pt x="179" y="12"/>
                    <a:pt x="259" y="22"/>
                    <a:pt x="33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79" name="Freeform 6"/>
            <p:cNvSpPr>
              <a:spLocks/>
            </p:cNvSpPr>
            <p:nvPr/>
          </p:nvSpPr>
          <p:spPr bwMode="auto">
            <a:xfrm>
              <a:off x="1930" y="1343"/>
              <a:ext cx="920" cy="1224"/>
            </a:xfrm>
            <a:custGeom>
              <a:avLst/>
              <a:gdLst>
                <a:gd name="T0" fmla="*/ 2095 w 368"/>
                <a:gd name="T1" fmla="*/ 1160 h 459"/>
                <a:gd name="T2" fmla="*/ 500 w 368"/>
                <a:gd name="T3" fmla="*/ 4493 h 459"/>
                <a:gd name="T4" fmla="*/ 270 w 368"/>
                <a:gd name="T5" fmla="*/ 8704 h 459"/>
                <a:gd name="T6" fmla="*/ 83 w 368"/>
                <a:gd name="T7" fmla="*/ 4552 h 459"/>
                <a:gd name="T8" fmla="*/ 1583 w 368"/>
                <a:gd name="T9" fmla="*/ 739 h 459"/>
                <a:gd name="T10" fmla="*/ 5750 w 368"/>
                <a:gd name="T11" fmla="*/ 661 h 459"/>
                <a:gd name="T12" fmla="*/ 2095 w 368"/>
                <a:gd name="T13" fmla="*/ 1160 h 4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8" h="459">
                  <a:moveTo>
                    <a:pt x="134" y="61"/>
                  </a:moveTo>
                  <a:cubicBezTo>
                    <a:pt x="53" y="96"/>
                    <a:pt x="37" y="185"/>
                    <a:pt x="32" y="237"/>
                  </a:cubicBezTo>
                  <a:cubicBezTo>
                    <a:pt x="26" y="289"/>
                    <a:pt x="28" y="419"/>
                    <a:pt x="17" y="459"/>
                  </a:cubicBezTo>
                  <a:cubicBezTo>
                    <a:pt x="21" y="428"/>
                    <a:pt x="0" y="327"/>
                    <a:pt x="5" y="240"/>
                  </a:cubicBezTo>
                  <a:cubicBezTo>
                    <a:pt x="10" y="153"/>
                    <a:pt x="37" y="77"/>
                    <a:pt x="101" y="39"/>
                  </a:cubicBezTo>
                  <a:cubicBezTo>
                    <a:pt x="165" y="0"/>
                    <a:pt x="318" y="19"/>
                    <a:pt x="368" y="35"/>
                  </a:cubicBezTo>
                  <a:cubicBezTo>
                    <a:pt x="338" y="29"/>
                    <a:pt x="210" y="28"/>
                    <a:pt x="134" y="61"/>
                  </a:cubicBezTo>
                  <a:close/>
                </a:path>
              </a:pathLst>
            </a:custGeom>
            <a:solidFill>
              <a:srgbClr val="A37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0" name="Freeform 7"/>
            <p:cNvSpPr>
              <a:spLocks/>
            </p:cNvSpPr>
            <p:nvPr/>
          </p:nvSpPr>
          <p:spPr bwMode="auto">
            <a:xfrm>
              <a:off x="2392" y="1505"/>
              <a:ext cx="1317" cy="1302"/>
            </a:xfrm>
            <a:custGeom>
              <a:avLst/>
              <a:gdLst>
                <a:gd name="T0" fmla="*/ 8099 w 527"/>
                <a:gd name="T1" fmla="*/ 3018 h 488"/>
                <a:gd name="T2" fmla="*/ 8099 w 527"/>
                <a:gd name="T3" fmla="*/ 3210 h 488"/>
                <a:gd name="T4" fmla="*/ 6632 w 527"/>
                <a:gd name="T5" fmla="*/ 5091 h 488"/>
                <a:gd name="T6" fmla="*/ 5320 w 527"/>
                <a:gd name="T7" fmla="*/ 5125 h 488"/>
                <a:gd name="T8" fmla="*/ 4433 w 527"/>
                <a:gd name="T9" fmla="*/ 6230 h 488"/>
                <a:gd name="T10" fmla="*/ 2199 w 527"/>
                <a:gd name="T11" fmla="*/ 7503 h 488"/>
                <a:gd name="T12" fmla="*/ 0 w 527"/>
                <a:gd name="T13" fmla="*/ 9269 h 488"/>
                <a:gd name="T14" fmla="*/ 2187 w 527"/>
                <a:gd name="T15" fmla="*/ 7046 h 488"/>
                <a:gd name="T16" fmla="*/ 4728 w 527"/>
                <a:gd name="T17" fmla="*/ 4941 h 488"/>
                <a:gd name="T18" fmla="*/ 4946 w 527"/>
                <a:gd name="T19" fmla="*/ 2433 h 488"/>
                <a:gd name="T20" fmla="*/ 5183 w 527"/>
                <a:gd name="T21" fmla="*/ 0 h 488"/>
                <a:gd name="T22" fmla="*/ 5320 w 527"/>
                <a:gd name="T23" fmla="*/ 1366 h 488"/>
                <a:gd name="T24" fmla="*/ 5383 w 527"/>
                <a:gd name="T25" fmla="*/ 2948 h 488"/>
                <a:gd name="T26" fmla="*/ 5508 w 527"/>
                <a:gd name="T27" fmla="*/ 4386 h 488"/>
                <a:gd name="T28" fmla="*/ 6820 w 527"/>
                <a:gd name="T29" fmla="*/ 4293 h 488"/>
                <a:gd name="T30" fmla="*/ 8099 w 527"/>
                <a:gd name="T31" fmla="*/ 3018 h 4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7" h="488">
                  <a:moveTo>
                    <a:pt x="519" y="159"/>
                  </a:moveTo>
                  <a:cubicBezTo>
                    <a:pt x="527" y="154"/>
                    <a:pt x="526" y="161"/>
                    <a:pt x="519" y="169"/>
                  </a:cubicBezTo>
                  <a:cubicBezTo>
                    <a:pt x="490" y="201"/>
                    <a:pt x="475" y="247"/>
                    <a:pt x="425" y="268"/>
                  </a:cubicBezTo>
                  <a:cubicBezTo>
                    <a:pt x="387" y="285"/>
                    <a:pt x="355" y="262"/>
                    <a:pt x="341" y="270"/>
                  </a:cubicBezTo>
                  <a:cubicBezTo>
                    <a:pt x="328" y="278"/>
                    <a:pt x="311" y="304"/>
                    <a:pt x="284" y="328"/>
                  </a:cubicBezTo>
                  <a:cubicBezTo>
                    <a:pt x="257" y="352"/>
                    <a:pt x="211" y="364"/>
                    <a:pt x="141" y="395"/>
                  </a:cubicBezTo>
                  <a:cubicBezTo>
                    <a:pt x="72" y="426"/>
                    <a:pt x="39" y="455"/>
                    <a:pt x="0" y="488"/>
                  </a:cubicBezTo>
                  <a:cubicBezTo>
                    <a:pt x="32" y="451"/>
                    <a:pt x="100" y="391"/>
                    <a:pt x="140" y="371"/>
                  </a:cubicBezTo>
                  <a:cubicBezTo>
                    <a:pt x="180" y="351"/>
                    <a:pt x="275" y="304"/>
                    <a:pt x="303" y="260"/>
                  </a:cubicBezTo>
                  <a:cubicBezTo>
                    <a:pt x="331" y="216"/>
                    <a:pt x="315" y="176"/>
                    <a:pt x="317" y="128"/>
                  </a:cubicBezTo>
                  <a:cubicBezTo>
                    <a:pt x="320" y="80"/>
                    <a:pt x="339" y="32"/>
                    <a:pt x="332" y="0"/>
                  </a:cubicBezTo>
                  <a:cubicBezTo>
                    <a:pt x="340" y="19"/>
                    <a:pt x="343" y="43"/>
                    <a:pt x="341" y="72"/>
                  </a:cubicBezTo>
                  <a:cubicBezTo>
                    <a:pt x="340" y="102"/>
                    <a:pt x="339" y="126"/>
                    <a:pt x="345" y="155"/>
                  </a:cubicBezTo>
                  <a:cubicBezTo>
                    <a:pt x="352" y="184"/>
                    <a:pt x="353" y="218"/>
                    <a:pt x="353" y="231"/>
                  </a:cubicBezTo>
                  <a:cubicBezTo>
                    <a:pt x="353" y="244"/>
                    <a:pt x="400" y="248"/>
                    <a:pt x="437" y="226"/>
                  </a:cubicBezTo>
                  <a:cubicBezTo>
                    <a:pt x="466" y="208"/>
                    <a:pt x="493" y="176"/>
                    <a:pt x="519" y="159"/>
                  </a:cubicBezTo>
                  <a:close/>
                </a:path>
              </a:pathLst>
            </a:custGeom>
            <a:solidFill>
              <a:srgbClr val="7B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1" name="Freeform 8"/>
            <p:cNvSpPr>
              <a:spLocks/>
            </p:cNvSpPr>
            <p:nvPr/>
          </p:nvSpPr>
          <p:spPr bwMode="auto">
            <a:xfrm>
              <a:off x="3659" y="1505"/>
              <a:ext cx="193" cy="475"/>
            </a:xfrm>
            <a:custGeom>
              <a:avLst/>
              <a:gdLst>
                <a:gd name="T0" fmla="*/ 960 w 77"/>
                <a:gd name="T1" fmla="*/ 0 h 178"/>
                <a:gd name="T2" fmla="*/ 960 w 77"/>
                <a:gd name="T3" fmla="*/ 1980 h 178"/>
                <a:gd name="T4" fmla="*/ 491 w 77"/>
                <a:gd name="T5" fmla="*/ 2778 h 178"/>
                <a:gd name="T6" fmla="*/ 95 w 77"/>
                <a:gd name="T7" fmla="*/ 3304 h 178"/>
                <a:gd name="T8" fmla="*/ 20 w 77"/>
                <a:gd name="T9" fmla="*/ 3248 h 178"/>
                <a:gd name="T10" fmla="*/ 993 w 77"/>
                <a:gd name="T11" fmla="*/ 1404 h 178"/>
                <a:gd name="T12" fmla="*/ 960 w 77"/>
                <a:gd name="T13" fmla="*/ 77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178">
                  <a:moveTo>
                    <a:pt x="61" y="0"/>
                  </a:moveTo>
                  <a:cubicBezTo>
                    <a:pt x="77" y="28"/>
                    <a:pt x="75" y="76"/>
                    <a:pt x="61" y="104"/>
                  </a:cubicBezTo>
                  <a:cubicBezTo>
                    <a:pt x="55" y="117"/>
                    <a:pt x="41" y="135"/>
                    <a:pt x="31" y="146"/>
                  </a:cubicBezTo>
                  <a:cubicBezTo>
                    <a:pt x="28" y="150"/>
                    <a:pt x="11" y="171"/>
                    <a:pt x="6" y="174"/>
                  </a:cubicBezTo>
                  <a:cubicBezTo>
                    <a:pt x="0" y="178"/>
                    <a:pt x="6" y="166"/>
                    <a:pt x="1" y="171"/>
                  </a:cubicBezTo>
                  <a:cubicBezTo>
                    <a:pt x="22" y="142"/>
                    <a:pt x="56" y="111"/>
                    <a:pt x="63" y="74"/>
                  </a:cubicBezTo>
                  <a:cubicBezTo>
                    <a:pt x="66" y="56"/>
                    <a:pt x="71" y="21"/>
                    <a:pt x="61" y="4"/>
                  </a:cubicBezTo>
                </a:path>
              </a:pathLst>
            </a:custGeom>
            <a:solidFill>
              <a:srgbClr val="7B4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2" name="Freeform 9"/>
            <p:cNvSpPr>
              <a:spLocks/>
            </p:cNvSpPr>
            <p:nvPr/>
          </p:nvSpPr>
          <p:spPr bwMode="auto">
            <a:xfrm>
              <a:off x="3257" y="1468"/>
              <a:ext cx="430" cy="629"/>
            </a:xfrm>
            <a:custGeom>
              <a:avLst/>
              <a:gdLst>
                <a:gd name="T0" fmla="*/ 83 w 172"/>
                <a:gd name="T1" fmla="*/ 1023 h 236"/>
                <a:gd name="T2" fmla="*/ 113 w 172"/>
                <a:gd name="T3" fmla="*/ 2593 h 236"/>
                <a:gd name="T4" fmla="*/ 283 w 172"/>
                <a:gd name="T5" fmla="*/ 4467 h 236"/>
                <a:gd name="T6" fmla="*/ 283 w 172"/>
                <a:gd name="T7" fmla="*/ 2628 h 236"/>
                <a:gd name="T8" fmla="*/ 300 w 172"/>
                <a:gd name="T9" fmla="*/ 909 h 236"/>
                <a:gd name="T10" fmla="*/ 1375 w 172"/>
                <a:gd name="T11" fmla="*/ 205 h 236"/>
                <a:gd name="T12" fmla="*/ 2688 w 172"/>
                <a:gd name="T13" fmla="*/ 136 h 236"/>
                <a:gd name="T14" fmla="*/ 1250 w 172"/>
                <a:gd name="T15" fmla="*/ 93 h 236"/>
                <a:gd name="T16" fmla="*/ 83 w 172"/>
                <a:gd name="T17" fmla="*/ 1023 h 2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2" h="236">
                  <a:moveTo>
                    <a:pt x="5" y="54"/>
                  </a:moveTo>
                  <a:cubicBezTo>
                    <a:pt x="8" y="79"/>
                    <a:pt x="1" y="102"/>
                    <a:pt x="7" y="137"/>
                  </a:cubicBezTo>
                  <a:cubicBezTo>
                    <a:pt x="13" y="172"/>
                    <a:pt x="21" y="213"/>
                    <a:pt x="18" y="236"/>
                  </a:cubicBezTo>
                  <a:cubicBezTo>
                    <a:pt x="20" y="216"/>
                    <a:pt x="20" y="167"/>
                    <a:pt x="18" y="139"/>
                  </a:cubicBezTo>
                  <a:cubicBezTo>
                    <a:pt x="16" y="111"/>
                    <a:pt x="15" y="62"/>
                    <a:pt x="19" y="48"/>
                  </a:cubicBezTo>
                  <a:cubicBezTo>
                    <a:pt x="23" y="34"/>
                    <a:pt x="34" y="8"/>
                    <a:pt x="88" y="11"/>
                  </a:cubicBezTo>
                  <a:cubicBezTo>
                    <a:pt x="142" y="14"/>
                    <a:pt x="164" y="8"/>
                    <a:pt x="172" y="7"/>
                  </a:cubicBezTo>
                  <a:cubicBezTo>
                    <a:pt x="161" y="7"/>
                    <a:pt x="102" y="8"/>
                    <a:pt x="80" y="5"/>
                  </a:cubicBezTo>
                  <a:cubicBezTo>
                    <a:pt x="58" y="2"/>
                    <a:pt x="0" y="0"/>
                    <a:pt x="5" y="54"/>
                  </a:cubicBezTo>
                  <a:close/>
                </a:path>
              </a:pathLst>
            </a:custGeom>
            <a:solidFill>
              <a:srgbClr val="A37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3" name="Freeform 10"/>
            <p:cNvSpPr>
              <a:spLocks/>
            </p:cNvSpPr>
            <p:nvPr/>
          </p:nvSpPr>
          <p:spPr bwMode="auto">
            <a:xfrm>
              <a:off x="3055" y="1972"/>
              <a:ext cx="230" cy="437"/>
            </a:xfrm>
            <a:custGeom>
              <a:avLst/>
              <a:gdLst>
                <a:gd name="T0" fmla="*/ 1250 w 92"/>
                <a:gd name="T1" fmla="*/ 0 h 164"/>
                <a:gd name="T2" fmla="*/ 0 w 92"/>
                <a:gd name="T3" fmla="*/ 3102 h 164"/>
                <a:gd name="T4" fmla="*/ 1250 w 92"/>
                <a:gd name="T5" fmla="*/ 0 h 1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2" h="164">
                  <a:moveTo>
                    <a:pt x="80" y="0"/>
                  </a:moveTo>
                  <a:cubicBezTo>
                    <a:pt x="85" y="24"/>
                    <a:pt x="92" y="112"/>
                    <a:pt x="0" y="164"/>
                  </a:cubicBezTo>
                  <a:cubicBezTo>
                    <a:pt x="26" y="149"/>
                    <a:pt x="78" y="101"/>
                    <a:pt x="80" y="0"/>
                  </a:cubicBezTo>
                </a:path>
              </a:pathLst>
            </a:custGeom>
            <a:solidFill>
              <a:srgbClr val="682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4" name="Freeform 11"/>
            <p:cNvSpPr>
              <a:spLocks/>
            </p:cNvSpPr>
            <p:nvPr/>
          </p:nvSpPr>
          <p:spPr bwMode="auto">
            <a:xfrm>
              <a:off x="3285" y="2097"/>
              <a:ext cx="309" cy="152"/>
            </a:xfrm>
            <a:custGeom>
              <a:avLst/>
              <a:gdLst>
                <a:gd name="T0" fmla="*/ 1919 w 124"/>
                <a:gd name="T1" fmla="*/ 0 h 57"/>
                <a:gd name="T2" fmla="*/ 912 w 124"/>
                <a:gd name="T3" fmla="*/ 931 h 57"/>
                <a:gd name="T4" fmla="*/ 0 w 124"/>
                <a:gd name="T5" fmla="*/ 875 h 57"/>
                <a:gd name="T6" fmla="*/ 974 w 124"/>
                <a:gd name="T7" fmla="*/ 776 h 57"/>
                <a:gd name="T8" fmla="*/ 1919 w 124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57">
                  <a:moveTo>
                    <a:pt x="124" y="0"/>
                  </a:moveTo>
                  <a:cubicBezTo>
                    <a:pt x="100" y="29"/>
                    <a:pt x="82" y="41"/>
                    <a:pt x="59" y="49"/>
                  </a:cubicBezTo>
                  <a:cubicBezTo>
                    <a:pt x="36" y="57"/>
                    <a:pt x="11" y="48"/>
                    <a:pt x="0" y="46"/>
                  </a:cubicBezTo>
                  <a:cubicBezTo>
                    <a:pt x="12" y="46"/>
                    <a:pt x="32" y="53"/>
                    <a:pt x="63" y="41"/>
                  </a:cubicBezTo>
                  <a:cubicBezTo>
                    <a:pt x="94" y="28"/>
                    <a:pt x="119" y="5"/>
                    <a:pt x="124" y="0"/>
                  </a:cubicBezTo>
                  <a:close/>
                </a:path>
              </a:pathLst>
            </a:custGeom>
            <a:solidFill>
              <a:srgbClr val="682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5" name="Freeform 12"/>
            <p:cNvSpPr>
              <a:spLocks/>
            </p:cNvSpPr>
            <p:nvPr/>
          </p:nvSpPr>
          <p:spPr bwMode="auto">
            <a:xfrm>
              <a:off x="1872" y="1257"/>
              <a:ext cx="2002" cy="1766"/>
            </a:xfrm>
            <a:custGeom>
              <a:avLst/>
              <a:gdLst>
                <a:gd name="T0" fmla="*/ 8778 w 801"/>
                <a:gd name="T1" fmla="*/ 1446 h 662"/>
                <a:gd name="T2" fmla="*/ 10725 w 801"/>
                <a:gd name="T3" fmla="*/ 1366 h 662"/>
                <a:gd name="T4" fmla="*/ 11932 w 801"/>
                <a:gd name="T5" fmla="*/ 1425 h 662"/>
                <a:gd name="T6" fmla="*/ 12224 w 801"/>
                <a:gd name="T7" fmla="*/ 3871 h 662"/>
                <a:gd name="T8" fmla="*/ 11245 w 801"/>
                <a:gd name="T9" fmla="*/ 5351 h 662"/>
                <a:gd name="T10" fmla="*/ 9715 w 801"/>
                <a:gd name="T11" fmla="*/ 7024 h 662"/>
                <a:gd name="T12" fmla="*/ 8383 w 801"/>
                <a:gd name="T13" fmla="*/ 7229 h 662"/>
                <a:gd name="T14" fmla="*/ 6758 w 801"/>
                <a:gd name="T15" fmla="*/ 8710 h 662"/>
                <a:gd name="T16" fmla="*/ 3562 w 801"/>
                <a:gd name="T17" fmla="*/ 10916 h 662"/>
                <a:gd name="T18" fmla="*/ 1012 w 801"/>
                <a:gd name="T19" fmla="*/ 12170 h 662"/>
                <a:gd name="T20" fmla="*/ 375 w 801"/>
                <a:gd name="T21" fmla="*/ 8811 h 662"/>
                <a:gd name="T22" fmla="*/ 250 w 801"/>
                <a:gd name="T23" fmla="*/ 4498 h 662"/>
                <a:gd name="T24" fmla="*/ 2042 w 801"/>
                <a:gd name="T25" fmla="*/ 910 h 662"/>
                <a:gd name="T26" fmla="*/ 8195 w 801"/>
                <a:gd name="T27" fmla="*/ 1537 h 662"/>
                <a:gd name="T28" fmla="*/ 8778 w 801"/>
                <a:gd name="T29" fmla="*/ 1446 h 6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1" h="662">
                  <a:moveTo>
                    <a:pt x="562" y="76"/>
                  </a:moveTo>
                  <a:cubicBezTo>
                    <a:pt x="591" y="67"/>
                    <a:pt x="647" y="69"/>
                    <a:pt x="687" y="72"/>
                  </a:cubicBezTo>
                  <a:cubicBezTo>
                    <a:pt x="726" y="75"/>
                    <a:pt x="734" y="72"/>
                    <a:pt x="764" y="75"/>
                  </a:cubicBezTo>
                  <a:cubicBezTo>
                    <a:pt x="800" y="78"/>
                    <a:pt x="801" y="175"/>
                    <a:pt x="783" y="204"/>
                  </a:cubicBezTo>
                  <a:cubicBezTo>
                    <a:pt x="766" y="233"/>
                    <a:pt x="745" y="242"/>
                    <a:pt x="720" y="282"/>
                  </a:cubicBezTo>
                  <a:cubicBezTo>
                    <a:pt x="695" y="321"/>
                    <a:pt x="660" y="359"/>
                    <a:pt x="622" y="370"/>
                  </a:cubicBezTo>
                  <a:cubicBezTo>
                    <a:pt x="584" y="380"/>
                    <a:pt x="553" y="355"/>
                    <a:pt x="537" y="381"/>
                  </a:cubicBezTo>
                  <a:cubicBezTo>
                    <a:pt x="521" y="408"/>
                    <a:pt x="489" y="440"/>
                    <a:pt x="433" y="459"/>
                  </a:cubicBezTo>
                  <a:cubicBezTo>
                    <a:pt x="377" y="478"/>
                    <a:pt x="274" y="532"/>
                    <a:pt x="228" y="575"/>
                  </a:cubicBezTo>
                  <a:cubicBezTo>
                    <a:pt x="181" y="618"/>
                    <a:pt x="129" y="662"/>
                    <a:pt x="65" y="641"/>
                  </a:cubicBezTo>
                  <a:cubicBezTo>
                    <a:pt x="0" y="620"/>
                    <a:pt x="27" y="505"/>
                    <a:pt x="24" y="464"/>
                  </a:cubicBezTo>
                  <a:cubicBezTo>
                    <a:pt x="21" y="422"/>
                    <a:pt x="0" y="352"/>
                    <a:pt x="16" y="237"/>
                  </a:cubicBezTo>
                  <a:cubicBezTo>
                    <a:pt x="29" y="149"/>
                    <a:pt x="55" y="77"/>
                    <a:pt x="131" y="48"/>
                  </a:cubicBezTo>
                  <a:cubicBezTo>
                    <a:pt x="258" y="0"/>
                    <a:pt x="472" y="73"/>
                    <a:pt x="525" y="81"/>
                  </a:cubicBezTo>
                  <a:cubicBezTo>
                    <a:pt x="538" y="83"/>
                    <a:pt x="550" y="78"/>
                    <a:pt x="562" y="7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6" name="Freeform 13"/>
            <p:cNvSpPr>
              <a:spLocks/>
            </p:cNvSpPr>
            <p:nvPr/>
          </p:nvSpPr>
          <p:spPr bwMode="auto">
            <a:xfrm>
              <a:off x="3187" y="1476"/>
              <a:ext cx="133" cy="779"/>
            </a:xfrm>
            <a:custGeom>
              <a:avLst/>
              <a:gdLst>
                <a:gd name="T0" fmla="*/ 0 w 53"/>
                <a:gd name="T1" fmla="*/ 0 h 292"/>
                <a:gd name="T2" fmla="*/ 334 w 53"/>
                <a:gd name="T3" fmla="*/ 2028 h 292"/>
                <a:gd name="T4" fmla="*/ 271 w 53"/>
                <a:gd name="T5" fmla="*/ 5544 h 2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3" h="292">
                  <a:moveTo>
                    <a:pt x="0" y="0"/>
                  </a:moveTo>
                  <a:cubicBezTo>
                    <a:pt x="26" y="4"/>
                    <a:pt x="24" y="61"/>
                    <a:pt x="21" y="107"/>
                  </a:cubicBezTo>
                  <a:cubicBezTo>
                    <a:pt x="18" y="153"/>
                    <a:pt x="53" y="228"/>
                    <a:pt x="17" y="292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87" name="Group 13"/>
          <p:cNvGrpSpPr>
            <a:grpSpLocks noChangeAspect="1"/>
          </p:cNvGrpSpPr>
          <p:nvPr/>
        </p:nvGrpSpPr>
        <p:grpSpPr bwMode="auto">
          <a:xfrm>
            <a:off x="8126317" y="5711364"/>
            <a:ext cx="155159" cy="154800"/>
            <a:chOff x="3558" y="1184"/>
            <a:chExt cx="1728" cy="1724"/>
          </a:xfrm>
        </p:grpSpPr>
        <p:sp>
          <p:nvSpPr>
            <p:cNvPr id="1788" name="Freeform 14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89" name="Freeform 15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0" name="Freeform 16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1" name="Freeform 17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97" name="Group 3"/>
          <p:cNvGrpSpPr>
            <a:grpSpLocks noChangeAspect="1"/>
          </p:cNvGrpSpPr>
          <p:nvPr/>
        </p:nvGrpSpPr>
        <p:grpSpPr bwMode="auto">
          <a:xfrm>
            <a:off x="8081053" y="5248264"/>
            <a:ext cx="155159" cy="154800"/>
            <a:chOff x="486" y="1187"/>
            <a:chExt cx="1727" cy="1723"/>
          </a:xfrm>
        </p:grpSpPr>
        <p:sp>
          <p:nvSpPr>
            <p:cNvPr id="1798" name="Freeform 4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9" name="Freeform 5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solidFill>
              <a:srgbClr val="D7E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00" name="Freeform 6"/>
            <p:cNvSpPr>
              <a:spLocks/>
            </p:cNvSpPr>
            <p:nvPr/>
          </p:nvSpPr>
          <p:spPr bwMode="auto">
            <a:xfrm>
              <a:off x="486" y="1187"/>
              <a:ext cx="1727" cy="1723"/>
            </a:xfrm>
            <a:custGeom>
              <a:avLst/>
              <a:gdLst>
                <a:gd name="T0" fmla="*/ 2924 w 831"/>
                <a:gd name="T1" fmla="*/ 3262 h 778"/>
                <a:gd name="T2" fmla="*/ 1606 w 831"/>
                <a:gd name="T3" fmla="*/ 3747 h 778"/>
                <a:gd name="T4" fmla="*/ 108 w 831"/>
                <a:gd name="T5" fmla="*/ 1741 h 778"/>
                <a:gd name="T6" fmla="*/ 497 w 831"/>
                <a:gd name="T7" fmla="*/ 740 h 778"/>
                <a:gd name="T8" fmla="*/ 985 w 831"/>
                <a:gd name="T9" fmla="*/ 283 h 778"/>
                <a:gd name="T10" fmla="*/ 1987 w 831"/>
                <a:gd name="T11" fmla="*/ 53 h 778"/>
                <a:gd name="T12" fmla="*/ 3481 w 831"/>
                <a:gd name="T13" fmla="*/ 2084 h 778"/>
                <a:gd name="T14" fmla="*/ 2924 w 831"/>
                <a:gd name="T15" fmla="*/ 326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1" h="778">
                  <a:moveTo>
                    <a:pt x="677" y="665"/>
                  </a:moveTo>
                  <a:cubicBezTo>
                    <a:pt x="593" y="739"/>
                    <a:pt x="484" y="778"/>
                    <a:pt x="372" y="764"/>
                  </a:cubicBezTo>
                  <a:cubicBezTo>
                    <a:pt x="168" y="738"/>
                    <a:pt x="0" y="568"/>
                    <a:pt x="25" y="355"/>
                  </a:cubicBezTo>
                  <a:cubicBezTo>
                    <a:pt x="34" y="278"/>
                    <a:pt x="67" y="207"/>
                    <a:pt x="115" y="151"/>
                  </a:cubicBezTo>
                  <a:cubicBezTo>
                    <a:pt x="146" y="114"/>
                    <a:pt x="182" y="82"/>
                    <a:pt x="228" y="58"/>
                  </a:cubicBezTo>
                  <a:cubicBezTo>
                    <a:pt x="298" y="19"/>
                    <a:pt x="379" y="0"/>
                    <a:pt x="460" y="11"/>
                  </a:cubicBezTo>
                  <a:cubicBezTo>
                    <a:pt x="663" y="37"/>
                    <a:pt x="831" y="212"/>
                    <a:pt x="806" y="425"/>
                  </a:cubicBezTo>
                  <a:cubicBezTo>
                    <a:pt x="783" y="563"/>
                    <a:pt x="709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01" name="Freeform 7"/>
            <p:cNvSpPr>
              <a:spLocks/>
            </p:cNvSpPr>
            <p:nvPr/>
          </p:nvSpPr>
          <p:spPr bwMode="auto">
            <a:xfrm>
              <a:off x="551" y="1229"/>
              <a:ext cx="1581" cy="1641"/>
            </a:xfrm>
            <a:custGeom>
              <a:avLst/>
              <a:gdLst>
                <a:gd name="T0" fmla="*/ 1481 w 761"/>
                <a:gd name="T1" fmla="*/ 3570 h 741"/>
                <a:gd name="T2" fmla="*/ 320 w 761"/>
                <a:gd name="T3" fmla="*/ 2815 h 741"/>
                <a:gd name="T4" fmla="*/ 44 w 761"/>
                <a:gd name="T5" fmla="*/ 1659 h 741"/>
                <a:gd name="T6" fmla="*/ 420 w 761"/>
                <a:gd name="T7" fmla="*/ 706 h 741"/>
                <a:gd name="T8" fmla="*/ 881 w 761"/>
                <a:gd name="T9" fmla="*/ 270 h 741"/>
                <a:gd name="T10" fmla="*/ 885 w 761"/>
                <a:gd name="T11" fmla="*/ 270 h 741"/>
                <a:gd name="T12" fmla="*/ 1843 w 761"/>
                <a:gd name="T13" fmla="*/ 44 h 741"/>
                <a:gd name="T14" fmla="*/ 2996 w 761"/>
                <a:gd name="T15" fmla="*/ 799 h 741"/>
                <a:gd name="T16" fmla="*/ 3285 w 761"/>
                <a:gd name="T17" fmla="*/ 1785 h 741"/>
                <a:gd name="T18" fmla="*/ 3276 w 761"/>
                <a:gd name="T19" fmla="*/ 1982 h 741"/>
                <a:gd name="T20" fmla="*/ 2759 w 761"/>
                <a:gd name="T21" fmla="*/ 3080 h 741"/>
                <a:gd name="T22" fmla="*/ 2736 w 761"/>
                <a:gd name="T23" fmla="*/ 3105 h 741"/>
                <a:gd name="T24" fmla="*/ 1481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3" y="728"/>
                  </a:moveTo>
                  <a:cubicBezTo>
                    <a:pt x="234" y="713"/>
                    <a:pt x="136" y="657"/>
                    <a:pt x="74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9" y="267"/>
                    <a:pt x="48" y="200"/>
                    <a:pt x="97" y="144"/>
                  </a:cubicBezTo>
                  <a:cubicBezTo>
                    <a:pt x="130" y="104"/>
                    <a:pt x="165" y="75"/>
                    <a:pt x="204" y="55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4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9" y="404"/>
                  </a:cubicBezTo>
                  <a:cubicBezTo>
                    <a:pt x="738" y="529"/>
                    <a:pt x="674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3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802" name="Friform 1801"/>
          <p:cNvSpPr/>
          <p:nvPr/>
        </p:nvSpPr>
        <p:spPr>
          <a:xfrm>
            <a:off x="5251053" y="4988189"/>
            <a:ext cx="2722221" cy="381787"/>
          </a:xfrm>
          <a:custGeom>
            <a:avLst/>
            <a:gdLst>
              <a:gd name="connsiteX0" fmla="*/ 0 w 2859181"/>
              <a:gd name="connsiteY0" fmla="*/ 0 h 317891"/>
              <a:gd name="connsiteX1" fmla="*/ 860530 w 2859181"/>
              <a:gd name="connsiteY1" fmla="*/ 305340 h 317891"/>
              <a:gd name="connsiteX2" fmla="*/ 2859181 w 2859181"/>
              <a:gd name="connsiteY2" fmla="*/ 263703 h 31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181" h="317891">
                <a:moveTo>
                  <a:pt x="0" y="0"/>
                </a:moveTo>
                <a:cubicBezTo>
                  <a:pt x="192000" y="130695"/>
                  <a:pt x="384000" y="261390"/>
                  <a:pt x="860530" y="305340"/>
                </a:cubicBezTo>
                <a:cubicBezTo>
                  <a:pt x="1337060" y="349290"/>
                  <a:pt x="2859181" y="263703"/>
                  <a:pt x="2859181" y="263703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03" name="Friform 1802"/>
          <p:cNvSpPr/>
          <p:nvPr/>
        </p:nvSpPr>
        <p:spPr>
          <a:xfrm>
            <a:off x="4195081" y="5099162"/>
            <a:ext cx="428926" cy="598515"/>
          </a:xfrm>
          <a:custGeom>
            <a:avLst/>
            <a:gdLst>
              <a:gd name="connsiteX0" fmla="*/ 0 w 700916"/>
              <a:gd name="connsiteY0" fmla="*/ 673135 h 673135"/>
              <a:gd name="connsiteX1" fmla="*/ 423326 w 700916"/>
              <a:gd name="connsiteY1" fmla="*/ 416372 h 673135"/>
              <a:gd name="connsiteX2" fmla="*/ 700916 w 700916"/>
              <a:gd name="connsiteY2" fmla="*/ 0 h 6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916" h="673135">
                <a:moveTo>
                  <a:pt x="0" y="673135"/>
                </a:moveTo>
                <a:cubicBezTo>
                  <a:pt x="153253" y="600848"/>
                  <a:pt x="306507" y="528561"/>
                  <a:pt x="423326" y="416372"/>
                </a:cubicBezTo>
                <a:cubicBezTo>
                  <a:pt x="540145" y="304183"/>
                  <a:pt x="700916" y="0"/>
                  <a:pt x="700916" y="0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04" name="TekstSylinder 1803"/>
          <p:cNvSpPr txBox="1"/>
          <p:nvPr/>
        </p:nvSpPr>
        <p:spPr>
          <a:xfrm>
            <a:off x="7273681" y="4489985"/>
            <a:ext cx="444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VLDL</a:t>
            </a:r>
            <a:endParaRPr lang="nb-NO" sz="1000" dirty="0"/>
          </a:p>
        </p:txBody>
      </p:sp>
      <p:sp>
        <p:nvSpPr>
          <p:cNvPr id="1805" name="TekstSylinder 1804"/>
          <p:cNvSpPr txBox="1"/>
          <p:nvPr/>
        </p:nvSpPr>
        <p:spPr>
          <a:xfrm>
            <a:off x="5326051" y="4616144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I</a:t>
            </a:r>
            <a:r>
              <a:rPr lang="nb-NO" sz="1000" dirty="0"/>
              <a:t>DL</a:t>
            </a:r>
            <a:endParaRPr lang="nb-NO" sz="1000" dirty="0"/>
          </a:p>
        </p:txBody>
      </p:sp>
      <p:sp>
        <p:nvSpPr>
          <p:cNvPr id="1806" name="TekstSylinder 1805"/>
          <p:cNvSpPr txBox="1"/>
          <p:nvPr/>
        </p:nvSpPr>
        <p:spPr>
          <a:xfrm>
            <a:off x="3176888" y="4524665"/>
            <a:ext cx="371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LDL</a:t>
            </a:r>
            <a:endParaRPr lang="nb-NO" sz="1000" dirty="0"/>
          </a:p>
        </p:txBody>
      </p:sp>
      <p:sp>
        <p:nvSpPr>
          <p:cNvPr id="1807" name="TekstSylinder 1806"/>
          <p:cNvSpPr txBox="1"/>
          <p:nvPr/>
        </p:nvSpPr>
        <p:spPr>
          <a:xfrm>
            <a:off x="5145838" y="5930623"/>
            <a:ext cx="546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M-HDL</a:t>
            </a:r>
            <a:endParaRPr lang="nb-NO" sz="1000" dirty="0"/>
          </a:p>
        </p:txBody>
      </p:sp>
      <p:sp>
        <p:nvSpPr>
          <p:cNvPr id="1808" name="TekstSylinder 1807"/>
          <p:cNvSpPr txBox="1"/>
          <p:nvPr/>
        </p:nvSpPr>
        <p:spPr>
          <a:xfrm>
            <a:off x="4434390" y="5345498"/>
            <a:ext cx="444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CETP</a:t>
            </a:r>
            <a:endParaRPr lang="nb-NO" sz="1000" dirty="0"/>
          </a:p>
        </p:txBody>
      </p:sp>
      <p:sp>
        <p:nvSpPr>
          <p:cNvPr id="1809" name="TekstSylinder 1808"/>
          <p:cNvSpPr txBox="1"/>
          <p:nvPr/>
        </p:nvSpPr>
        <p:spPr>
          <a:xfrm>
            <a:off x="4533114" y="4875039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810" name="TekstSylinder 1809"/>
          <p:cNvSpPr txBox="1"/>
          <p:nvPr/>
        </p:nvSpPr>
        <p:spPr>
          <a:xfrm>
            <a:off x="3726636" y="6379004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</a:p>
        </p:txBody>
      </p:sp>
      <p:sp>
        <p:nvSpPr>
          <p:cNvPr id="1927" name="TekstSylinder 1926"/>
          <p:cNvSpPr txBox="1"/>
          <p:nvPr/>
        </p:nvSpPr>
        <p:spPr>
          <a:xfrm>
            <a:off x="2530097" y="4761943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928" name="TekstSylinder 1927"/>
          <p:cNvSpPr txBox="1"/>
          <p:nvPr/>
        </p:nvSpPr>
        <p:spPr>
          <a:xfrm>
            <a:off x="2430559" y="5156571"/>
            <a:ext cx="495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FC+PL</a:t>
            </a:r>
            <a:endParaRPr lang="nb-NO" sz="1000" dirty="0"/>
          </a:p>
        </p:txBody>
      </p:sp>
      <p:sp>
        <p:nvSpPr>
          <p:cNvPr id="1929" name="TekstSylinder 1928"/>
          <p:cNvSpPr txBox="1"/>
          <p:nvPr/>
        </p:nvSpPr>
        <p:spPr>
          <a:xfrm>
            <a:off x="2018656" y="4936409"/>
            <a:ext cx="511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Synth.</a:t>
            </a:r>
            <a:endParaRPr lang="nb-NO" sz="1000" dirty="0"/>
          </a:p>
        </p:txBody>
      </p:sp>
      <p:sp>
        <p:nvSpPr>
          <p:cNvPr id="1930" name="TekstSylinder 1929"/>
          <p:cNvSpPr txBox="1"/>
          <p:nvPr/>
        </p:nvSpPr>
        <p:spPr>
          <a:xfrm>
            <a:off x="2861992" y="6158221"/>
            <a:ext cx="495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FC+PL</a:t>
            </a:r>
            <a:endParaRPr lang="nb-NO" sz="1000" dirty="0"/>
          </a:p>
        </p:txBody>
      </p:sp>
      <p:sp>
        <p:nvSpPr>
          <p:cNvPr id="1931" name="Friform 1930"/>
          <p:cNvSpPr/>
          <p:nvPr/>
        </p:nvSpPr>
        <p:spPr>
          <a:xfrm>
            <a:off x="2952595" y="5511229"/>
            <a:ext cx="581880" cy="464813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32" name="Friform 1931"/>
          <p:cNvSpPr/>
          <p:nvPr/>
        </p:nvSpPr>
        <p:spPr>
          <a:xfrm rot="11045990">
            <a:off x="3302405" y="6326242"/>
            <a:ext cx="501650" cy="11999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33" name="TekstSylinder 1932"/>
          <p:cNvSpPr txBox="1"/>
          <p:nvPr/>
        </p:nvSpPr>
        <p:spPr>
          <a:xfrm>
            <a:off x="3305841" y="5503460"/>
            <a:ext cx="51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S-HDL</a:t>
            </a:r>
          </a:p>
          <a:p>
            <a:r>
              <a:rPr lang="nb-NO" sz="1000" dirty="0"/>
              <a:t>(HDL</a:t>
            </a:r>
            <a:r>
              <a:rPr lang="nb-NO" sz="1000" baseline="-25000" dirty="0"/>
              <a:t>3</a:t>
            </a:r>
            <a:r>
              <a:rPr lang="nb-NO" sz="1000" dirty="0"/>
              <a:t>)</a:t>
            </a:r>
            <a:endParaRPr lang="nb-NO" sz="1000" dirty="0"/>
          </a:p>
        </p:txBody>
      </p:sp>
      <p:sp>
        <p:nvSpPr>
          <p:cNvPr id="1934" name="TekstSylinder 1933"/>
          <p:cNvSpPr txBox="1"/>
          <p:nvPr/>
        </p:nvSpPr>
        <p:spPr>
          <a:xfrm>
            <a:off x="6289791" y="5846629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</a:t>
            </a:r>
            <a:r>
              <a:rPr lang="nb-NO" sz="1000" dirty="0"/>
              <a:t>-HDL</a:t>
            </a:r>
            <a:endParaRPr lang="nb-NO" sz="1000" dirty="0"/>
          </a:p>
        </p:txBody>
      </p:sp>
      <p:sp>
        <p:nvSpPr>
          <p:cNvPr id="1935" name="TekstSylinder 1934"/>
          <p:cNvSpPr txBox="1"/>
          <p:nvPr/>
        </p:nvSpPr>
        <p:spPr>
          <a:xfrm>
            <a:off x="6894944" y="5806243"/>
            <a:ext cx="557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X</a:t>
            </a:r>
            <a:r>
              <a:rPr lang="nb-NO" sz="1000" dirty="0"/>
              <a:t>L-HDL</a:t>
            </a:r>
            <a:endParaRPr lang="nb-NO" sz="1000" dirty="0"/>
          </a:p>
        </p:txBody>
      </p:sp>
      <p:sp>
        <p:nvSpPr>
          <p:cNvPr id="1936" name="TekstSylinder 1935"/>
          <p:cNvSpPr txBox="1"/>
          <p:nvPr/>
        </p:nvSpPr>
        <p:spPr>
          <a:xfrm>
            <a:off x="3370280" y="6108532"/>
            <a:ext cx="44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LCAT</a:t>
            </a:r>
            <a:endParaRPr lang="nb-NO" sz="1000" dirty="0"/>
          </a:p>
        </p:txBody>
      </p:sp>
      <p:sp>
        <p:nvSpPr>
          <p:cNvPr id="1937" name="Friform 1936"/>
          <p:cNvSpPr/>
          <p:nvPr/>
        </p:nvSpPr>
        <p:spPr>
          <a:xfrm rot="21002548">
            <a:off x="4200448" y="6099074"/>
            <a:ext cx="811961" cy="21295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38" name="Friform 1937"/>
          <p:cNvSpPr/>
          <p:nvPr/>
        </p:nvSpPr>
        <p:spPr>
          <a:xfrm rot="20069784">
            <a:off x="5552121" y="6115384"/>
            <a:ext cx="787890" cy="339304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39" name="Friform 1938"/>
          <p:cNvSpPr/>
          <p:nvPr/>
        </p:nvSpPr>
        <p:spPr>
          <a:xfrm rot="18866185">
            <a:off x="7566677" y="5985313"/>
            <a:ext cx="502119" cy="145319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1" name="Friform 1940"/>
          <p:cNvSpPr/>
          <p:nvPr/>
        </p:nvSpPr>
        <p:spPr>
          <a:xfrm rot="21146737">
            <a:off x="6514512" y="3907807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2" name="Friform 1941"/>
          <p:cNvSpPr/>
          <p:nvPr/>
        </p:nvSpPr>
        <p:spPr>
          <a:xfrm rot="19157926">
            <a:off x="3325761" y="4299741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3" name="Friform 1942"/>
          <p:cNvSpPr/>
          <p:nvPr/>
        </p:nvSpPr>
        <p:spPr>
          <a:xfrm rot="19690215">
            <a:off x="4388678" y="3959448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4" name="Friform 1943"/>
          <p:cNvSpPr/>
          <p:nvPr/>
        </p:nvSpPr>
        <p:spPr>
          <a:xfrm rot="20372055">
            <a:off x="5451595" y="3808839"/>
            <a:ext cx="218817" cy="19324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45" name="TekstSylinder 1944"/>
          <p:cNvSpPr txBox="1"/>
          <p:nvPr/>
        </p:nvSpPr>
        <p:spPr>
          <a:xfrm>
            <a:off x="3020509" y="4244873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946" name="TekstSylinder 1945"/>
          <p:cNvSpPr txBox="1"/>
          <p:nvPr/>
        </p:nvSpPr>
        <p:spPr>
          <a:xfrm>
            <a:off x="4089128" y="3868018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947" name="TekstSylinder 1946"/>
          <p:cNvSpPr txBox="1"/>
          <p:nvPr/>
        </p:nvSpPr>
        <p:spPr>
          <a:xfrm>
            <a:off x="5159173" y="3676405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948" name="TekstSylinder 1947"/>
          <p:cNvSpPr txBox="1"/>
          <p:nvPr/>
        </p:nvSpPr>
        <p:spPr>
          <a:xfrm>
            <a:off x="6251291" y="3732207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949" name="TekstSylinder 1948"/>
          <p:cNvSpPr txBox="1"/>
          <p:nvPr/>
        </p:nvSpPr>
        <p:spPr>
          <a:xfrm>
            <a:off x="7396821" y="4093183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950" name="TekstSylinder 1949"/>
          <p:cNvSpPr txBox="1"/>
          <p:nvPr/>
        </p:nvSpPr>
        <p:spPr>
          <a:xfrm>
            <a:off x="6150982" y="6351027"/>
            <a:ext cx="518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(HDL</a:t>
            </a:r>
            <a:r>
              <a:rPr lang="nb-NO" sz="1000" baseline="-25000" dirty="0"/>
              <a:t>2</a:t>
            </a:r>
            <a:r>
              <a:rPr lang="nb-NO" sz="1000" dirty="0"/>
              <a:t>)</a:t>
            </a:r>
            <a:endParaRPr lang="nb-NO" sz="1000" dirty="0"/>
          </a:p>
        </p:txBody>
      </p:sp>
      <p:sp>
        <p:nvSpPr>
          <p:cNvPr id="1951" name="TekstSylinder 1950"/>
          <p:cNvSpPr txBox="1"/>
          <p:nvPr/>
        </p:nvSpPr>
        <p:spPr>
          <a:xfrm>
            <a:off x="2464911" y="456866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LDLR</a:t>
            </a:r>
            <a:endParaRPr lang="nb-NO" sz="1000" i="1" dirty="0"/>
          </a:p>
        </p:txBody>
      </p:sp>
      <p:sp>
        <p:nvSpPr>
          <p:cNvPr id="1952" name="TekstSylinder 1951"/>
          <p:cNvSpPr txBox="1"/>
          <p:nvPr/>
        </p:nvSpPr>
        <p:spPr>
          <a:xfrm>
            <a:off x="7719696" y="502814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LDLR</a:t>
            </a:r>
            <a:endParaRPr lang="nb-NO" sz="1000" i="1" dirty="0"/>
          </a:p>
        </p:txBody>
      </p:sp>
      <p:sp>
        <p:nvSpPr>
          <p:cNvPr id="1953" name="TekstSylinder 1952"/>
          <p:cNvSpPr txBox="1"/>
          <p:nvPr/>
        </p:nvSpPr>
        <p:spPr>
          <a:xfrm>
            <a:off x="2284790" y="5479496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ABCA1</a:t>
            </a:r>
          </a:p>
          <a:p>
            <a:r>
              <a:rPr lang="nb-NO" sz="1000" i="1" dirty="0"/>
              <a:t>ABCG1</a:t>
            </a:r>
            <a:endParaRPr lang="nb-NO" sz="1000" i="1" dirty="0"/>
          </a:p>
        </p:txBody>
      </p:sp>
      <p:sp>
        <p:nvSpPr>
          <p:cNvPr id="1954" name="TekstSylinder 1953"/>
          <p:cNvSpPr txBox="1"/>
          <p:nvPr/>
        </p:nvSpPr>
        <p:spPr>
          <a:xfrm>
            <a:off x="8067614" y="5845648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SR-BI</a:t>
            </a:r>
            <a:endParaRPr lang="nb-NO" sz="1000" i="1" dirty="0"/>
          </a:p>
        </p:txBody>
      </p:sp>
      <p:sp>
        <p:nvSpPr>
          <p:cNvPr id="1955" name="TekstSylinder 1954"/>
          <p:cNvSpPr txBox="1"/>
          <p:nvPr/>
        </p:nvSpPr>
        <p:spPr>
          <a:xfrm>
            <a:off x="8336093" y="5355873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956" name="TekstSylinder 1955"/>
          <p:cNvSpPr txBox="1"/>
          <p:nvPr/>
        </p:nvSpPr>
        <p:spPr>
          <a:xfrm>
            <a:off x="8608349" y="486632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FC</a:t>
            </a:r>
            <a:endParaRPr lang="nb-NO" sz="1000" dirty="0"/>
          </a:p>
        </p:txBody>
      </p:sp>
      <p:sp>
        <p:nvSpPr>
          <p:cNvPr id="1957" name="TekstSylinder 1956"/>
          <p:cNvSpPr txBox="1"/>
          <p:nvPr/>
        </p:nvSpPr>
        <p:spPr>
          <a:xfrm>
            <a:off x="8116711" y="4644251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  <a:endParaRPr lang="nb-NO" sz="1000" dirty="0"/>
          </a:p>
        </p:txBody>
      </p:sp>
      <p:sp>
        <p:nvSpPr>
          <p:cNvPr id="1958" name="Friform 1957"/>
          <p:cNvSpPr/>
          <p:nvPr/>
        </p:nvSpPr>
        <p:spPr>
          <a:xfrm rot="18084458">
            <a:off x="8224290" y="5609159"/>
            <a:ext cx="220336" cy="47638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59" name="Friform 1958"/>
          <p:cNvSpPr/>
          <p:nvPr/>
        </p:nvSpPr>
        <p:spPr>
          <a:xfrm rot="11708350">
            <a:off x="8221402" y="5359874"/>
            <a:ext cx="220336" cy="47638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0" name="Friform 1959"/>
          <p:cNvSpPr/>
          <p:nvPr/>
        </p:nvSpPr>
        <p:spPr>
          <a:xfrm rot="16696937">
            <a:off x="8503793" y="5182118"/>
            <a:ext cx="339247" cy="137751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1" name="Friform 1960"/>
          <p:cNvSpPr/>
          <p:nvPr/>
        </p:nvSpPr>
        <p:spPr>
          <a:xfrm rot="11211194">
            <a:off x="8356477" y="4784995"/>
            <a:ext cx="338261" cy="120070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2" name="TekstSylinder 1961"/>
          <p:cNvSpPr txBox="1"/>
          <p:nvPr/>
        </p:nvSpPr>
        <p:spPr>
          <a:xfrm>
            <a:off x="8989517" y="4408341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Acetyl-</a:t>
            </a:r>
            <a:r>
              <a:rPr lang="nb-NO" sz="1000" dirty="0" err="1"/>
              <a:t>CoA</a:t>
            </a:r>
            <a:endParaRPr lang="nb-NO" sz="1000" dirty="0"/>
          </a:p>
        </p:txBody>
      </p:sp>
      <p:sp>
        <p:nvSpPr>
          <p:cNvPr id="1963" name="TekstSylinder 1962"/>
          <p:cNvSpPr txBox="1"/>
          <p:nvPr/>
        </p:nvSpPr>
        <p:spPr>
          <a:xfrm>
            <a:off x="8475110" y="4508993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Synth.</a:t>
            </a:r>
            <a:endParaRPr lang="nb-NO" sz="1000" dirty="0"/>
          </a:p>
        </p:txBody>
      </p:sp>
      <p:sp>
        <p:nvSpPr>
          <p:cNvPr id="1964" name="Friform 1963"/>
          <p:cNvSpPr/>
          <p:nvPr/>
        </p:nvSpPr>
        <p:spPr>
          <a:xfrm rot="7058301">
            <a:off x="8728361" y="4708672"/>
            <a:ext cx="385789" cy="6786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5" name="Friform 1964"/>
          <p:cNvSpPr/>
          <p:nvPr/>
        </p:nvSpPr>
        <p:spPr>
          <a:xfrm rot="13491358">
            <a:off x="8886583" y="4202686"/>
            <a:ext cx="491430" cy="85851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6" name="TekstSylinder 1965"/>
          <p:cNvSpPr txBox="1"/>
          <p:nvPr/>
        </p:nvSpPr>
        <p:spPr>
          <a:xfrm>
            <a:off x="8161747" y="3788085"/>
            <a:ext cx="878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err="1"/>
              <a:t>Acetoacetate</a:t>
            </a:r>
            <a:endParaRPr lang="nb-NO" sz="1000" dirty="0"/>
          </a:p>
        </p:txBody>
      </p:sp>
      <p:sp>
        <p:nvSpPr>
          <p:cNvPr id="1967" name="TekstSylinder 1966"/>
          <p:cNvSpPr txBox="1"/>
          <p:nvPr/>
        </p:nvSpPr>
        <p:spPr>
          <a:xfrm>
            <a:off x="9799770" y="3883448"/>
            <a:ext cx="588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err="1"/>
              <a:t>Acetate</a:t>
            </a:r>
            <a:endParaRPr lang="nb-NO" sz="1000" dirty="0"/>
          </a:p>
        </p:txBody>
      </p:sp>
      <p:sp>
        <p:nvSpPr>
          <p:cNvPr id="1968" name="Friform 1967"/>
          <p:cNvSpPr/>
          <p:nvPr/>
        </p:nvSpPr>
        <p:spPr>
          <a:xfrm rot="6758636">
            <a:off x="9499263" y="4224320"/>
            <a:ext cx="418153" cy="95029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69" name="Friform 1968"/>
          <p:cNvSpPr/>
          <p:nvPr/>
        </p:nvSpPr>
        <p:spPr>
          <a:xfrm rot="384931">
            <a:off x="2294192" y="5177737"/>
            <a:ext cx="192334" cy="84882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70" name="Friform 1969"/>
          <p:cNvSpPr/>
          <p:nvPr/>
        </p:nvSpPr>
        <p:spPr>
          <a:xfrm rot="4694718">
            <a:off x="2500318" y="5047365"/>
            <a:ext cx="211014" cy="8385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71" name="Friform 1970"/>
          <p:cNvSpPr/>
          <p:nvPr/>
        </p:nvSpPr>
        <p:spPr>
          <a:xfrm rot="3823241" flipV="1">
            <a:off x="8693461" y="5380687"/>
            <a:ext cx="997787" cy="198177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72" name="TekstSylinder 1971"/>
          <p:cNvSpPr txBox="1"/>
          <p:nvPr/>
        </p:nvSpPr>
        <p:spPr>
          <a:xfrm>
            <a:off x="9469753" y="5523635"/>
            <a:ext cx="77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Bile acids</a:t>
            </a:r>
          </a:p>
          <a:p>
            <a:r>
              <a:rPr lang="nb-NO" sz="1000" dirty="0" err="1"/>
              <a:t>Cholesterol</a:t>
            </a:r>
            <a:endParaRPr lang="nb-NO" sz="1000" dirty="0"/>
          </a:p>
        </p:txBody>
      </p:sp>
      <p:sp>
        <p:nvSpPr>
          <p:cNvPr id="1973" name="TekstSylinder 1972"/>
          <p:cNvSpPr txBox="1"/>
          <p:nvPr/>
        </p:nvSpPr>
        <p:spPr>
          <a:xfrm>
            <a:off x="9911895" y="473830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/>
              <a:t>Liver</a:t>
            </a:r>
            <a:endParaRPr lang="nb-NO" sz="1000" b="1" i="1" dirty="0"/>
          </a:p>
        </p:txBody>
      </p:sp>
      <p:sp>
        <p:nvSpPr>
          <p:cNvPr id="1974" name="TekstSylinder 1973"/>
          <p:cNvSpPr txBox="1"/>
          <p:nvPr/>
        </p:nvSpPr>
        <p:spPr>
          <a:xfrm>
            <a:off x="1756553" y="4381037"/>
            <a:ext cx="76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 err="1"/>
              <a:t>Peripheral</a:t>
            </a:r>
            <a:r>
              <a:rPr lang="nb-NO" sz="1000" b="1" i="1" dirty="0"/>
              <a:t> </a:t>
            </a:r>
          </a:p>
          <a:p>
            <a:r>
              <a:rPr lang="nb-NO" sz="1000" b="1" i="1" dirty="0" err="1"/>
              <a:t>tissues</a:t>
            </a:r>
            <a:endParaRPr lang="nb-NO" sz="1000" b="1" i="1" dirty="0"/>
          </a:p>
        </p:txBody>
      </p:sp>
      <p:grpSp>
        <p:nvGrpSpPr>
          <p:cNvPr id="2019" name="Group 42"/>
          <p:cNvGrpSpPr>
            <a:grpSpLocks noChangeAspect="1"/>
          </p:cNvGrpSpPr>
          <p:nvPr/>
        </p:nvGrpSpPr>
        <p:grpSpPr bwMode="auto">
          <a:xfrm>
            <a:off x="4865651" y="4149147"/>
            <a:ext cx="378686" cy="404996"/>
            <a:chOff x="2701" y="1447"/>
            <a:chExt cx="950" cy="1016"/>
          </a:xfrm>
        </p:grpSpPr>
        <p:sp>
          <p:nvSpPr>
            <p:cNvPr id="2020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1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2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3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4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5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6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7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8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29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0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1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2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3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4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5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6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7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8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39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0" name="Freeform 63"/>
            <p:cNvSpPr>
              <a:spLocks/>
            </p:cNvSpPr>
            <p:nvPr/>
          </p:nvSpPr>
          <p:spPr bwMode="auto">
            <a:xfrm>
              <a:off x="2724" y="1567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041" name="Group 42"/>
          <p:cNvGrpSpPr>
            <a:grpSpLocks noChangeAspect="1"/>
          </p:cNvGrpSpPr>
          <p:nvPr/>
        </p:nvGrpSpPr>
        <p:grpSpPr bwMode="auto">
          <a:xfrm>
            <a:off x="4547479" y="3892405"/>
            <a:ext cx="339132" cy="364226"/>
            <a:chOff x="2701" y="1447"/>
            <a:chExt cx="946" cy="1016"/>
          </a:xfrm>
        </p:grpSpPr>
        <p:sp>
          <p:nvSpPr>
            <p:cNvPr id="2042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3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4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5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6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7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8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49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0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1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2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3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4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5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6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7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8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59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0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1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2" name="Freeform 63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232" name="Group 21"/>
          <p:cNvGrpSpPr>
            <a:grpSpLocks noChangeAspect="1"/>
          </p:cNvGrpSpPr>
          <p:nvPr/>
        </p:nvGrpSpPr>
        <p:grpSpPr bwMode="auto">
          <a:xfrm>
            <a:off x="3691857" y="4390092"/>
            <a:ext cx="327461" cy="329944"/>
            <a:chOff x="1104" y="3196"/>
            <a:chExt cx="923" cy="930"/>
          </a:xfrm>
        </p:grpSpPr>
        <p:sp>
          <p:nvSpPr>
            <p:cNvPr id="2233" name="Oval 22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4" name="Oval 23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5" name="Freeform 24"/>
            <p:cNvSpPr>
              <a:spLocks/>
            </p:cNvSpPr>
            <p:nvPr/>
          </p:nvSpPr>
          <p:spPr bwMode="auto">
            <a:xfrm>
              <a:off x="1142" y="3263"/>
              <a:ext cx="483" cy="642"/>
            </a:xfrm>
            <a:custGeom>
              <a:avLst/>
              <a:gdLst>
                <a:gd name="T0" fmla="*/ 194 w 77"/>
                <a:gd name="T1" fmla="*/ 2949 h 96"/>
                <a:gd name="T2" fmla="*/ 2678 w 77"/>
                <a:gd name="T3" fmla="*/ 87 h 96"/>
                <a:gd name="T4" fmla="*/ 3030 w 77"/>
                <a:gd name="T5" fmla="*/ 134 h 96"/>
                <a:gd name="T6" fmla="*/ 2359 w 77"/>
                <a:gd name="T7" fmla="*/ 0 h 96"/>
                <a:gd name="T8" fmla="*/ 0 w 77"/>
                <a:gd name="T9" fmla="*/ 2682 h 96"/>
                <a:gd name="T10" fmla="*/ 470 w 77"/>
                <a:gd name="T11" fmla="*/ 4293 h 96"/>
                <a:gd name="T12" fmla="*/ 194 w 77"/>
                <a:gd name="T13" fmla="*/ 294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1"/>
                    <a:pt x="33" y="2"/>
                    <a:pt x="68" y="2"/>
                  </a:cubicBezTo>
                  <a:cubicBezTo>
                    <a:pt x="71" y="2"/>
                    <a:pt x="74" y="3"/>
                    <a:pt x="77" y="3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4"/>
                    <a:pt x="4" y="86"/>
                    <a:pt x="12" y="96"/>
                  </a:cubicBezTo>
                  <a:cubicBezTo>
                    <a:pt x="7" y="87"/>
                    <a:pt x="5" y="77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6" name="Freeform 25"/>
            <p:cNvSpPr>
              <a:spLocks/>
            </p:cNvSpPr>
            <p:nvPr/>
          </p:nvSpPr>
          <p:spPr bwMode="auto">
            <a:xfrm>
              <a:off x="1273" y="3317"/>
              <a:ext cx="622" cy="749"/>
            </a:xfrm>
            <a:custGeom>
              <a:avLst/>
              <a:gdLst>
                <a:gd name="T0" fmla="*/ 2683 w 99"/>
                <a:gd name="T1" fmla="*/ 0 h 112"/>
                <a:gd name="T2" fmla="*/ 3437 w 99"/>
                <a:gd name="T3" fmla="*/ 1966 h 112"/>
                <a:gd name="T4" fmla="*/ 1106 w 99"/>
                <a:gd name="T5" fmla="*/ 4608 h 112"/>
                <a:gd name="T6" fmla="*/ 0 w 99"/>
                <a:gd name="T7" fmla="*/ 4293 h 112"/>
                <a:gd name="T8" fmla="*/ 1539 w 99"/>
                <a:gd name="T9" fmla="*/ 5009 h 112"/>
                <a:gd name="T10" fmla="*/ 3908 w 99"/>
                <a:gd name="T11" fmla="*/ 2327 h 112"/>
                <a:gd name="T12" fmla="*/ 2683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6"/>
                    <a:pt x="87" y="44"/>
                  </a:cubicBezTo>
                  <a:cubicBezTo>
                    <a:pt x="87" y="77"/>
                    <a:pt x="61" y="103"/>
                    <a:pt x="28" y="103"/>
                  </a:cubicBezTo>
                  <a:cubicBezTo>
                    <a:pt x="18" y="103"/>
                    <a:pt x="8" y="101"/>
                    <a:pt x="0" y="96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7" name="Freeform 26"/>
            <p:cNvSpPr>
              <a:spLocks/>
            </p:cNvSpPr>
            <p:nvPr/>
          </p:nvSpPr>
          <p:spPr bwMode="auto">
            <a:xfrm>
              <a:off x="1311" y="3444"/>
              <a:ext cx="270" cy="354"/>
            </a:xfrm>
            <a:custGeom>
              <a:avLst/>
              <a:gdLst>
                <a:gd name="T0" fmla="*/ 157 w 43"/>
                <a:gd name="T1" fmla="*/ 1516 h 53"/>
                <a:gd name="T2" fmla="*/ 1614 w 43"/>
                <a:gd name="T3" fmla="*/ 47 h 53"/>
                <a:gd name="T4" fmla="*/ 1614 w 43"/>
                <a:gd name="T5" fmla="*/ 47 h 53"/>
                <a:gd name="T6" fmla="*/ 1262 w 43"/>
                <a:gd name="T7" fmla="*/ 0 h 53"/>
                <a:gd name="T8" fmla="*/ 0 w 43"/>
                <a:gd name="T9" fmla="*/ 1383 h 53"/>
                <a:gd name="T10" fmla="*/ 276 w 43"/>
                <a:gd name="T11" fmla="*/ 2364 h 53"/>
                <a:gd name="T12" fmla="*/ 157 w 43"/>
                <a:gd name="T13" fmla="*/ 1516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15"/>
                    <a:pt x="22" y="1"/>
                    <a:pt x="41" y="1"/>
                  </a:cubicBezTo>
                  <a:cubicBezTo>
                    <a:pt x="43" y="1"/>
                    <a:pt x="40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3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8" name="Freeform 27"/>
            <p:cNvSpPr>
              <a:spLocks/>
            </p:cNvSpPr>
            <p:nvPr/>
          </p:nvSpPr>
          <p:spPr bwMode="auto">
            <a:xfrm>
              <a:off x="1393" y="3484"/>
              <a:ext cx="333" cy="395"/>
            </a:xfrm>
            <a:custGeom>
              <a:avLst/>
              <a:gdLst>
                <a:gd name="T0" fmla="*/ 1420 w 53"/>
                <a:gd name="T1" fmla="*/ 0 h 59"/>
                <a:gd name="T2" fmla="*/ 1853 w 53"/>
                <a:gd name="T3" fmla="*/ 1031 h 59"/>
                <a:gd name="T4" fmla="*/ 591 w 53"/>
                <a:gd name="T5" fmla="*/ 2464 h 59"/>
                <a:gd name="T6" fmla="*/ 0 w 53"/>
                <a:gd name="T7" fmla="*/ 2283 h 59"/>
                <a:gd name="T8" fmla="*/ 829 w 53"/>
                <a:gd name="T9" fmla="*/ 2644 h 59"/>
                <a:gd name="T10" fmla="*/ 2092 w 53"/>
                <a:gd name="T11" fmla="*/ 1212 h 59"/>
                <a:gd name="T12" fmla="*/ 1420 w 53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59">
                  <a:moveTo>
                    <a:pt x="36" y="0"/>
                  </a:moveTo>
                  <a:cubicBezTo>
                    <a:pt x="43" y="5"/>
                    <a:pt x="47" y="14"/>
                    <a:pt x="47" y="23"/>
                  </a:cubicBezTo>
                  <a:cubicBezTo>
                    <a:pt x="47" y="41"/>
                    <a:pt x="33" y="55"/>
                    <a:pt x="15" y="55"/>
                  </a:cubicBezTo>
                  <a:cubicBezTo>
                    <a:pt x="10" y="55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9" y="59"/>
                    <a:pt x="53" y="45"/>
                    <a:pt x="53" y="27"/>
                  </a:cubicBezTo>
                  <a:cubicBezTo>
                    <a:pt x="53" y="15"/>
                    <a:pt x="46" y="5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39" name="Freeform 28"/>
            <p:cNvSpPr>
              <a:spLocks/>
            </p:cNvSpPr>
            <p:nvPr/>
          </p:nvSpPr>
          <p:spPr bwMode="auto">
            <a:xfrm>
              <a:off x="1336" y="3919"/>
              <a:ext cx="132" cy="127"/>
            </a:xfrm>
            <a:custGeom>
              <a:avLst/>
              <a:gdLst>
                <a:gd name="T0" fmla="*/ 710 w 21"/>
                <a:gd name="T1" fmla="*/ 0 h 19"/>
                <a:gd name="T2" fmla="*/ 0 w 21"/>
                <a:gd name="T3" fmla="*/ 66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18" y="0"/>
                  </a:moveTo>
                  <a:cubicBezTo>
                    <a:pt x="21" y="12"/>
                    <a:pt x="11" y="19"/>
                    <a:pt x="0" y="1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0" name="Freeform 29"/>
            <p:cNvSpPr>
              <a:spLocks/>
            </p:cNvSpPr>
            <p:nvPr/>
          </p:nvSpPr>
          <p:spPr bwMode="auto">
            <a:xfrm>
              <a:off x="1770" y="3644"/>
              <a:ext cx="87" cy="87"/>
            </a:xfrm>
            <a:custGeom>
              <a:avLst/>
              <a:gdLst>
                <a:gd name="T0" fmla="*/ 0 w 14"/>
                <a:gd name="T1" fmla="*/ 47 h 13"/>
                <a:gd name="T2" fmla="*/ 423 w 14"/>
                <a:gd name="T3" fmla="*/ 582 h 13"/>
                <a:gd name="T4" fmla="*/ 466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6" y="3"/>
                    <a:pt x="5" y="11"/>
                    <a:pt x="11" y="13"/>
                  </a:cubicBezTo>
                  <a:cubicBezTo>
                    <a:pt x="14" y="9"/>
                    <a:pt x="13" y="4"/>
                    <a:pt x="12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1" name="Oval 30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2" name="Oval 31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3" name="Freeform 32"/>
            <p:cNvSpPr>
              <a:spLocks/>
            </p:cNvSpPr>
            <p:nvPr/>
          </p:nvSpPr>
          <p:spPr bwMode="auto">
            <a:xfrm>
              <a:off x="1311" y="3370"/>
              <a:ext cx="107" cy="121"/>
            </a:xfrm>
            <a:custGeom>
              <a:avLst/>
              <a:gdLst>
                <a:gd name="T0" fmla="*/ 38 w 17"/>
                <a:gd name="T1" fmla="*/ 229 h 18"/>
                <a:gd name="T2" fmla="*/ 478 w 17"/>
                <a:gd name="T3" fmla="*/ 87 h 18"/>
                <a:gd name="T4" fmla="*/ 592 w 17"/>
                <a:gd name="T5" fmla="*/ 545 h 18"/>
                <a:gd name="T6" fmla="*/ 195 w 17"/>
                <a:gd name="T7" fmla="*/ 726 h 18"/>
                <a:gd name="T8" fmla="*/ 38 w 17"/>
                <a:gd name="T9" fmla="*/ 22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8">
                  <a:moveTo>
                    <a:pt x="1" y="5"/>
                  </a:moveTo>
                  <a:cubicBezTo>
                    <a:pt x="3" y="1"/>
                    <a:pt x="8" y="0"/>
                    <a:pt x="12" y="2"/>
                  </a:cubicBezTo>
                  <a:cubicBezTo>
                    <a:pt x="16" y="4"/>
                    <a:pt x="17" y="8"/>
                    <a:pt x="15" y="12"/>
                  </a:cubicBezTo>
                  <a:cubicBezTo>
                    <a:pt x="13" y="16"/>
                    <a:pt x="9" y="18"/>
                    <a:pt x="5" y="16"/>
                  </a:cubicBezTo>
                  <a:cubicBezTo>
                    <a:pt x="1" y="14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4" name="Freeform 33"/>
            <p:cNvSpPr>
              <a:spLocks/>
            </p:cNvSpPr>
            <p:nvPr/>
          </p:nvSpPr>
          <p:spPr bwMode="auto">
            <a:xfrm>
              <a:off x="1286" y="3471"/>
              <a:ext cx="63" cy="66"/>
            </a:xfrm>
            <a:custGeom>
              <a:avLst/>
              <a:gdLst>
                <a:gd name="T0" fmla="*/ 38 w 10"/>
                <a:gd name="T1" fmla="*/ 132 h 10"/>
                <a:gd name="T2" fmla="*/ 277 w 10"/>
                <a:gd name="T3" fmla="*/ 86 h 10"/>
                <a:gd name="T4" fmla="*/ 359 w 10"/>
                <a:gd name="T5" fmla="*/ 304 h 10"/>
                <a:gd name="T6" fmla="*/ 120 w 10"/>
                <a:gd name="T7" fmla="*/ 389 h 10"/>
                <a:gd name="T8" fmla="*/ 38 w 10"/>
                <a:gd name="T9" fmla="*/ 13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5" y="0"/>
                    <a:pt x="7" y="2"/>
                  </a:cubicBezTo>
                  <a:cubicBezTo>
                    <a:pt x="9" y="3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5" name="Freeform 34"/>
            <p:cNvSpPr>
              <a:spLocks/>
            </p:cNvSpPr>
            <p:nvPr/>
          </p:nvSpPr>
          <p:spPr bwMode="auto">
            <a:xfrm>
              <a:off x="1418" y="3397"/>
              <a:ext cx="38" cy="40"/>
            </a:xfrm>
            <a:custGeom>
              <a:avLst/>
              <a:gdLst>
                <a:gd name="T0" fmla="*/ 38 w 6"/>
                <a:gd name="T1" fmla="*/ 47 h 6"/>
                <a:gd name="T2" fmla="*/ 158 w 6"/>
                <a:gd name="T3" fmla="*/ 0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0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6" name="Freeform 35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7" name="Freeform 36"/>
            <p:cNvSpPr>
              <a:spLocks/>
            </p:cNvSpPr>
            <p:nvPr/>
          </p:nvSpPr>
          <p:spPr bwMode="auto">
            <a:xfrm>
              <a:off x="1154" y="3230"/>
              <a:ext cx="339" cy="354"/>
            </a:xfrm>
            <a:custGeom>
              <a:avLst/>
              <a:gdLst>
                <a:gd name="T0" fmla="*/ 2128 w 54"/>
                <a:gd name="T1" fmla="*/ 401 h 53"/>
                <a:gd name="T2" fmla="*/ 552 w 54"/>
                <a:gd name="T3" fmla="*/ 534 h 53"/>
                <a:gd name="T4" fmla="*/ 314 w 54"/>
                <a:gd name="T5" fmla="*/ 2364 h 53"/>
                <a:gd name="T6" fmla="*/ 628 w 54"/>
                <a:gd name="T7" fmla="*/ 628 h 53"/>
                <a:gd name="T8" fmla="*/ 2128 w 54"/>
                <a:gd name="T9" fmla="*/ 40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3">
                  <a:moveTo>
                    <a:pt x="54" y="9"/>
                  </a:moveTo>
                  <a:cubicBezTo>
                    <a:pt x="41" y="3"/>
                    <a:pt x="27" y="0"/>
                    <a:pt x="14" y="12"/>
                  </a:cubicBezTo>
                  <a:cubicBezTo>
                    <a:pt x="1" y="25"/>
                    <a:pt x="0" y="39"/>
                    <a:pt x="8" y="53"/>
                  </a:cubicBezTo>
                  <a:cubicBezTo>
                    <a:pt x="4" y="42"/>
                    <a:pt x="4" y="26"/>
                    <a:pt x="16" y="14"/>
                  </a:cubicBezTo>
                  <a:cubicBezTo>
                    <a:pt x="29" y="2"/>
                    <a:pt x="46" y="5"/>
                    <a:pt x="54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8" name="Freeform 37"/>
            <p:cNvSpPr>
              <a:spLocks/>
            </p:cNvSpPr>
            <p:nvPr/>
          </p:nvSpPr>
          <p:spPr bwMode="auto">
            <a:xfrm>
              <a:off x="1857" y="3638"/>
              <a:ext cx="126" cy="374"/>
            </a:xfrm>
            <a:custGeom>
              <a:avLst/>
              <a:gdLst>
                <a:gd name="T0" fmla="*/ 0 w 20"/>
                <a:gd name="T1" fmla="*/ 87 h 56"/>
                <a:gd name="T2" fmla="*/ 554 w 20"/>
                <a:gd name="T3" fmla="*/ 1029 h 56"/>
                <a:gd name="T4" fmla="*/ 120 w 20"/>
                <a:gd name="T5" fmla="*/ 2498 h 56"/>
                <a:gd name="T6" fmla="*/ 636 w 20"/>
                <a:gd name="T7" fmla="*/ 801 h 56"/>
                <a:gd name="T8" fmla="*/ 0 w 20"/>
                <a:gd name="T9" fmla="*/ 8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6">
                  <a:moveTo>
                    <a:pt x="0" y="2"/>
                  </a:moveTo>
                  <a:cubicBezTo>
                    <a:pt x="9" y="6"/>
                    <a:pt x="12" y="8"/>
                    <a:pt x="14" y="23"/>
                  </a:cubicBezTo>
                  <a:cubicBezTo>
                    <a:pt x="15" y="38"/>
                    <a:pt x="13" y="56"/>
                    <a:pt x="3" y="56"/>
                  </a:cubicBezTo>
                  <a:cubicBezTo>
                    <a:pt x="13" y="53"/>
                    <a:pt x="20" y="46"/>
                    <a:pt x="16" y="18"/>
                  </a:cubicBezTo>
                  <a:cubicBezTo>
                    <a:pt x="1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49" name="Freeform 38"/>
            <p:cNvSpPr>
              <a:spLocks/>
            </p:cNvSpPr>
            <p:nvPr/>
          </p:nvSpPr>
          <p:spPr bwMode="auto">
            <a:xfrm>
              <a:off x="1223" y="3805"/>
              <a:ext cx="182" cy="187"/>
            </a:xfrm>
            <a:custGeom>
              <a:avLst/>
              <a:gdLst>
                <a:gd name="T0" fmla="*/ 0 w 29"/>
                <a:gd name="T1" fmla="*/ 1249 h 28"/>
                <a:gd name="T2" fmla="*/ 1142 w 29"/>
                <a:gd name="T3" fmla="*/ 0 h 28"/>
                <a:gd name="T4" fmla="*/ 0 w 29"/>
                <a:gd name="T5" fmla="*/ 1249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1" y="25"/>
                    <a:pt x="26" y="19"/>
                    <a:pt x="29" y="0"/>
                  </a:cubicBezTo>
                  <a:cubicBezTo>
                    <a:pt x="29" y="9"/>
                    <a:pt x="24" y="25"/>
                    <a:pt x="0" y="2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50" name="Freeform 39"/>
            <p:cNvSpPr>
              <a:spLocks/>
            </p:cNvSpPr>
            <p:nvPr/>
          </p:nvSpPr>
          <p:spPr bwMode="auto">
            <a:xfrm>
              <a:off x="1286" y="3578"/>
              <a:ext cx="214" cy="274"/>
            </a:xfrm>
            <a:custGeom>
              <a:avLst/>
              <a:gdLst>
                <a:gd name="T0" fmla="*/ 0 w 34"/>
                <a:gd name="T1" fmla="*/ 0 h 41"/>
                <a:gd name="T2" fmla="*/ 1152 w 34"/>
                <a:gd name="T3" fmla="*/ 1831 h 41"/>
                <a:gd name="T4" fmla="*/ 755 w 34"/>
                <a:gd name="T5" fmla="*/ 715 h 41"/>
                <a:gd name="T6" fmla="*/ 0 w 34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1">
                  <a:moveTo>
                    <a:pt x="0" y="0"/>
                  </a:moveTo>
                  <a:cubicBezTo>
                    <a:pt x="11" y="7"/>
                    <a:pt x="34" y="16"/>
                    <a:pt x="29" y="41"/>
                  </a:cubicBezTo>
                  <a:cubicBezTo>
                    <a:pt x="29" y="32"/>
                    <a:pt x="26" y="22"/>
                    <a:pt x="19" y="16"/>
                  </a:cubicBezTo>
                  <a:cubicBezTo>
                    <a:pt x="12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51" name="Freeform 40"/>
            <p:cNvSpPr>
              <a:spLocks/>
            </p:cNvSpPr>
            <p:nvPr/>
          </p:nvSpPr>
          <p:spPr bwMode="auto">
            <a:xfrm>
              <a:off x="1638" y="3986"/>
              <a:ext cx="351" cy="100"/>
            </a:xfrm>
            <a:custGeom>
              <a:avLst/>
              <a:gdLst>
                <a:gd name="T0" fmla="*/ 0 w 56"/>
                <a:gd name="T1" fmla="*/ 0 h 15"/>
                <a:gd name="T2" fmla="*/ 1492 w 56"/>
                <a:gd name="T3" fmla="*/ 580 h 15"/>
                <a:gd name="T4" fmla="*/ 2200 w 56"/>
                <a:gd name="T5" fmla="*/ 0 h 15"/>
                <a:gd name="T6" fmla="*/ 1373 w 56"/>
                <a:gd name="T7" fmla="*/ 487 h 15"/>
                <a:gd name="T8" fmla="*/ 0 w 5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15">
                  <a:moveTo>
                    <a:pt x="0" y="0"/>
                  </a:moveTo>
                  <a:cubicBezTo>
                    <a:pt x="8" y="2"/>
                    <a:pt x="24" y="15"/>
                    <a:pt x="38" y="13"/>
                  </a:cubicBezTo>
                  <a:cubicBezTo>
                    <a:pt x="52" y="11"/>
                    <a:pt x="53" y="6"/>
                    <a:pt x="56" y="0"/>
                  </a:cubicBezTo>
                  <a:cubicBezTo>
                    <a:pt x="52" y="5"/>
                    <a:pt x="44" y="11"/>
                    <a:pt x="35" y="11"/>
                  </a:cubicBezTo>
                  <a:cubicBezTo>
                    <a:pt x="26" y="1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252" name="Freeform 41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314" name="Group 141"/>
          <p:cNvGrpSpPr>
            <a:grpSpLocks noChangeAspect="1"/>
          </p:cNvGrpSpPr>
          <p:nvPr/>
        </p:nvGrpSpPr>
        <p:grpSpPr bwMode="auto">
          <a:xfrm>
            <a:off x="3453660" y="4693536"/>
            <a:ext cx="325381" cy="285386"/>
            <a:chOff x="4314" y="3005"/>
            <a:chExt cx="960" cy="842"/>
          </a:xfrm>
        </p:grpSpPr>
        <p:sp>
          <p:nvSpPr>
            <p:cNvPr id="2315" name="Oval 142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16" name="Oval 143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17" name="Freeform 144"/>
            <p:cNvSpPr>
              <a:spLocks/>
            </p:cNvSpPr>
            <p:nvPr/>
          </p:nvSpPr>
          <p:spPr bwMode="auto">
            <a:xfrm>
              <a:off x="4533" y="3038"/>
              <a:ext cx="415" cy="541"/>
            </a:xfrm>
            <a:custGeom>
              <a:avLst/>
              <a:gdLst>
                <a:gd name="T0" fmla="*/ 157 w 66"/>
                <a:gd name="T1" fmla="*/ 2498 h 81"/>
                <a:gd name="T2" fmla="*/ 2295 w 66"/>
                <a:gd name="T3" fmla="*/ 87 h 81"/>
                <a:gd name="T4" fmla="*/ 2609 w 66"/>
                <a:gd name="T5" fmla="*/ 87 h 81"/>
                <a:gd name="T6" fmla="*/ 2018 w 66"/>
                <a:gd name="T7" fmla="*/ 0 h 81"/>
                <a:gd name="T8" fmla="*/ 0 w 66"/>
                <a:gd name="T9" fmla="*/ 2278 h 81"/>
                <a:gd name="T10" fmla="*/ 434 w 66"/>
                <a:gd name="T11" fmla="*/ 3613 h 81"/>
                <a:gd name="T12" fmla="*/ 157 w 66"/>
                <a:gd name="T13" fmla="*/ 2498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1">
                  <a:moveTo>
                    <a:pt x="4" y="56"/>
                  </a:moveTo>
                  <a:cubicBezTo>
                    <a:pt x="4" y="26"/>
                    <a:pt x="29" y="2"/>
                    <a:pt x="58" y="2"/>
                  </a:cubicBezTo>
                  <a:cubicBezTo>
                    <a:pt x="61" y="2"/>
                    <a:pt x="63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2"/>
                    <a:pt x="4" y="73"/>
                    <a:pt x="11" y="81"/>
                  </a:cubicBezTo>
                  <a:cubicBezTo>
                    <a:pt x="7" y="74"/>
                    <a:pt x="4" y="65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18" name="Freeform 145"/>
            <p:cNvSpPr>
              <a:spLocks/>
            </p:cNvSpPr>
            <p:nvPr/>
          </p:nvSpPr>
          <p:spPr bwMode="auto">
            <a:xfrm>
              <a:off x="4646" y="3078"/>
              <a:ext cx="527" cy="635"/>
            </a:xfrm>
            <a:custGeom>
              <a:avLst/>
              <a:gdLst>
                <a:gd name="T0" fmla="*/ 2284 w 84"/>
                <a:gd name="T1" fmla="*/ 0 h 95"/>
                <a:gd name="T2" fmla="*/ 2911 w 84"/>
                <a:gd name="T3" fmla="*/ 1698 h 95"/>
                <a:gd name="T4" fmla="*/ 947 w 84"/>
                <a:gd name="T5" fmla="*/ 3930 h 95"/>
                <a:gd name="T6" fmla="*/ 0 w 84"/>
                <a:gd name="T7" fmla="*/ 3663 h 95"/>
                <a:gd name="T8" fmla="*/ 1336 w 84"/>
                <a:gd name="T9" fmla="*/ 4244 h 95"/>
                <a:gd name="T10" fmla="*/ 3306 w 84"/>
                <a:gd name="T11" fmla="*/ 2012 h 95"/>
                <a:gd name="T12" fmla="*/ 2284 w 84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95">
                  <a:moveTo>
                    <a:pt x="58" y="0"/>
                  </a:moveTo>
                  <a:cubicBezTo>
                    <a:pt x="68" y="10"/>
                    <a:pt x="74" y="23"/>
                    <a:pt x="74" y="38"/>
                  </a:cubicBezTo>
                  <a:cubicBezTo>
                    <a:pt x="74" y="66"/>
                    <a:pt x="52" y="88"/>
                    <a:pt x="24" y="88"/>
                  </a:cubicBezTo>
                  <a:cubicBezTo>
                    <a:pt x="15" y="88"/>
                    <a:pt x="7" y="86"/>
                    <a:pt x="0" y="82"/>
                  </a:cubicBezTo>
                  <a:cubicBezTo>
                    <a:pt x="9" y="90"/>
                    <a:pt x="21" y="95"/>
                    <a:pt x="34" y="95"/>
                  </a:cubicBezTo>
                  <a:cubicBezTo>
                    <a:pt x="61" y="95"/>
                    <a:pt x="84" y="73"/>
                    <a:pt x="84" y="45"/>
                  </a:cubicBezTo>
                  <a:cubicBezTo>
                    <a:pt x="84" y="26"/>
                    <a:pt x="73" y="9"/>
                    <a:pt x="5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19" name="Freeform 146"/>
            <p:cNvSpPr>
              <a:spLocks/>
            </p:cNvSpPr>
            <p:nvPr/>
          </p:nvSpPr>
          <p:spPr bwMode="auto">
            <a:xfrm>
              <a:off x="4684" y="3192"/>
              <a:ext cx="226" cy="301"/>
            </a:xfrm>
            <a:custGeom>
              <a:avLst/>
              <a:gdLst>
                <a:gd name="T0" fmla="*/ 157 w 36"/>
                <a:gd name="T1" fmla="*/ 1298 h 45"/>
                <a:gd name="T2" fmla="*/ 1381 w 36"/>
                <a:gd name="T3" fmla="*/ 87 h 45"/>
                <a:gd name="T4" fmla="*/ 1381 w 36"/>
                <a:gd name="T5" fmla="*/ 47 h 45"/>
                <a:gd name="T6" fmla="*/ 1067 w 36"/>
                <a:gd name="T7" fmla="*/ 0 h 45"/>
                <a:gd name="T8" fmla="*/ 0 w 36"/>
                <a:gd name="T9" fmla="*/ 1211 h 45"/>
                <a:gd name="T10" fmla="*/ 239 w 36"/>
                <a:gd name="T11" fmla="*/ 2013 h 45"/>
                <a:gd name="T12" fmla="*/ 157 w 36"/>
                <a:gd name="T13" fmla="*/ 1298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45">
                  <a:moveTo>
                    <a:pt x="4" y="29"/>
                  </a:moveTo>
                  <a:cubicBezTo>
                    <a:pt x="4" y="13"/>
                    <a:pt x="19" y="2"/>
                    <a:pt x="35" y="2"/>
                  </a:cubicBezTo>
                  <a:cubicBezTo>
                    <a:pt x="36" y="2"/>
                    <a:pt x="34" y="1"/>
                    <a:pt x="35" y="1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3"/>
                    <a:pt x="2" y="41"/>
                    <a:pt x="6" y="45"/>
                  </a:cubicBezTo>
                  <a:cubicBezTo>
                    <a:pt x="4" y="41"/>
                    <a:pt x="4" y="34"/>
                    <a:pt x="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0" name="Freeform 147"/>
            <p:cNvSpPr>
              <a:spLocks/>
            </p:cNvSpPr>
            <p:nvPr/>
          </p:nvSpPr>
          <p:spPr bwMode="auto">
            <a:xfrm>
              <a:off x="4753" y="3225"/>
              <a:ext cx="282" cy="341"/>
            </a:xfrm>
            <a:custGeom>
              <a:avLst/>
              <a:gdLst>
                <a:gd name="T0" fmla="*/ 1216 w 45"/>
                <a:gd name="T1" fmla="*/ 0 h 51"/>
                <a:gd name="T2" fmla="*/ 1573 w 45"/>
                <a:gd name="T3" fmla="*/ 896 h 51"/>
                <a:gd name="T4" fmla="*/ 508 w 45"/>
                <a:gd name="T5" fmla="*/ 2099 h 51"/>
                <a:gd name="T6" fmla="*/ 0 w 45"/>
                <a:gd name="T7" fmla="*/ 1966 h 51"/>
                <a:gd name="T8" fmla="*/ 708 w 45"/>
                <a:gd name="T9" fmla="*/ 2280 h 51"/>
                <a:gd name="T10" fmla="*/ 1767 w 45"/>
                <a:gd name="T11" fmla="*/ 1070 h 51"/>
                <a:gd name="T12" fmla="*/ 1216 w 45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1">
                  <a:moveTo>
                    <a:pt x="31" y="0"/>
                  </a:moveTo>
                  <a:cubicBezTo>
                    <a:pt x="36" y="5"/>
                    <a:pt x="40" y="12"/>
                    <a:pt x="40" y="20"/>
                  </a:cubicBezTo>
                  <a:cubicBezTo>
                    <a:pt x="40" y="35"/>
                    <a:pt x="28" y="47"/>
                    <a:pt x="13" y="47"/>
                  </a:cubicBezTo>
                  <a:cubicBezTo>
                    <a:pt x="8" y="47"/>
                    <a:pt x="4" y="46"/>
                    <a:pt x="0" y="44"/>
                  </a:cubicBezTo>
                  <a:cubicBezTo>
                    <a:pt x="5" y="48"/>
                    <a:pt x="11" y="51"/>
                    <a:pt x="18" y="51"/>
                  </a:cubicBezTo>
                  <a:cubicBezTo>
                    <a:pt x="33" y="51"/>
                    <a:pt x="45" y="39"/>
                    <a:pt x="45" y="24"/>
                  </a:cubicBezTo>
                  <a:cubicBezTo>
                    <a:pt x="45" y="14"/>
                    <a:pt x="39" y="5"/>
                    <a:pt x="3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1" name="Freeform 148"/>
            <p:cNvSpPr>
              <a:spLocks/>
            </p:cNvSpPr>
            <p:nvPr/>
          </p:nvSpPr>
          <p:spPr bwMode="auto">
            <a:xfrm>
              <a:off x="4596" y="3245"/>
              <a:ext cx="94" cy="47"/>
            </a:xfrm>
            <a:custGeom>
              <a:avLst/>
              <a:gdLst>
                <a:gd name="T0" fmla="*/ 0 w 15"/>
                <a:gd name="T1" fmla="*/ 0 h 7"/>
                <a:gd name="T2" fmla="*/ 589 w 15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4" y="7"/>
                    <a:pt x="10" y="7"/>
                    <a:pt x="15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2" name="Oval 149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3" name="Oval 150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4" name="Freeform 151"/>
            <p:cNvSpPr>
              <a:spLocks/>
            </p:cNvSpPr>
            <p:nvPr/>
          </p:nvSpPr>
          <p:spPr bwMode="auto">
            <a:xfrm>
              <a:off x="4979" y="3205"/>
              <a:ext cx="113" cy="120"/>
            </a:xfrm>
            <a:custGeom>
              <a:avLst/>
              <a:gdLst>
                <a:gd name="T0" fmla="*/ 515 w 18"/>
                <a:gd name="T1" fmla="*/ 87 h 18"/>
                <a:gd name="T2" fmla="*/ 590 w 18"/>
                <a:gd name="T3" fmla="*/ 580 h 18"/>
                <a:gd name="T4" fmla="*/ 195 w 18"/>
                <a:gd name="T5" fmla="*/ 667 h 18"/>
                <a:gd name="T6" fmla="*/ 82 w 18"/>
                <a:gd name="T7" fmla="*/ 220 h 18"/>
                <a:gd name="T8" fmla="*/ 515 w 18"/>
                <a:gd name="T9" fmla="*/ 8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6" y="5"/>
                    <a:pt x="18" y="9"/>
                    <a:pt x="15" y="13"/>
                  </a:cubicBezTo>
                  <a:cubicBezTo>
                    <a:pt x="13" y="17"/>
                    <a:pt x="8" y="18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5" name="Freeform 152"/>
            <p:cNvSpPr>
              <a:spLocks/>
            </p:cNvSpPr>
            <p:nvPr/>
          </p:nvSpPr>
          <p:spPr bwMode="auto">
            <a:xfrm>
              <a:off x="4935" y="3178"/>
              <a:ext cx="63" cy="61"/>
            </a:xfrm>
            <a:custGeom>
              <a:avLst/>
              <a:gdLst>
                <a:gd name="T0" fmla="*/ 277 w 10"/>
                <a:gd name="T1" fmla="*/ 47 h 9"/>
                <a:gd name="T2" fmla="*/ 359 w 10"/>
                <a:gd name="T3" fmla="*/ 319 h 9"/>
                <a:gd name="T4" fmla="*/ 120 w 10"/>
                <a:gd name="T5" fmla="*/ 366 h 9"/>
                <a:gd name="T6" fmla="*/ 38 w 10"/>
                <a:gd name="T7" fmla="*/ 95 h 9"/>
                <a:gd name="T8" fmla="*/ 277 w 10"/>
                <a:gd name="T9" fmla="*/ 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9" y="2"/>
                    <a:pt x="10" y="5"/>
                    <a:pt x="9" y="7"/>
                  </a:cubicBezTo>
                  <a:cubicBezTo>
                    <a:pt x="7" y="9"/>
                    <a:pt x="5" y="9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6" name="Freeform 153"/>
            <p:cNvSpPr>
              <a:spLocks/>
            </p:cNvSpPr>
            <p:nvPr/>
          </p:nvSpPr>
          <p:spPr bwMode="auto">
            <a:xfrm>
              <a:off x="5029" y="3319"/>
              <a:ext cx="38" cy="47"/>
            </a:xfrm>
            <a:custGeom>
              <a:avLst/>
              <a:gdLst>
                <a:gd name="T0" fmla="*/ 158 w 6"/>
                <a:gd name="T1" fmla="*/ 47 h 7"/>
                <a:gd name="T2" fmla="*/ 203 w 6"/>
                <a:gd name="T3" fmla="*/ 228 h 7"/>
                <a:gd name="T4" fmla="*/ 38 w 6"/>
                <a:gd name="T5" fmla="*/ 269 h 7"/>
                <a:gd name="T6" fmla="*/ 38 w 6"/>
                <a:gd name="T7" fmla="*/ 87 h 7"/>
                <a:gd name="T8" fmla="*/ 158 w 6"/>
                <a:gd name="T9" fmla="*/ 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7" name="Freeform 154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8" name="Freeform 155"/>
            <p:cNvSpPr>
              <a:spLocks/>
            </p:cNvSpPr>
            <p:nvPr/>
          </p:nvSpPr>
          <p:spPr bwMode="auto">
            <a:xfrm>
              <a:off x="4352" y="3105"/>
              <a:ext cx="345" cy="154"/>
            </a:xfrm>
            <a:custGeom>
              <a:avLst/>
              <a:gdLst>
                <a:gd name="T0" fmla="*/ 2164 w 55"/>
                <a:gd name="T1" fmla="*/ 449 h 23"/>
                <a:gd name="T2" fmla="*/ 1380 w 55"/>
                <a:gd name="T3" fmla="*/ 315 h 23"/>
                <a:gd name="T4" fmla="*/ 0 w 55"/>
                <a:gd name="T5" fmla="*/ 1031 h 23"/>
                <a:gd name="T6" fmla="*/ 947 w 55"/>
                <a:gd name="T7" fmla="*/ 362 h 23"/>
                <a:gd name="T8" fmla="*/ 2164 w 55"/>
                <a:gd name="T9" fmla="*/ 4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3">
                  <a:moveTo>
                    <a:pt x="55" y="10"/>
                  </a:moveTo>
                  <a:cubicBezTo>
                    <a:pt x="48" y="12"/>
                    <a:pt x="40" y="9"/>
                    <a:pt x="35" y="7"/>
                  </a:cubicBezTo>
                  <a:cubicBezTo>
                    <a:pt x="29" y="4"/>
                    <a:pt x="12" y="0"/>
                    <a:pt x="0" y="23"/>
                  </a:cubicBezTo>
                  <a:cubicBezTo>
                    <a:pt x="8" y="14"/>
                    <a:pt x="15" y="7"/>
                    <a:pt x="24" y="8"/>
                  </a:cubicBezTo>
                  <a:cubicBezTo>
                    <a:pt x="33" y="8"/>
                    <a:pt x="50" y="13"/>
                    <a:pt x="55" y="1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29" name="Freeform 156"/>
            <p:cNvSpPr>
              <a:spLocks/>
            </p:cNvSpPr>
            <p:nvPr/>
          </p:nvSpPr>
          <p:spPr bwMode="auto">
            <a:xfrm>
              <a:off x="4546" y="3412"/>
              <a:ext cx="144" cy="174"/>
            </a:xfrm>
            <a:custGeom>
              <a:avLst/>
              <a:gdLst>
                <a:gd name="T0" fmla="*/ 0 w 23"/>
                <a:gd name="T1" fmla="*/ 0 h 26"/>
                <a:gd name="T2" fmla="*/ 902 w 23"/>
                <a:gd name="T3" fmla="*/ 1164 h 26"/>
                <a:gd name="T4" fmla="*/ 0 w 23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6">
                  <a:moveTo>
                    <a:pt x="0" y="0"/>
                  </a:moveTo>
                  <a:cubicBezTo>
                    <a:pt x="11" y="3"/>
                    <a:pt x="23" y="8"/>
                    <a:pt x="23" y="26"/>
                  </a:cubicBezTo>
                  <a:cubicBezTo>
                    <a:pt x="21" y="19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0" name="Freeform 157"/>
            <p:cNvSpPr>
              <a:spLocks/>
            </p:cNvSpPr>
            <p:nvPr/>
          </p:nvSpPr>
          <p:spPr bwMode="auto">
            <a:xfrm>
              <a:off x="4891" y="3452"/>
              <a:ext cx="238" cy="228"/>
            </a:xfrm>
            <a:custGeom>
              <a:avLst/>
              <a:gdLst>
                <a:gd name="T0" fmla="*/ 1491 w 38"/>
                <a:gd name="T1" fmla="*/ 0 h 34"/>
                <a:gd name="T2" fmla="*/ 395 w 38"/>
                <a:gd name="T3" fmla="*/ 496 h 34"/>
                <a:gd name="T4" fmla="*/ 0 w 38"/>
                <a:gd name="T5" fmla="*/ 1529 h 34"/>
                <a:gd name="T6" fmla="*/ 626 w 38"/>
                <a:gd name="T7" fmla="*/ 362 h 34"/>
                <a:gd name="T8" fmla="*/ 1491 w 3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28" y="0"/>
                    <a:pt x="16" y="1"/>
                    <a:pt x="10" y="11"/>
                  </a:cubicBezTo>
                  <a:cubicBezTo>
                    <a:pt x="5" y="21"/>
                    <a:pt x="0" y="34"/>
                    <a:pt x="0" y="34"/>
                  </a:cubicBezTo>
                  <a:cubicBezTo>
                    <a:pt x="5" y="26"/>
                    <a:pt x="10" y="14"/>
                    <a:pt x="16" y="8"/>
                  </a:cubicBezTo>
                  <a:cubicBezTo>
                    <a:pt x="22" y="2"/>
                    <a:pt x="29" y="1"/>
                    <a:pt x="38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1" name="Freeform 158"/>
            <p:cNvSpPr>
              <a:spLocks/>
            </p:cNvSpPr>
            <p:nvPr/>
          </p:nvSpPr>
          <p:spPr bwMode="auto">
            <a:xfrm>
              <a:off x="4634" y="3693"/>
              <a:ext cx="326" cy="147"/>
            </a:xfrm>
            <a:custGeom>
              <a:avLst/>
              <a:gdLst>
                <a:gd name="T0" fmla="*/ 0 w 52"/>
                <a:gd name="T1" fmla="*/ 0 h 22"/>
                <a:gd name="T2" fmla="*/ 1022 w 52"/>
                <a:gd name="T3" fmla="*/ 849 h 22"/>
                <a:gd name="T4" fmla="*/ 2044 w 52"/>
                <a:gd name="T5" fmla="*/ 0 h 22"/>
                <a:gd name="T6" fmla="*/ 828 w 52"/>
                <a:gd name="T7" fmla="*/ 715 h 22"/>
                <a:gd name="T8" fmla="*/ 0 w 5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22">
                  <a:moveTo>
                    <a:pt x="0" y="0"/>
                  </a:moveTo>
                  <a:cubicBezTo>
                    <a:pt x="0" y="11"/>
                    <a:pt x="7" y="22"/>
                    <a:pt x="26" y="19"/>
                  </a:cubicBezTo>
                  <a:cubicBezTo>
                    <a:pt x="45" y="15"/>
                    <a:pt x="50" y="4"/>
                    <a:pt x="52" y="0"/>
                  </a:cubicBezTo>
                  <a:cubicBezTo>
                    <a:pt x="47" y="5"/>
                    <a:pt x="38" y="15"/>
                    <a:pt x="21" y="16"/>
                  </a:cubicBezTo>
                  <a:cubicBezTo>
                    <a:pt x="4" y="17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2" name="Freeform 159"/>
            <p:cNvSpPr>
              <a:spLocks/>
            </p:cNvSpPr>
            <p:nvPr/>
          </p:nvSpPr>
          <p:spPr bwMode="auto">
            <a:xfrm>
              <a:off x="4584" y="3118"/>
              <a:ext cx="263" cy="134"/>
            </a:xfrm>
            <a:custGeom>
              <a:avLst/>
              <a:gdLst>
                <a:gd name="T0" fmla="*/ 0 w 42"/>
                <a:gd name="T1" fmla="*/ 717 h 20"/>
                <a:gd name="T2" fmla="*/ 939 w 42"/>
                <a:gd name="T3" fmla="*/ 717 h 20"/>
                <a:gd name="T4" fmla="*/ 1565 w 42"/>
                <a:gd name="T5" fmla="*/ 268 h 20"/>
                <a:gd name="T6" fmla="*/ 1409 w 42"/>
                <a:gd name="T7" fmla="*/ 0 h 20"/>
                <a:gd name="T8" fmla="*/ 1296 w 42"/>
                <a:gd name="T9" fmla="*/ 362 h 20"/>
                <a:gd name="T10" fmla="*/ 551 w 42"/>
                <a:gd name="T11" fmla="*/ 764 h 20"/>
                <a:gd name="T12" fmla="*/ 0 w 42"/>
                <a:gd name="T13" fmla="*/ 71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0" y="16"/>
                  </a:moveTo>
                  <a:cubicBezTo>
                    <a:pt x="13" y="19"/>
                    <a:pt x="15" y="20"/>
                    <a:pt x="24" y="16"/>
                  </a:cubicBezTo>
                  <a:cubicBezTo>
                    <a:pt x="33" y="12"/>
                    <a:pt x="39" y="7"/>
                    <a:pt x="40" y="6"/>
                  </a:cubicBezTo>
                  <a:cubicBezTo>
                    <a:pt x="42" y="4"/>
                    <a:pt x="40" y="0"/>
                    <a:pt x="36" y="0"/>
                  </a:cubicBezTo>
                  <a:cubicBezTo>
                    <a:pt x="39" y="1"/>
                    <a:pt x="41" y="4"/>
                    <a:pt x="33" y="8"/>
                  </a:cubicBezTo>
                  <a:cubicBezTo>
                    <a:pt x="25" y="12"/>
                    <a:pt x="19" y="17"/>
                    <a:pt x="14" y="17"/>
                  </a:cubicBezTo>
                  <a:cubicBezTo>
                    <a:pt x="8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3" name="Freeform 160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334" name="Group 1113"/>
          <p:cNvGrpSpPr>
            <a:grpSpLocks noChangeAspect="1"/>
          </p:cNvGrpSpPr>
          <p:nvPr/>
        </p:nvGrpSpPr>
        <p:grpSpPr bwMode="auto">
          <a:xfrm>
            <a:off x="5570072" y="4276589"/>
            <a:ext cx="414380" cy="448465"/>
            <a:chOff x="4438" y="1931"/>
            <a:chExt cx="355" cy="384"/>
          </a:xfrm>
        </p:grpSpPr>
        <p:sp>
          <p:nvSpPr>
            <p:cNvPr id="2335" name="Oval 1114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6" name="Oval 1115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7" name="Oval 1116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8" name="Freeform 1117"/>
            <p:cNvSpPr>
              <a:spLocks/>
            </p:cNvSpPr>
            <p:nvPr/>
          </p:nvSpPr>
          <p:spPr bwMode="auto">
            <a:xfrm>
              <a:off x="4505" y="1968"/>
              <a:ext cx="175" cy="232"/>
            </a:xfrm>
            <a:custGeom>
              <a:avLst/>
              <a:gdLst>
                <a:gd name="T0" fmla="*/ 25 w 70"/>
                <a:gd name="T1" fmla="*/ 427 h 87"/>
                <a:gd name="T2" fmla="*/ 388 w 70"/>
                <a:gd name="T3" fmla="*/ 13 h 87"/>
                <a:gd name="T4" fmla="*/ 438 w 70"/>
                <a:gd name="T5" fmla="*/ 21 h 87"/>
                <a:gd name="T6" fmla="*/ 338 w 70"/>
                <a:gd name="T7" fmla="*/ 0 h 87"/>
                <a:gd name="T8" fmla="*/ 0 w 70"/>
                <a:gd name="T9" fmla="*/ 384 h 87"/>
                <a:gd name="T10" fmla="*/ 70 w 70"/>
                <a:gd name="T11" fmla="*/ 619 h 87"/>
                <a:gd name="T12" fmla="*/ 25 w 70"/>
                <a:gd name="T13" fmla="*/ 42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4" y="2"/>
                    <a:pt x="67" y="2"/>
                    <a:pt x="70" y="3"/>
                  </a:cubicBezTo>
                  <a:cubicBezTo>
                    <a:pt x="64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6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39" name="Freeform 1118"/>
            <p:cNvSpPr>
              <a:spLocks/>
            </p:cNvSpPr>
            <p:nvPr/>
          </p:nvSpPr>
          <p:spPr bwMode="auto">
            <a:xfrm>
              <a:off x="4550" y="1987"/>
              <a:ext cx="225" cy="269"/>
            </a:xfrm>
            <a:custGeom>
              <a:avLst/>
              <a:gdLst>
                <a:gd name="T0" fmla="*/ 388 w 90"/>
                <a:gd name="T1" fmla="*/ 0 h 101"/>
                <a:gd name="T2" fmla="*/ 500 w 90"/>
                <a:gd name="T3" fmla="*/ 285 h 101"/>
                <a:gd name="T4" fmla="*/ 163 w 90"/>
                <a:gd name="T5" fmla="*/ 661 h 101"/>
                <a:gd name="T6" fmla="*/ 0 w 90"/>
                <a:gd name="T7" fmla="*/ 618 h 101"/>
                <a:gd name="T8" fmla="*/ 225 w 90"/>
                <a:gd name="T9" fmla="*/ 716 h 101"/>
                <a:gd name="T10" fmla="*/ 563 w 90"/>
                <a:gd name="T11" fmla="*/ 333 h 101"/>
                <a:gd name="T12" fmla="*/ 388 w 90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" h="101">
                  <a:moveTo>
                    <a:pt x="62" y="0"/>
                  </a:moveTo>
                  <a:cubicBezTo>
                    <a:pt x="73" y="10"/>
                    <a:pt x="80" y="24"/>
                    <a:pt x="80" y="40"/>
                  </a:cubicBezTo>
                  <a:cubicBezTo>
                    <a:pt x="80" y="69"/>
                    <a:pt x="56" y="93"/>
                    <a:pt x="26" y="93"/>
                  </a:cubicBezTo>
                  <a:cubicBezTo>
                    <a:pt x="17" y="93"/>
                    <a:pt x="8" y="91"/>
                    <a:pt x="0" y="87"/>
                  </a:cubicBezTo>
                  <a:cubicBezTo>
                    <a:pt x="10" y="96"/>
                    <a:pt x="22" y="101"/>
                    <a:pt x="36" y="101"/>
                  </a:cubicBezTo>
                  <a:cubicBezTo>
                    <a:pt x="66" y="101"/>
                    <a:pt x="90" y="77"/>
                    <a:pt x="90" y="47"/>
                  </a:cubicBezTo>
                  <a:cubicBezTo>
                    <a:pt x="90" y="27"/>
                    <a:pt x="79" y="9"/>
                    <a:pt x="62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0" name="Freeform 1119"/>
            <p:cNvSpPr>
              <a:spLocks/>
            </p:cNvSpPr>
            <p:nvPr/>
          </p:nvSpPr>
          <p:spPr bwMode="auto">
            <a:xfrm>
              <a:off x="4550" y="2053"/>
              <a:ext cx="98" cy="128"/>
            </a:xfrm>
            <a:custGeom>
              <a:avLst/>
              <a:gdLst>
                <a:gd name="T0" fmla="*/ 25 w 39"/>
                <a:gd name="T1" fmla="*/ 221 h 48"/>
                <a:gd name="T2" fmla="*/ 234 w 39"/>
                <a:gd name="T3" fmla="*/ 8 h 48"/>
                <a:gd name="T4" fmla="*/ 234 w 39"/>
                <a:gd name="T5" fmla="*/ 8 h 48"/>
                <a:gd name="T6" fmla="*/ 183 w 39"/>
                <a:gd name="T7" fmla="*/ 0 h 48"/>
                <a:gd name="T8" fmla="*/ 0 w 39"/>
                <a:gd name="T9" fmla="*/ 200 h 48"/>
                <a:gd name="T10" fmla="*/ 38 w 39"/>
                <a:gd name="T11" fmla="*/ 341 h 48"/>
                <a:gd name="T12" fmla="*/ 25 w 39"/>
                <a:gd name="T13" fmla="*/ 221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8">
                  <a:moveTo>
                    <a:pt x="4" y="31"/>
                  </a:moveTo>
                  <a:cubicBezTo>
                    <a:pt x="4" y="14"/>
                    <a:pt x="20" y="1"/>
                    <a:pt x="37" y="1"/>
                  </a:cubicBezTo>
                  <a:cubicBezTo>
                    <a:pt x="39" y="1"/>
                    <a:pt x="36" y="1"/>
                    <a:pt x="37" y="1"/>
                  </a:cubicBezTo>
                  <a:cubicBezTo>
                    <a:pt x="35" y="0"/>
                    <a:pt x="32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5"/>
                    <a:pt x="3" y="43"/>
                    <a:pt x="6" y="48"/>
                  </a:cubicBezTo>
                  <a:cubicBezTo>
                    <a:pt x="4" y="43"/>
                    <a:pt x="4" y="36"/>
                    <a:pt x="4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1" name="Freeform 1120"/>
            <p:cNvSpPr>
              <a:spLocks/>
            </p:cNvSpPr>
            <p:nvPr/>
          </p:nvSpPr>
          <p:spPr bwMode="auto">
            <a:xfrm>
              <a:off x="4580" y="2067"/>
              <a:ext cx="120" cy="144"/>
            </a:xfrm>
            <a:custGeom>
              <a:avLst/>
              <a:gdLst>
                <a:gd name="T0" fmla="*/ 208 w 48"/>
                <a:gd name="T1" fmla="*/ 0 h 54"/>
                <a:gd name="T2" fmla="*/ 263 w 48"/>
                <a:gd name="T3" fmla="*/ 149 h 54"/>
                <a:gd name="T4" fmla="*/ 88 w 48"/>
                <a:gd name="T5" fmla="*/ 355 h 54"/>
                <a:gd name="T6" fmla="*/ 0 w 48"/>
                <a:gd name="T7" fmla="*/ 333 h 54"/>
                <a:gd name="T8" fmla="*/ 120 w 48"/>
                <a:gd name="T9" fmla="*/ 384 h 54"/>
                <a:gd name="T10" fmla="*/ 300 w 48"/>
                <a:gd name="T11" fmla="*/ 179 h 54"/>
                <a:gd name="T12" fmla="*/ 208 w 4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4">
                  <a:moveTo>
                    <a:pt x="33" y="0"/>
                  </a:moveTo>
                  <a:cubicBezTo>
                    <a:pt x="38" y="6"/>
                    <a:pt x="42" y="13"/>
                    <a:pt x="42" y="21"/>
                  </a:cubicBezTo>
                  <a:cubicBezTo>
                    <a:pt x="42" y="37"/>
                    <a:pt x="29" y="50"/>
                    <a:pt x="14" y="50"/>
                  </a:cubicBezTo>
                  <a:cubicBezTo>
                    <a:pt x="9" y="50"/>
                    <a:pt x="4" y="49"/>
                    <a:pt x="0" y="47"/>
                  </a:cubicBezTo>
                  <a:cubicBezTo>
                    <a:pt x="5" y="51"/>
                    <a:pt x="12" y="54"/>
                    <a:pt x="19" y="54"/>
                  </a:cubicBezTo>
                  <a:cubicBezTo>
                    <a:pt x="35" y="54"/>
                    <a:pt x="48" y="41"/>
                    <a:pt x="48" y="25"/>
                  </a:cubicBezTo>
                  <a:cubicBezTo>
                    <a:pt x="48" y="15"/>
                    <a:pt x="42" y="5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2" name="Oval 1121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3" name="Oval 1122"/>
            <p:cNvSpPr>
              <a:spLocks noChangeArrowheads="1"/>
            </p:cNvSpPr>
            <p:nvPr/>
          </p:nvSpPr>
          <p:spPr bwMode="auto">
            <a:xfrm>
              <a:off x="4660" y="2048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4" name="Oval 1123"/>
            <p:cNvSpPr>
              <a:spLocks noChangeArrowheads="1"/>
            </p:cNvSpPr>
            <p:nvPr/>
          </p:nvSpPr>
          <p:spPr bwMode="auto">
            <a:xfrm>
              <a:off x="4690" y="2085"/>
              <a:ext cx="28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5" name="Oval 1124"/>
            <p:cNvSpPr>
              <a:spLocks noChangeArrowheads="1"/>
            </p:cNvSpPr>
            <p:nvPr/>
          </p:nvSpPr>
          <p:spPr bwMode="auto">
            <a:xfrm>
              <a:off x="4573" y="2040"/>
              <a:ext cx="17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6" name="Freeform 1125"/>
            <p:cNvSpPr>
              <a:spLocks/>
            </p:cNvSpPr>
            <p:nvPr/>
          </p:nvSpPr>
          <p:spPr bwMode="auto">
            <a:xfrm>
              <a:off x="4668" y="1965"/>
              <a:ext cx="90" cy="174"/>
            </a:xfrm>
            <a:custGeom>
              <a:avLst/>
              <a:gdLst>
                <a:gd name="T0" fmla="*/ 0 w 36"/>
                <a:gd name="T1" fmla="*/ 94 h 65"/>
                <a:gd name="T2" fmla="*/ 150 w 36"/>
                <a:gd name="T3" fmla="*/ 380 h 65"/>
                <a:gd name="T4" fmla="*/ 175 w 36"/>
                <a:gd name="T5" fmla="*/ 158 h 65"/>
                <a:gd name="T6" fmla="*/ 20 w 36"/>
                <a:gd name="T7" fmla="*/ 51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65">
                  <a:moveTo>
                    <a:pt x="0" y="13"/>
                  </a:moveTo>
                  <a:cubicBezTo>
                    <a:pt x="21" y="2"/>
                    <a:pt x="19" y="48"/>
                    <a:pt x="24" y="53"/>
                  </a:cubicBezTo>
                  <a:cubicBezTo>
                    <a:pt x="36" y="65"/>
                    <a:pt x="31" y="28"/>
                    <a:pt x="28" y="22"/>
                  </a:cubicBezTo>
                  <a:cubicBezTo>
                    <a:pt x="24" y="13"/>
                    <a:pt x="15" y="0"/>
                    <a:pt x="3" y="7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7" name="Freeform 1126"/>
            <p:cNvSpPr>
              <a:spLocks/>
            </p:cNvSpPr>
            <p:nvPr/>
          </p:nvSpPr>
          <p:spPr bwMode="auto">
            <a:xfrm>
              <a:off x="4720" y="2173"/>
              <a:ext cx="45" cy="70"/>
            </a:xfrm>
            <a:custGeom>
              <a:avLst/>
              <a:gdLst>
                <a:gd name="T0" fmla="*/ 58 w 18"/>
                <a:gd name="T1" fmla="*/ 0 h 26"/>
                <a:gd name="T2" fmla="*/ 0 w 18"/>
                <a:gd name="T3" fmla="*/ 18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cubicBezTo>
                    <a:pt x="18" y="8"/>
                    <a:pt x="10" y="23"/>
                    <a:pt x="0" y="26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8" name="Freeform 1127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49" name="Freeform 1128"/>
            <p:cNvSpPr>
              <a:spLocks/>
            </p:cNvSpPr>
            <p:nvPr/>
          </p:nvSpPr>
          <p:spPr bwMode="auto">
            <a:xfrm>
              <a:off x="4495" y="2021"/>
              <a:ext cx="98" cy="123"/>
            </a:xfrm>
            <a:custGeom>
              <a:avLst/>
              <a:gdLst>
                <a:gd name="T0" fmla="*/ 246 w 39"/>
                <a:gd name="T1" fmla="*/ 13 h 46"/>
                <a:gd name="T2" fmla="*/ 75 w 39"/>
                <a:gd name="T3" fmla="*/ 51 h 46"/>
                <a:gd name="T4" fmla="*/ 0 w 39"/>
                <a:gd name="T5" fmla="*/ 329 h 46"/>
                <a:gd name="T6" fmla="*/ 88 w 39"/>
                <a:gd name="T7" fmla="*/ 72 h 46"/>
                <a:gd name="T8" fmla="*/ 246 w 39"/>
                <a:gd name="T9" fmla="*/ 13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6">
                  <a:moveTo>
                    <a:pt x="39" y="2"/>
                  </a:moveTo>
                  <a:cubicBezTo>
                    <a:pt x="27" y="0"/>
                    <a:pt x="20" y="0"/>
                    <a:pt x="12" y="7"/>
                  </a:cubicBezTo>
                  <a:cubicBezTo>
                    <a:pt x="3" y="15"/>
                    <a:pt x="2" y="36"/>
                    <a:pt x="0" y="46"/>
                  </a:cubicBezTo>
                  <a:cubicBezTo>
                    <a:pt x="4" y="30"/>
                    <a:pt x="9" y="15"/>
                    <a:pt x="14" y="10"/>
                  </a:cubicBezTo>
                  <a:cubicBezTo>
                    <a:pt x="20" y="5"/>
                    <a:pt x="34" y="2"/>
                    <a:pt x="39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0" name="Freeform 1129"/>
            <p:cNvSpPr>
              <a:spLocks/>
            </p:cNvSpPr>
            <p:nvPr/>
          </p:nvSpPr>
          <p:spPr bwMode="auto">
            <a:xfrm>
              <a:off x="4705" y="2096"/>
              <a:ext cx="35" cy="184"/>
            </a:xfrm>
            <a:custGeom>
              <a:avLst/>
              <a:gdLst>
                <a:gd name="T0" fmla="*/ 88 w 14"/>
                <a:gd name="T1" fmla="*/ 0 h 69"/>
                <a:gd name="T2" fmla="*/ 8 w 14"/>
                <a:gd name="T3" fmla="*/ 248 h 69"/>
                <a:gd name="T4" fmla="*/ 8 w 14"/>
                <a:gd name="T5" fmla="*/ 491 h 69"/>
                <a:gd name="T6" fmla="*/ 88 w 14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69">
                  <a:moveTo>
                    <a:pt x="14" y="0"/>
                  </a:moveTo>
                  <a:cubicBezTo>
                    <a:pt x="6" y="13"/>
                    <a:pt x="1" y="15"/>
                    <a:pt x="1" y="35"/>
                  </a:cubicBezTo>
                  <a:cubicBezTo>
                    <a:pt x="0" y="56"/>
                    <a:pt x="1" y="69"/>
                    <a:pt x="1" y="69"/>
                  </a:cubicBezTo>
                  <a:cubicBezTo>
                    <a:pt x="2" y="60"/>
                    <a:pt x="1" y="16"/>
                    <a:pt x="14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1" name="Freeform 1130"/>
            <p:cNvSpPr>
              <a:spLocks/>
            </p:cNvSpPr>
            <p:nvPr/>
          </p:nvSpPr>
          <p:spPr bwMode="auto">
            <a:xfrm>
              <a:off x="4725" y="2000"/>
              <a:ext cx="55" cy="184"/>
            </a:xfrm>
            <a:custGeom>
              <a:avLst/>
              <a:gdLst>
                <a:gd name="T0" fmla="*/ 70 w 22"/>
                <a:gd name="T1" fmla="*/ 0 h 69"/>
                <a:gd name="T2" fmla="*/ 108 w 22"/>
                <a:gd name="T3" fmla="*/ 256 h 69"/>
                <a:gd name="T4" fmla="*/ 20 w 22"/>
                <a:gd name="T5" fmla="*/ 491 h 69"/>
                <a:gd name="T6" fmla="*/ 95 w 22"/>
                <a:gd name="T7" fmla="*/ 213 h 69"/>
                <a:gd name="T8" fmla="*/ 70 w 22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9">
                  <a:moveTo>
                    <a:pt x="11" y="0"/>
                  </a:moveTo>
                  <a:cubicBezTo>
                    <a:pt x="17" y="12"/>
                    <a:pt x="22" y="24"/>
                    <a:pt x="17" y="36"/>
                  </a:cubicBezTo>
                  <a:cubicBezTo>
                    <a:pt x="12" y="49"/>
                    <a:pt x="4" y="52"/>
                    <a:pt x="3" y="69"/>
                  </a:cubicBezTo>
                  <a:cubicBezTo>
                    <a:pt x="0" y="55"/>
                    <a:pt x="13" y="45"/>
                    <a:pt x="15" y="30"/>
                  </a:cubicBezTo>
                  <a:cubicBezTo>
                    <a:pt x="18" y="15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2" name="Freeform 1131"/>
            <p:cNvSpPr>
              <a:spLocks/>
            </p:cNvSpPr>
            <p:nvPr/>
          </p:nvSpPr>
          <p:spPr bwMode="auto">
            <a:xfrm>
              <a:off x="4623" y="1963"/>
              <a:ext cx="85" cy="90"/>
            </a:xfrm>
            <a:custGeom>
              <a:avLst/>
              <a:gdLst>
                <a:gd name="T0" fmla="*/ 0 w 34"/>
                <a:gd name="T1" fmla="*/ 238 h 34"/>
                <a:gd name="T2" fmla="*/ 95 w 34"/>
                <a:gd name="T3" fmla="*/ 119 h 34"/>
                <a:gd name="T4" fmla="*/ 213 w 34"/>
                <a:gd name="T5" fmla="*/ 56 h 34"/>
                <a:gd name="T6" fmla="*/ 108 w 34"/>
                <a:gd name="T7" fmla="*/ 50 h 34"/>
                <a:gd name="T8" fmla="*/ 0 w 34"/>
                <a:gd name="T9" fmla="*/ 23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cubicBezTo>
                    <a:pt x="8" y="32"/>
                    <a:pt x="11" y="29"/>
                    <a:pt x="15" y="17"/>
                  </a:cubicBezTo>
                  <a:cubicBezTo>
                    <a:pt x="19" y="5"/>
                    <a:pt x="24" y="0"/>
                    <a:pt x="34" y="8"/>
                  </a:cubicBezTo>
                  <a:cubicBezTo>
                    <a:pt x="28" y="1"/>
                    <a:pt x="19" y="2"/>
                    <a:pt x="17" y="7"/>
                  </a:cubicBezTo>
                  <a:cubicBezTo>
                    <a:pt x="14" y="12"/>
                    <a:pt x="8" y="33"/>
                    <a:pt x="0" y="34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3" name="Freeform 1132"/>
            <p:cNvSpPr>
              <a:spLocks/>
            </p:cNvSpPr>
            <p:nvPr/>
          </p:nvSpPr>
          <p:spPr bwMode="auto">
            <a:xfrm>
              <a:off x="4460" y="2123"/>
              <a:ext cx="68" cy="98"/>
            </a:xfrm>
            <a:custGeom>
              <a:avLst/>
              <a:gdLst>
                <a:gd name="T0" fmla="*/ 171 w 27"/>
                <a:gd name="T1" fmla="*/ 0 h 37"/>
                <a:gd name="T2" fmla="*/ 0 w 27"/>
                <a:gd name="T3" fmla="*/ 260 h 37"/>
                <a:gd name="T4" fmla="*/ 171 w 27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7">
                  <a:moveTo>
                    <a:pt x="27" y="0"/>
                  </a:moveTo>
                  <a:cubicBezTo>
                    <a:pt x="26" y="11"/>
                    <a:pt x="23" y="37"/>
                    <a:pt x="0" y="37"/>
                  </a:cubicBezTo>
                  <a:cubicBezTo>
                    <a:pt x="9" y="34"/>
                    <a:pt x="20" y="27"/>
                    <a:pt x="27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4" name="Freeform 1133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355" name="Group 1113"/>
          <p:cNvGrpSpPr>
            <a:grpSpLocks noChangeAspect="1"/>
          </p:cNvGrpSpPr>
          <p:nvPr/>
        </p:nvGrpSpPr>
        <p:grpSpPr bwMode="auto">
          <a:xfrm>
            <a:off x="5785289" y="3957791"/>
            <a:ext cx="414380" cy="448465"/>
            <a:chOff x="4438" y="1931"/>
            <a:chExt cx="355" cy="384"/>
          </a:xfrm>
        </p:grpSpPr>
        <p:sp>
          <p:nvSpPr>
            <p:cNvPr id="2356" name="Oval 1114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solidFill>
              <a:srgbClr val="9D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7" name="Oval 1115"/>
            <p:cNvSpPr>
              <a:spLocks noChangeArrowheads="1"/>
            </p:cNvSpPr>
            <p:nvPr/>
          </p:nvSpPr>
          <p:spPr bwMode="auto">
            <a:xfrm>
              <a:off x="4488" y="1952"/>
              <a:ext cx="305" cy="32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8" name="Oval 1116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59" name="Freeform 1117"/>
            <p:cNvSpPr>
              <a:spLocks/>
            </p:cNvSpPr>
            <p:nvPr/>
          </p:nvSpPr>
          <p:spPr bwMode="auto">
            <a:xfrm>
              <a:off x="4505" y="1968"/>
              <a:ext cx="175" cy="232"/>
            </a:xfrm>
            <a:custGeom>
              <a:avLst/>
              <a:gdLst>
                <a:gd name="T0" fmla="*/ 25 w 70"/>
                <a:gd name="T1" fmla="*/ 427 h 87"/>
                <a:gd name="T2" fmla="*/ 388 w 70"/>
                <a:gd name="T3" fmla="*/ 13 h 87"/>
                <a:gd name="T4" fmla="*/ 438 w 70"/>
                <a:gd name="T5" fmla="*/ 21 h 87"/>
                <a:gd name="T6" fmla="*/ 338 w 70"/>
                <a:gd name="T7" fmla="*/ 0 h 87"/>
                <a:gd name="T8" fmla="*/ 0 w 70"/>
                <a:gd name="T9" fmla="*/ 384 h 87"/>
                <a:gd name="T10" fmla="*/ 70 w 70"/>
                <a:gd name="T11" fmla="*/ 619 h 87"/>
                <a:gd name="T12" fmla="*/ 25 w 70"/>
                <a:gd name="T13" fmla="*/ 42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4" y="2"/>
                    <a:pt x="67" y="2"/>
                    <a:pt x="70" y="3"/>
                  </a:cubicBezTo>
                  <a:cubicBezTo>
                    <a:pt x="64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6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0" name="Freeform 1118"/>
            <p:cNvSpPr>
              <a:spLocks/>
            </p:cNvSpPr>
            <p:nvPr/>
          </p:nvSpPr>
          <p:spPr bwMode="auto">
            <a:xfrm>
              <a:off x="4550" y="1987"/>
              <a:ext cx="225" cy="269"/>
            </a:xfrm>
            <a:custGeom>
              <a:avLst/>
              <a:gdLst>
                <a:gd name="T0" fmla="*/ 388 w 90"/>
                <a:gd name="T1" fmla="*/ 0 h 101"/>
                <a:gd name="T2" fmla="*/ 500 w 90"/>
                <a:gd name="T3" fmla="*/ 285 h 101"/>
                <a:gd name="T4" fmla="*/ 163 w 90"/>
                <a:gd name="T5" fmla="*/ 661 h 101"/>
                <a:gd name="T6" fmla="*/ 0 w 90"/>
                <a:gd name="T7" fmla="*/ 618 h 101"/>
                <a:gd name="T8" fmla="*/ 225 w 90"/>
                <a:gd name="T9" fmla="*/ 716 h 101"/>
                <a:gd name="T10" fmla="*/ 563 w 90"/>
                <a:gd name="T11" fmla="*/ 333 h 101"/>
                <a:gd name="T12" fmla="*/ 388 w 90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" h="101">
                  <a:moveTo>
                    <a:pt x="62" y="0"/>
                  </a:moveTo>
                  <a:cubicBezTo>
                    <a:pt x="73" y="10"/>
                    <a:pt x="80" y="24"/>
                    <a:pt x="80" y="40"/>
                  </a:cubicBezTo>
                  <a:cubicBezTo>
                    <a:pt x="80" y="69"/>
                    <a:pt x="56" y="93"/>
                    <a:pt x="26" y="93"/>
                  </a:cubicBezTo>
                  <a:cubicBezTo>
                    <a:pt x="17" y="93"/>
                    <a:pt x="8" y="91"/>
                    <a:pt x="0" y="87"/>
                  </a:cubicBezTo>
                  <a:cubicBezTo>
                    <a:pt x="10" y="96"/>
                    <a:pt x="22" y="101"/>
                    <a:pt x="36" y="101"/>
                  </a:cubicBezTo>
                  <a:cubicBezTo>
                    <a:pt x="66" y="101"/>
                    <a:pt x="90" y="77"/>
                    <a:pt x="90" y="47"/>
                  </a:cubicBezTo>
                  <a:cubicBezTo>
                    <a:pt x="90" y="27"/>
                    <a:pt x="79" y="9"/>
                    <a:pt x="62" y="0"/>
                  </a:cubicBezTo>
                  <a:close/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1" name="Freeform 1119"/>
            <p:cNvSpPr>
              <a:spLocks/>
            </p:cNvSpPr>
            <p:nvPr/>
          </p:nvSpPr>
          <p:spPr bwMode="auto">
            <a:xfrm>
              <a:off x="4550" y="2053"/>
              <a:ext cx="98" cy="128"/>
            </a:xfrm>
            <a:custGeom>
              <a:avLst/>
              <a:gdLst>
                <a:gd name="T0" fmla="*/ 25 w 39"/>
                <a:gd name="T1" fmla="*/ 221 h 48"/>
                <a:gd name="T2" fmla="*/ 234 w 39"/>
                <a:gd name="T3" fmla="*/ 8 h 48"/>
                <a:gd name="T4" fmla="*/ 234 w 39"/>
                <a:gd name="T5" fmla="*/ 8 h 48"/>
                <a:gd name="T6" fmla="*/ 183 w 39"/>
                <a:gd name="T7" fmla="*/ 0 h 48"/>
                <a:gd name="T8" fmla="*/ 0 w 39"/>
                <a:gd name="T9" fmla="*/ 200 h 48"/>
                <a:gd name="T10" fmla="*/ 38 w 39"/>
                <a:gd name="T11" fmla="*/ 341 h 48"/>
                <a:gd name="T12" fmla="*/ 25 w 39"/>
                <a:gd name="T13" fmla="*/ 221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8">
                  <a:moveTo>
                    <a:pt x="4" y="31"/>
                  </a:moveTo>
                  <a:cubicBezTo>
                    <a:pt x="4" y="14"/>
                    <a:pt x="20" y="1"/>
                    <a:pt x="37" y="1"/>
                  </a:cubicBezTo>
                  <a:cubicBezTo>
                    <a:pt x="39" y="1"/>
                    <a:pt x="36" y="1"/>
                    <a:pt x="37" y="1"/>
                  </a:cubicBezTo>
                  <a:cubicBezTo>
                    <a:pt x="35" y="0"/>
                    <a:pt x="32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5"/>
                    <a:pt x="3" y="43"/>
                    <a:pt x="6" y="48"/>
                  </a:cubicBezTo>
                  <a:cubicBezTo>
                    <a:pt x="4" y="43"/>
                    <a:pt x="4" y="36"/>
                    <a:pt x="4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2" name="Freeform 1120"/>
            <p:cNvSpPr>
              <a:spLocks/>
            </p:cNvSpPr>
            <p:nvPr/>
          </p:nvSpPr>
          <p:spPr bwMode="auto">
            <a:xfrm>
              <a:off x="4580" y="2067"/>
              <a:ext cx="120" cy="144"/>
            </a:xfrm>
            <a:custGeom>
              <a:avLst/>
              <a:gdLst>
                <a:gd name="T0" fmla="*/ 208 w 48"/>
                <a:gd name="T1" fmla="*/ 0 h 54"/>
                <a:gd name="T2" fmla="*/ 263 w 48"/>
                <a:gd name="T3" fmla="*/ 149 h 54"/>
                <a:gd name="T4" fmla="*/ 88 w 48"/>
                <a:gd name="T5" fmla="*/ 355 h 54"/>
                <a:gd name="T6" fmla="*/ 0 w 48"/>
                <a:gd name="T7" fmla="*/ 333 h 54"/>
                <a:gd name="T8" fmla="*/ 120 w 48"/>
                <a:gd name="T9" fmla="*/ 384 h 54"/>
                <a:gd name="T10" fmla="*/ 300 w 48"/>
                <a:gd name="T11" fmla="*/ 179 h 54"/>
                <a:gd name="T12" fmla="*/ 208 w 48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4">
                  <a:moveTo>
                    <a:pt x="33" y="0"/>
                  </a:moveTo>
                  <a:cubicBezTo>
                    <a:pt x="38" y="6"/>
                    <a:pt x="42" y="13"/>
                    <a:pt x="42" y="21"/>
                  </a:cubicBezTo>
                  <a:cubicBezTo>
                    <a:pt x="42" y="37"/>
                    <a:pt x="29" y="50"/>
                    <a:pt x="14" y="50"/>
                  </a:cubicBezTo>
                  <a:cubicBezTo>
                    <a:pt x="9" y="50"/>
                    <a:pt x="4" y="49"/>
                    <a:pt x="0" y="47"/>
                  </a:cubicBezTo>
                  <a:cubicBezTo>
                    <a:pt x="5" y="51"/>
                    <a:pt x="12" y="54"/>
                    <a:pt x="19" y="54"/>
                  </a:cubicBezTo>
                  <a:cubicBezTo>
                    <a:pt x="35" y="54"/>
                    <a:pt x="48" y="41"/>
                    <a:pt x="48" y="25"/>
                  </a:cubicBezTo>
                  <a:cubicBezTo>
                    <a:pt x="48" y="15"/>
                    <a:pt x="42" y="5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3" name="Oval 1121"/>
            <p:cNvSpPr>
              <a:spLocks noChangeArrowheads="1"/>
            </p:cNvSpPr>
            <p:nvPr/>
          </p:nvSpPr>
          <p:spPr bwMode="auto">
            <a:xfrm>
              <a:off x="4535" y="2037"/>
              <a:ext cx="173" cy="184"/>
            </a:xfrm>
            <a:prstGeom prst="ellips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4" name="Oval 1122"/>
            <p:cNvSpPr>
              <a:spLocks noChangeArrowheads="1"/>
            </p:cNvSpPr>
            <p:nvPr/>
          </p:nvSpPr>
          <p:spPr bwMode="auto">
            <a:xfrm>
              <a:off x="4660" y="2048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5" name="Oval 1123"/>
            <p:cNvSpPr>
              <a:spLocks noChangeArrowheads="1"/>
            </p:cNvSpPr>
            <p:nvPr/>
          </p:nvSpPr>
          <p:spPr bwMode="auto">
            <a:xfrm>
              <a:off x="4690" y="2085"/>
              <a:ext cx="28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6" name="Oval 1124"/>
            <p:cNvSpPr>
              <a:spLocks noChangeArrowheads="1"/>
            </p:cNvSpPr>
            <p:nvPr/>
          </p:nvSpPr>
          <p:spPr bwMode="auto">
            <a:xfrm>
              <a:off x="4573" y="2040"/>
              <a:ext cx="17" cy="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7" name="Freeform 1125"/>
            <p:cNvSpPr>
              <a:spLocks/>
            </p:cNvSpPr>
            <p:nvPr/>
          </p:nvSpPr>
          <p:spPr bwMode="auto">
            <a:xfrm>
              <a:off x="4668" y="1965"/>
              <a:ext cx="90" cy="174"/>
            </a:xfrm>
            <a:custGeom>
              <a:avLst/>
              <a:gdLst>
                <a:gd name="T0" fmla="*/ 0 w 36"/>
                <a:gd name="T1" fmla="*/ 94 h 65"/>
                <a:gd name="T2" fmla="*/ 150 w 36"/>
                <a:gd name="T3" fmla="*/ 380 h 65"/>
                <a:gd name="T4" fmla="*/ 175 w 36"/>
                <a:gd name="T5" fmla="*/ 158 h 65"/>
                <a:gd name="T6" fmla="*/ 20 w 36"/>
                <a:gd name="T7" fmla="*/ 51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65">
                  <a:moveTo>
                    <a:pt x="0" y="13"/>
                  </a:moveTo>
                  <a:cubicBezTo>
                    <a:pt x="21" y="2"/>
                    <a:pt x="19" y="48"/>
                    <a:pt x="24" y="53"/>
                  </a:cubicBezTo>
                  <a:cubicBezTo>
                    <a:pt x="36" y="65"/>
                    <a:pt x="31" y="28"/>
                    <a:pt x="28" y="22"/>
                  </a:cubicBezTo>
                  <a:cubicBezTo>
                    <a:pt x="24" y="13"/>
                    <a:pt x="15" y="0"/>
                    <a:pt x="3" y="7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8" name="Freeform 1126"/>
            <p:cNvSpPr>
              <a:spLocks/>
            </p:cNvSpPr>
            <p:nvPr/>
          </p:nvSpPr>
          <p:spPr bwMode="auto">
            <a:xfrm>
              <a:off x="4720" y="2173"/>
              <a:ext cx="45" cy="70"/>
            </a:xfrm>
            <a:custGeom>
              <a:avLst/>
              <a:gdLst>
                <a:gd name="T0" fmla="*/ 58 w 18"/>
                <a:gd name="T1" fmla="*/ 0 h 26"/>
                <a:gd name="T2" fmla="*/ 0 w 18"/>
                <a:gd name="T3" fmla="*/ 188 h 2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" h="26">
                  <a:moveTo>
                    <a:pt x="9" y="0"/>
                  </a:moveTo>
                  <a:cubicBezTo>
                    <a:pt x="18" y="8"/>
                    <a:pt x="10" y="23"/>
                    <a:pt x="0" y="26"/>
                  </a:cubicBezTo>
                </a:path>
              </a:pathLst>
            </a:custGeom>
            <a:solidFill>
              <a:srgbClr val="4E9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69" name="Freeform 1127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solidFill>
              <a:srgbClr val="F5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0" name="Freeform 1128"/>
            <p:cNvSpPr>
              <a:spLocks/>
            </p:cNvSpPr>
            <p:nvPr/>
          </p:nvSpPr>
          <p:spPr bwMode="auto">
            <a:xfrm>
              <a:off x="4495" y="2021"/>
              <a:ext cx="98" cy="123"/>
            </a:xfrm>
            <a:custGeom>
              <a:avLst/>
              <a:gdLst>
                <a:gd name="T0" fmla="*/ 246 w 39"/>
                <a:gd name="T1" fmla="*/ 13 h 46"/>
                <a:gd name="T2" fmla="*/ 75 w 39"/>
                <a:gd name="T3" fmla="*/ 51 h 46"/>
                <a:gd name="T4" fmla="*/ 0 w 39"/>
                <a:gd name="T5" fmla="*/ 329 h 46"/>
                <a:gd name="T6" fmla="*/ 88 w 39"/>
                <a:gd name="T7" fmla="*/ 72 h 46"/>
                <a:gd name="T8" fmla="*/ 246 w 39"/>
                <a:gd name="T9" fmla="*/ 13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6">
                  <a:moveTo>
                    <a:pt x="39" y="2"/>
                  </a:moveTo>
                  <a:cubicBezTo>
                    <a:pt x="27" y="0"/>
                    <a:pt x="20" y="0"/>
                    <a:pt x="12" y="7"/>
                  </a:cubicBezTo>
                  <a:cubicBezTo>
                    <a:pt x="3" y="15"/>
                    <a:pt x="2" y="36"/>
                    <a:pt x="0" y="46"/>
                  </a:cubicBezTo>
                  <a:cubicBezTo>
                    <a:pt x="4" y="30"/>
                    <a:pt x="9" y="15"/>
                    <a:pt x="14" y="10"/>
                  </a:cubicBezTo>
                  <a:cubicBezTo>
                    <a:pt x="20" y="5"/>
                    <a:pt x="34" y="2"/>
                    <a:pt x="39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1" name="Freeform 1129"/>
            <p:cNvSpPr>
              <a:spLocks/>
            </p:cNvSpPr>
            <p:nvPr/>
          </p:nvSpPr>
          <p:spPr bwMode="auto">
            <a:xfrm>
              <a:off x="4705" y="2096"/>
              <a:ext cx="35" cy="184"/>
            </a:xfrm>
            <a:custGeom>
              <a:avLst/>
              <a:gdLst>
                <a:gd name="T0" fmla="*/ 88 w 14"/>
                <a:gd name="T1" fmla="*/ 0 h 69"/>
                <a:gd name="T2" fmla="*/ 8 w 14"/>
                <a:gd name="T3" fmla="*/ 248 h 69"/>
                <a:gd name="T4" fmla="*/ 8 w 14"/>
                <a:gd name="T5" fmla="*/ 491 h 69"/>
                <a:gd name="T6" fmla="*/ 88 w 14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69">
                  <a:moveTo>
                    <a:pt x="14" y="0"/>
                  </a:moveTo>
                  <a:cubicBezTo>
                    <a:pt x="6" y="13"/>
                    <a:pt x="1" y="15"/>
                    <a:pt x="1" y="35"/>
                  </a:cubicBezTo>
                  <a:cubicBezTo>
                    <a:pt x="0" y="56"/>
                    <a:pt x="1" y="69"/>
                    <a:pt x="1" y="69"/>
                  </a:cubicBezTo>
                  <a:cubicBezTo>
                    <a:pt x="2" y="60"/>
                    <a:pt x="1" y="16"/>
                    <a:pt x="14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2" name="Freeform 1130"/>
            <p:cNvSpPr>
              <a:spLocks/>
            </p:cNvSpPr>
            <p:nvPr/>
          </p:nvSpPr>
          <p:spPr bwMode="auto">
            <a:xfrm>
              <a:off x="4725" y="2000"/>
              <a:ext cx="55" cy="184"/>
            </a:xfrm>
            <a:custGeom>
              <a:avLst/>
              <a:gdLst>
                <a:gd name="T0" fmla="*/ 70 w 22"/>
                <a:gd name="T1" fmla="*/ 0 h 69"/>
                <a:gd name="T2" fmla="*/ 108 w 22"/>
                <a:gd name="T3" fmla="*/ 256 h 69"/>
                <a:gd name="T4" fmla="*/ 20 w 22"/>
                <a:gd name="T5" fmla="*/ 491 h 69"/>
                <a:gd name="T6" fmla="*/ 95 w 22"/>
                <a:gd name="T7" fmla="*/ 213 h 69"/>
                <a:gd name="T8" fmla="*/ 70 w 22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69">
                  <a:moveTo>
                    <a:pt x="11" y="0"/>
                  </a:moveTo>
                  <a:cubicBezTo>
                    <a:pt x="17" y="12"/>
                    <a:pt x="22" y="24"/>
                    <a:pt x="17" y="36"/>
                  </a:cubicBezTo>
                  <a:cubicBezTo>
                    <a:pt x="12" y="49"/>
                    <a:pt x="4" y="52"/>
                    <a:pt x="3" y="69"/>
                  </a:cubicBezTo>
                  <a:cubicBezTo>
                    <a:pt x="0" y="55"/>
                    <a:pt x="13" y="45"/>
                    <a:pt x="15" y="30"/>
                  </a:cubicBezTo>
                  <a:cubicBezTo>
                    <a:pt x="18" y="15"/>
                    <a:pt x="15" y="7"/>
                    <a:pt x="11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3" name="Freeform 1131"/>
            <p:cNvSpPr>
              <a:spLocks/>
            </p:cNvSpPr>
            <p:nvPr/>
          </p:nvSpPr>
          <p:spPr bwMode="auto">
            <a:xfrm>
              <a:off x="4623" y="1963"/>
              <a:ext cx="85" cy="90"/>
            </a:xfrm>
            <a:custGeom>
              <a:avLst/>
              <a:gdLst>
                <a:gd name="T0" fmla="*/ 0 w 34"/>
                <a:gd name="T1" fmla="*/ 238 h 34"/>
                <a:gd name="T2" fmla="*/ 95 w 34"/>
                <a:gd name="T3" fmla="*/ 119 h 34"/>
                <a:gd name="T4" fmla="*/ 213 w 34"/>
                <a:gd name="T5" fmla="*/ 56 h 34"/>
                <a:gd name="T6" fmla="*/ 108 w 34"/>
                <a:gd name="T7" fmla="*/ 50 h 34"/>
                <a:gd name="T8" fmla="*/ 0 w 34"/>
                <a:gd name="T9" fmla="*/ 238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cubicBezTo>
                    <a:pt x="8" y="32"/>
                    <a:pt x="11" y="29"/>
                    <a:pt x="15" y="17"/>
                  </a:cubicBezTo>
                  <a:cubicBezTo>
                    <a:pt x="19" y="5"/>
                    <a:pt x="24" y="0"/>
                    <a:pt x="34" y="8"/>
                  </a:cubicBezTo>
                  <a:cubicBezTo>
                    <a:pt x="28" y="1"/>
                    <a:pt x="19" y="2"/>
                    <a:pt x="17" y="7"/>
                  </a:cubicBezTo>
                  <a:cubicBezTo>
                    <a:pt x="14" y="12"/>
                    <a:pt x="8" y="33"/>
                    <a:pt x="0" y="34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4" name="Freeform 1132"/>
            <p:cNvSpPr>
              <a:spLocks/>
            </p:cNvSpPr>
            <p:nvPr/>
          </p:nvSpPr>
          <p:spPr bwMode="auto">
            <a:xfrm>
              <a:off x="4460" y="2123"/>
              <a:ext cx="68" cy="98"/>
            </a:xfrm>
            <a:custGeom>
              <a:avLst/>
              <a:gdLst>
                <a:gd name="T0" fmla="*/ 171 w 27"/>
                <a:gd name="T1" fmla="*/ 0 h 37"/>
                <a:gd name="T2" fmla="*/ 0 w 27"/>
                <a:gd name="T3" fmla="*/ 260 h 37"/>
                <a:gd name="T4" fmla="*/ 171 w 27"/>
                <a:gd name="T5" fmla="*/ 0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7">
                  <a:moveTo>
                    <a:pt x="27" y="0"/>
                  </a:moveTo>
                  <a:cubicBezTo>
                    <a:pt x="26" y="11"/>
                    <a:pt x="23" y="37"/>
                    <a:pt x="0" y="37"/>
                  </a:cubicBezTo>
                  <a:cubicBezTo>
                    <a:pt x="9" y="34"/>
                    <a:pt x="20" y="27"/>
                    <a:pt x="27" y="0"/>
                  </a:cubicBezTo>
                  <a:close/>
                </a:path>
              </a:pathLst>
            </a:custGeom>
            <a:solidFill>
              <a:srgbClr val="EC6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375" name="Freeform 1133"/>
            <p:cNvSpPr>
              <a:spLocks/>
            </p:cNvSpPr>
            <p:nvPr/>
          </p:nvSpPr>
          <p:spPr bwMode="auto">
            <a:xfrm>
              <a:off x="4438" y="1931"/>
              <a:ext cx="342" cy="384"/>
            </a:xfrm>
            <a:custGeom>
              <a:avLst/>
              <a:gdLst>
                <a:gd name="T0" fmla="*/ 529 w 137"/>
                <a:gd name="T1" fmla="*/ 64 h 144"/>
                <a:gd name="T2" fmla="*/ 474 w 137"/>
                <a:gd name="T3" fmla="*/ 171 h 144"/>
                <a:gd name="T4" fmla="*/ 437 w 137"/>
                <a:gd name="T5" fmla="*/ 243 h 144"/>
                <a:gd name="T6" fmla="*/ 374 w 137"/>
                <a:gd name="T7" fmla="*/ 235 h 144"/>
                <a:gd name="T8" fmla="*/ 230 w 137"/>
                <a:gd name="T9" fmla="*/ 248 h 144"/>
                <a:gd name="T10" fmla="*/ 130 w 137"/>
                <a:gd name="T11" fmla="*/ 504 h 144"/>
                <a:gd name="T12" fmla="*/ 50 w 137"/>
                <a:gd name="T13" fmla="*/ 675 h 144"/>
                <a:gd name="T14" fmla="*/ 0 w 137"/>
                <a:gd name="T15" fmla="*/ 739 h 144"/>
                <a:gd name="T16" fmla="*/ 55 w 137"/>
                <a:gd name="T17" fmla="*/ 797 h 144"/>
                <a:gd name="T18" fmla="*/ 237 w 137"/>
                <a:gd name="T19" fmla="*/ 520 h 144"/>
                <a:gd name="T20" fmla="*/ 287 w 137"/>
                <a:gd name="T21" fmla="*/ 355 h 144"/>
                <a:gd name="T22" fmla="*/ 354 w 137"/>
                <a:gd name="T23" fmla="*/ 355 h 144"/>
                <a:gd name="T24" fmla="*/ 467 w 137"/>
                <a:gd name="T25" fmla="*/ 355 h 144"/>
                <a:gd name="T26" fmla="*/ 579 w 137"/>
                <a:gd name="T27" fmla="*/ 205 h 144"/>
                <a:gd name="T28" fmla="*/ 599 w 137"/>
                <a:gd name="T29" fmla="*/ 149 h 144"/>
                <a:gd name="T30" fmla="*/ 637 w 137"/>
                <a:gd name="T31" fmla="*/ 136 h 144"/>
                <a:gd name="T32" fmla="*/ 749 w 137"/>
                <a:gd name="T33" fmla="*/ 363 h 144"/>
                <a:gd name="T34" fmla="*/ 704 w 137"/>
                <a:gd name="T35" fmla="*/ 477 h 144"/>
                <a:gd name="T36" fmla="*/ 654 w 137"/>
                <a:gd name="T37" fmla="*/ 611 h 144"/>
                <a:gd name="T38" fmla="*/ 662 w 137"/>
                <a:gd name="T39" fmla="*/ 968 h 144"/>
                <a:gd name="T40" fmla="*/ 724 w 137"/>
                <a:gd name="T41" fmla="*/ 1016 h 144"/>
                <a:gd name="T42" fmla="*/ 766 w 137"/>
                <a:gd name="T43" fmla="*/ 947 h 144"/>
                <a:gd name="T44" fmla="*/ 761 w 137"/>
                <a:gd name="T45" fmla="*/ 640 h 144"/>
                <a:gd name="T46" fmla="*/ 799 w 137"/>
                <a:gd name="T47" fmla="*/ 541 h 144"/>
                <a:gd name="T48" fmla="*/ 854 w 137"/>
                <a:gd name="T49" fmla="*/ 363 h 144"/>
                <a:gd name="T50" fmla="*/ 674 w 137"/>
                <a:gd name="T51" fmla="*/ 29 h 144"/>
                <a:gd name="T52" fmla="*/ 529 w 137"/>
                <a:gd name="T53" fmla="*/ 64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37" h="144">
                  <a:moveTo>
                    <a:pt x="85" y="9"/>
                  </a:moveTo>
                  <a:cubicBezTo>
                    <a:pt x="80" y="13"/>
                    <a:pt x="78" y="19"/>
                    <a:pt x="76" y="24"/>
                  </a:cubicBezTo>
                  <a:cubicBezTo>
                    <a:pt x="75" y="30"/>
                    <a:pt x="74" y="32"/>
                    <a:pt x="70" y="34"/>
                  </a:cubicBezTo>
                  <a:cubicBezTo>
                    <a:pt x="67" y="34"/>
                    <a:pt x="64" y="34"/>
                    <a:pt x="60" y="33"/>
                  </a:cubicBezTo>
                  <a:cubicBezTo>
                    <a:pt x="54" y="32"/>
                    <a:pt x="45" y="30"/>
                    <a:pt x="37" y="35"/>
                  </a:cubicBezTo>
                  <a:cubicBezTo>
                    <a:pt x="25" y="43"/>
                    <a:pt x="23" y="58"/>
                    <a:pt x="21" y="71"/>
                  </a:cubicBezTo>
                  <a:cubicBezTo>
                    <a:pt x="19" y="89"/>
                    <a:pt x="17" y="94"/>
                    <a:pt x="8" y="95"/>
                  </a:cubicBezTo>
                  <a:cubicBezTo>
                    <a:pt x="4" y="95"/>
                    <a:pt x="0" y="99"/>
                    <a:pt x="0" y="104"/>
                  </a:cubicBezTo>
                  <a:cubicBezTo>
                    <a:pt x="1" y="108"/>
                    <a:pt x="5" y="112"/>
                    <a:pt x="9" y="112"/>
                  </a:cubicBezTo>
                  <a:cubicBezTo>
                    <a:pt x="34" y="110"/>
                    <a:pt x="37" y="88"/>
                    <a:pt x="38" y="73"/>
                  </a:cubicBezTo>
                  <a:cubicBezTo>
                    <a:pt x="39" y="63"/>
                    <a:pt x="41" y="53"/>
                    <a:pt x="46" y="50"/>
                  </a:cubicBezTo>
                  <a:cubicBezTo>
                    <a:pt x="48" y="48"/>
                    <a:pt x="51" y="49"/>
                    <a:pt x="57" y="50"/>
                  </a:cubicBezTo>
                  <a:cubicBezTo>
                    <a:pt x="62" y="51"/>
                    <a:pt x="68" y="52"/>
                    <a:pt x="75" y="50"/>
                  </a:cubicBezTo>
                  <a:cubicBezTo>
                    <a:pt x="88" y="45"/>
                    <a:pt x="91" y="35"/>
                    <a:pt x="93" y="29"/>
                  </a:cubicBezTo>
                  <a:cubicBezTo>
                    <a:pt x="94" y="25"/>
                    <a:pt x="95" y="22"/>
                    <a:pt x="96" y="21"/>
                  </a:cubicBezTo>
                  <a:cubicBezTo>
                    <a:pt x="99" y="18"/>
                    <a:pt x="100" y="19"/>
                    <a:pt x="102" y="19"/>
                  </a:cubicBezTo>
                  <a:cubicBezTo>
                    <a:pt x="110" y="23"/>
                    <a:pt x="120" y="43"/>
                    <a:pt x="120" y="51"/>
                  </a:cubicBezTo>
                  <a:cubicBezTo>
                    <a:pt x="120" y="56"/>
                    <a:pt x="117" y="61"/>
                    <a:pt x="113" y="67"/>
                  </a:cubicBezTo>
                  <a:cubicBezTo>
                    <a:pt x="110" y="73"/>
                    <a:pt x="107" y="79"/>
                    <a:pt x="105" y="86"/>
                  </a:cubicBezTo>
                  <a:cubicBezTo>
                    <a:pt x="102" y="101"/>
                    <a:pt x="103" y="123"/>
                    <a:pt x="106" y="136"/>
                  </a:cubicBezTo>
                  <a:cubicBezTo>
                    <a:pt x="107" y="141"/>
                    <a:pt x="112" y="144"/>
                    <a:pt x="116" y="143"/>
                  </a:cubicBezTo>
                  <a:cubicBezTo>
                    <a:pt x="121" y="142"/>
                    <a:pt x="124" y="137"/>
                    <a:pt x="123" y="133"/>
                  </a:cubicBezTo>
                  <a:cubicBezTo>
                    <a:pt x="120" y="121"/>
                    <a:pt x="119" y="102"/>
                    <a:pt x="122" y="90"/>
                  </a:cubicBezTo>
                  <a:cubicBezTo>
                    <a:pt x="123" y="85"/>
                    <a:pt x="125" y="81"/>
                    <a:pt x="128" y="76"/>
                  </a:cubicBezTo>
                  <a:cubicBezTo>
                    <a:pt x="132" y="69"/>
                    <a:pt x="137" y="61"/>
                    <a:pt x="137" y="51"/>
                  </a:cubicBezTo>
                  <a:cubicBezTo>
                    <a:pt x="137" y="37"/>
                    <a:pt x="124" y="10"/>
                    <a:pt x="108" y="4"/>
                  </a:cubicBezTo>
                  <a:cubicBezTo>
                    <a:pt x="100" y="0"/>
                    <a:pt x="91" y="2"/>
                    <a:pt x="85" y="9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cxnSp>
        <p:nvCxnSpPr>
          <p:cNvPr id="2440" name="Rett linje 2439"/>
          <p:cNvCxnSpPr/>
          <p:nvPr/>
        </p:nvCxnSpPr>
        <p:spPr>
          <a:xfrm>
            <a:off x="1768782" y="3382286"/>
            <a:ext cx="8724977" cy="0"/>
          </a:xfrm>
          <a:prstGeom prst="line">
            <a:avLst/>
          </a:prstGeom>
          <a:ln w="28575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2" name="TekstSylinder 2441"/>
          <p:cNvSpPr txBox="1"/>
          <p:nvPr/>
        </p:nvSpPr>
        <p:spPr>
          <a:xfrm>
            <a:off x="9957534" y="6131592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/>
              <a:t>Gut</a:t>
            </a:r>
            <a:endParaRPr lang="nb-NO" sz="1000" b="1" i="1" dirty="0"/>
          </a:p>
        </p:txBody>
      </p:sp>
      <p:sp>
        <p:nvSpPr>
          <p:cNvPr id="2443" name="TekstSylinder 2442"/>
          <p:cNvSpPr txBox="1"/>
          <p:nvPr/>
        </p:nvSpPr>
        <p:spPr>
          <a:xfrm>
            <a:off x="9957534" y="2623685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b="1" i="1" dirty="0"/>
              <a:t>Gut</a:t>
            </a:r>
            <a:endParaRPr lang="nb-NO" sz="1000" b="1" i="1" dirty="0"/>
          </a:p>
        </p:txBody>
      </p:sp>
      <p:sp>
        <p:nvSpPr>
          <p:cNvPr id="2444" name="TekstSylinder 2443"/>
          <p:cNvSpPr txBox="1"/>
          <p:nvPr/>
        </p:nvSpPr>
        <p:spPr>
          <a:xfrm>
            <a:off x="4487156" y="1192751"/>
            <a:ext cx="315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CE</a:t>
            </a:r>
          </a:p>
        </p:txBody>
      </p:sp>
      <p:sp>
        <p:nvSpPr>
          <p:cNvPr id="2451" name="TekstSylinder 2450"/>
          <p:cNvSpPr txBox="1"/>
          <p:nvPr/>
        </p:nvSpPr>
        <p:spPr>
          <a:xfrm>
            <a:off x="3932448" y="5624038"/>
            <a:ext cx="328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TG</a:t>
            </a:r>
            <a:endParaRPr lang="nb-NO" sz="1000" dirty="0"/>
          </a:p>
        </p:txBody>
      </p:sp>
      <p:sp>
        <p:nvSpPr>
          <p:cNvPr id="1733" name="Friform 1732"/>
          <p:cNvSpPr/>
          <p:nvPr/>
        </p:nvSpPr>
        <p:spPr>
          <a:xfrm rot="254128">
            <a:off x="7583282" y="4311702"/>
            <a:ext cx="166435" cy="197126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00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34" name="TekstSylinder 1733"/>
          <p:cNvSpPr txBox="1"/>
          <p:nvPr/>
        </p:nvSpPr>
        <p:spPr>
          <a:xfrm>
            <a:off x="8416566" y="497188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FA</a:t>
            </a:r>
            <a:endParaRPr lang="nb-NO" sz="1000" dirty="0"/>
          </a:p>
        </p:txBody>
      </p:sp>
      <p:sp>
        <p:nvSpPr>
          <p:cNvPr id="1735" name="Friform 1734"/>
          <p:cNvSpPr/>
          <p:nvPr/>
        </p:nvSpPr>
        <p:spPr>
          <a:xfrm rot="17275413" flipV="1">
            <a:off x="8321689" y="4862347"/>
            <a:ext cx="148358" cy="214552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36" name="Friform 1735"/>
          <p:cNvSpPr/>
          <p:nvPr/>
        </p:nvSpPr>
        <p:spPr>
          <a:xfrm rot="15788016">
            <a:off x="8452174" y="5252133"/>
            <a:ext cx="205220" cy="82503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37" name="TekstSylinder 1736"/>
          <p:cNvSpPr txBox="1"/>
          <p:nvPr/>
        </p:nvSpPr>
        <p:spPr>
          <a:xfrm>
            <a:off x="8368576" y="141237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/>
              <a:t>FA</a:t>
            </a:r>
            <a:endParaRPr lang="nb-NO" sz="1000" dirty="0"/>
          </a:p>
        </p:txBody>
      </p:sp>
      <p:sp>
        <p:nvSpPr>
          <p:cNvPr id="1738" name="Friform 1737"/>
          <p:cNvSpPr/>
          <p:nvPr/>
        </p:nvSpPr>
        <p:spPr>
          <a:xfrm rot="17275413" flipV="1">
            <a:off x="8284679" y="1301261"/>
            <a:ext cx="131905" cy="19009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39" name="Friform 1738"/>
          <p:cNvSpPr/>
          <p:nvPr/>
        </p:nvSpPr>
        <p:spPr>
          <a:xfrm rot="15788016">
            <a:off x="8388309" y="1698978"/>
            <a:ext cx="205220" cy="82503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chemeClr val="tx1"/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40" name="Friform 1801"/>
          <p:cNvSpPr/>
          <p:nvPr/>
        </p:nvSpPr>
        <p:spPr>
          <a:xfrm rot="498065">
            <a:off x="5504215" y="5427060"/>
            <a:ext cx="2486702" cy="158018"/>
          </a:xfrm>
          <a:custGeom>
            <a:avLst/>
            <a:gdLst>
              <a:gd name="connsiteX0" fmla="*/ 0 w 2859181"/>
              <a:gd name="connsiteY0" fmla="*/ 0 h 317891"/>
              <a:gd name="connsiteX1" fmla="*/ 860530 w 2859181"/>
              <a:gd name="connsiteY1" fmla="*/ 305340 h 317891"/>
              <a:gd name="connsiteX2" fmla="*/ 2859181 w 2859181"/>
              <a:gd name="connsiteY2" fmla="*/ 263703 h 31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181" h="317891">
                <a:moveTo>
                  <a:pt x="0" y="0"/>
                </a:moveTo>
                <a:cubicBezTo>
                  <a:pt x="192000" y="130695"/>
                  <a:pt x="384000" y="261390"/>
                  <a:pt x="860530" y="305340"/>
                </a:cubicBezTo>
                <a:cubicBezTo>
                  <a:pt x="1337060" y="349290"/>
                  <a:pt x="2859181" y="263703"/>
                  <a:pt x="2859181" y="263703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741" name="Group 8"/>
          <p:cNvGrpSpPr>
            <a:grpSpLocks noChangeAspect="1"/>
          </p:cNvGrpSpPr>
          <p:nvPr/>
        </p:nvGrpSpPr>
        <p:grpSpPr bwMode="auto">
          <a:xfrm>
            <a:off x="9095848" y="5294082"/>
            <a:ext cx="155252" cy="154800"/>
            <a:chOff x="2019" y="2101"/>
            <a:chExt cx="1720" cy="1715"/>
          </a:xfrm>
        </p:grpSpPr>
        <p:sp>
          <p:nvSpPr>
            <p:cNvPr id="1742" name="Freeform 9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3" name="Freeform 10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rgbClr val="EBB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4" name="Freeform 11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952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5" name="Freeform 12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746" name="Group 8"/>
          <p:cNvGrpSpPr>
            <a:grpSpLocks noChangeAspect="1"/>
          </p:cNvGrpSpPr>
          <p:nvPr/>
        </p:nvGrpSpPr>
        <p:grpSpPr bwMode="auto">
          <a:xfrm>
            <a:off x="9102309" y="1759909"/>
            <a:ext cx="155252" cy="154800"/>
            <a:chOff x="2019" y="2101"/>
            <a:chExt cx="1720" cy="1715"/>
          </a:xfrm>
        </p:grpSpPr>
        <p:sp>
          <p:nvSpPr>
            <p:cNvPr id="1747" name="Freeform 9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8" name="Freeform 10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rgbClr val="EBB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49" name="Freeform 11"/>
            <p:cNvSpPr>
              <a:spLocks/>
            </p:cNvSpPr>
            <p:nvPr/>
          </p:nvSpPr>
          <p:spPr bwMode="auto">
            <a:xfrm>
              <a:off x="2019" y="2101"/>
              <a:ext cx="1720" cy="1715"/>
            </a:xfrm>
            <a:custGeom>
              <a:avLst/>
              <a:gdLst>
                <a:gd name="T0" fmla="*/ 2894 w 832"/>
                <a:gd name="T1" fmla="*/ 3232 h 778"/>
                <a:gd name="T2" fmla="*/ 1590 w 832"/>
                <a:gd name="T3" fmla="*/ 3712 h 778"/>
                <a:gd name="T4" fmla="*/ 108 w 832"/>
                <a:gd name="T5" fmla="*/ 1726 h 778"/>
                <a:gd name="T6" fmla="*/ 496 w 832"/>
                <a:gd name="T7" fmla="*/ 734 h 778"/>
                <a:gd name="T8" fmla="*/ 978 w 832"/>
                <a:gd name="T9" fmla="*/ 282 h 778"/>
                <a:gd name="T10" fmla="*/ 1970 w 832"/>
                <a:gd name="T11" fmla="*/ 53 h 778"/>
                <a:gd name="T12" fmla="*/ 3448 w 832"/>
                <a:gd name="T13" fmla="*/ 2065 h 778"/>
                <a:gd name="T14" fmla="*/ 2894 w 832"/>
                <a:gd name="T15" fmla="*/ 3232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952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50" name="Freeform 12"/>
            <p:cNvSpPr>
              <a:spLocks/>
            </p:cNvSpPr>
            <p:nvPr/>
          </p:nvSpPr>
          <p:spPr bwMode="auto">
            <a:xfrm>
              <a:off x="2085" y="2143"/>
              <a:ext cx="1574" cy="1634"/>
            </a:xfrm>
            <a:custGeom>
              <a:avLst/>
              <a:gdLst>
                <a:gd name="T0" fmla="*/ 1462 w 761"/>
                <a:gd name="T1" fmla="*/ 3539 h 741"/>
                <a:gd name="T2" fmla="*/ 312 w 761"/>
                <a:gd name="T3" fmla="*/ 2792 h 741"/>
                <a:gd name="T4" fmla="*/ 43 w 761"/>
                <a:gd name="T5" fmla="*/ 1643 h 741"/>
                <a:gd name="T6" fmla="*/ 412 w 761"/>
                <a:gd name="T7" fmla="*/ 701 h 741"/>
                <a:gd name="T8" fmla="*/ 873 w 761"/>
                <a:gd name="T9" fmla="*/ 267 h 741"/>
                <a:gd name="T10" fmla="*/ 877 w 761"/>
                <a:gd name="T11" fmla="*/ 267 h 741"/>
                <a:gd name="T12" fmla="*/ 1826 w 761"/>
                <a:gd name="T13" fmla="*/ 44 h 741"/>
                <a:gd name="T14" fmla="*/ 2964 w 761"/>
                <a:gd name="T15" fmla="*/ 792 h 741"/>
                <a:gd name="T16" fmla="*/ 3256 w 761"/>
                <a:gd name="T17" fmla="*/ 1771 h 741"/>
                <a:gd name="T18" fmla="*/ 3243 w 761"/>
                <a:gd name="T19" fmla="*/ 1965 h 741"/>
                <a:gd name="T20" fmla="*/ 2734 w 761"/>
                <a:gd name="T21" fmla="*/ 3054 h 741"/>
                <a:gd name="T22" fmla="*/ 2712 w 761"/>
                <a:gd name="T23" fmla="*/ 3078 h 741"/>
                <a:gd name="T24" fmla="*/ 1462 w 761"/>
                <a:gd name="T25" fmla="*/ 3539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751" name="TekstSylinder 1750"/>
          <p:cNvSpPr txBox="1"/>
          <p:nvPr/>
        </p:nvSpPr>
        <p:spPr>
          <a:xfrm>
            <a:off x="8791868" y="5438763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ABCG5</a:t>
            </a:r>
          </a:p>
          <a:p>
            <a:r>
              <a:rPr lang="nb-NO" sz="1000" i="1" dirty="0"/>
              <a:t>ABCG8</a:t>
            </a:r>
            <a:endParaRPr lang="nb-NO" sz="1000" i="1" dirty="0"/>
          </a:p>
        </p:txBody>
      </p:sp>
      <p:sp>
        <p:nvSpPr>
          <p:cNvPr id="1752" name="TekstSylinder 1751"/>
          <p:cNvSpPr txBox="1"/>
          <p:nvPr/>
        </p:nvSpPr>
        <p:spPr>
          <a:xfrm>
            <a:off x="8791868" y="1927344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i="1" dirty="0"/>
              <a:t>ABCG5</a:t>
            </a:r>
          </a:p>
          <a:p>
            <a:r>
              <a:rPr lang="nb-NO" sz="1000" i="1" dirty="0"/>
              <a:t>ABCG8</a:t>
            </a:r>
            <a:endParaRPr lang="nb-NO" sz="1000" i="1" dirty="0"/>
          </a:p>
        </p:txBody>
      </p:sp>
      <p:grpSp>
        <p:nvGrpSpPr>
          <p:cNvPr id="1755" name="Group 13"/>
          <p:cNvGrpSpPr>
            <a:grpSpLocks noChangeAspect="1"/>
          </p:cNvGrpSpPr>
          <p:nvPr/>
        </p:nvGrpSpPr>
        <p:grpSpPr bwMode="auto">
          <a:xfrm>
            <a:off x="2852525" y="5238061"/>
            <a:ext cx="155159" cy="154800"/>
            <a:chOff x="3558" y="1184"/>
            <a:chExt cx="1728" cy="1724"/>
          </a:xfrm>
        </p:grpSpPr>
        <p:sp>
          <p:nvSpPr>
            <p:cNvPr id="1761" name="Freeform 14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2" name="Freeform 15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3" name="Freeform 16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64" name="Freeform 17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792" name="TekstSylinder 1791"/>
          <p:cNvSpPr txBox="1"/>
          <p:nvPr/>
        </p:nvSpPr>
        <p:spPr>
          <a:xfrm>
            <a:off x="2874367" y="5009694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SR-BI</a:t>
            </a:r>
            <a:endParaRPr lang="nb-NO" sz="1000" i="1" dirty="0"/>
          </a:p>
        </p:txBody>
      </p:sp>
      <p:grpSp>
        <p:nvGrpSpPr>
          <p:cNvPr id="1793" name="Group 13"/>
          <p:cNvGrpSpPr>
            <a:grpSpLocks noChangeAspect="1"/>
          </p:cNvGrpSpPr>
          <p:nvPr/>
        </p:nvGrpSpPr>
        <p:grpSpPr bwMode="auto">
          <a:xfrm>
            <a:off x="2856074" y="1741541"/>
            <a:ext cx="155159" cy="154800"/>
            <a:chOff x="3558" y="1184"/>
            <a:chExt cx="1728" cy="1724"/>
          </a:xfrm>
        </p:grpSpPr>
        <p:sp>
          <p:nvSpPr>
            <p:cNvPr id="1794" name="Freeform 14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solidFill>
              <a:srgbClr val="FFF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5" name="Freeform 15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796" name="Freeform 16"/>
            <p:cNvSpPr>
              <a:spLocks/>
            </p:cNvSpPr>
            <p:nvPr/>
          </p:nvSpPr>
          <p:spPr bwMode="auto">
            <a:xfrm>
              <a:off x="3558" y="1184"/>
              <a:ext cx="1728" cy="1724"/>
            </a:xfrm>
            <a:custGeom>
              <a:avLst/>
              <a:gdLst>
                <a:gd name="T0" fmla="*/ 2920 w 832"/>
                <a:gd name="T1" fmla="*/ 3266 h 778"/>
                <a:gd name="T2" fmla="*/ 1605 w 832"/>
                <a:gd name="T3" fmla="*/ 3752 h 778"/>
                <a:gd name="T4" fmla="*/ 108 w 832"/>
                <a:gd name="T5" fmla="*/ 1744 h 778"/>
                <a:gd name="T6" fmla="*/ 501 w 832"/>
                <a:gd name="T7" fmla="*/ 742 h 778"/>
                <a:gd name="T8" fmla="*/ 989 w 832"/>
                <a:gd name="T9" fmla="*/ 286 h 778"/>
                <a:gd name="T10" fmla="*/ 1988 w 832"/>
                <a:gd name="T11" fmla="*/ 53 h 778"/>
                <a:gd name="T12" fmla="*/ 3481 w 832"/>
                <a:gd name="T13" fmla="*/ 2087 h 778"/>
                <a:gd name="T14" fmla="*/ 2920 w 832"/>
                <a:gd name="T15" fmla="*/ 3266 h 7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2" h="778">
                  <a:moveTo>
                    <a:pt x="677" y="665"/>
                  </a:moveTo>
                  <a:cubicBezTo>
                    <a:pt x="594" y="739"/>
                    <a:pt x="485" y="778"/>
                    <a:pt x="372" y="764"/>
                  </a:cubicBezTo>
                  <a:cubicBezTo>
                    <a:pt x="169" y="738"/>
                    <a:pt x="0" y="568"/>
                    <a:pt x="25" y="355"/>
                  </a:cubicBezTo>
                  <a:cubicBezTo>
                    <a:pt x="34" y="278"/>
                    <a:pt x="68" y="207"/>
                    <a:pt x="116" y="151"/>
                  </a:cubicBezTo>
                  <a:cubicBezTo>
                    <a:pt x="146" y="114"/>
                    <a:pt x="183" y="82"/>
                    <a:pt x="229" y="58"/>
                  </a:cubicBezTo>
                  <a:cubicBezTo>
                    <a:pt x="299" y="19"/>
                    <a:pt x="380" y="0"/>
                    <a:pt x="461" y="11"/>
                  </a:cubicBezTo>
                  <a:cubicBezTo>
                    <a:pt x="664" y="37"/>
                    <a:pt x="832" y="212"/>
                    <a:pt x="807" y="425"/>
                  </a:cubicBezTo>
                  <a:cubicBezTo>
                    <a:pt x="784" y="563"/>
                    <a:pt x="710" y="631"/>
                    <a:pt x="677" y="665"/>
                  </a:cubicBezTo>
                  <a:close/>
                </a:path>
              </a:pathLst>
            </a:custGeom>
            <a:noFill/>
            <a:ln w="11113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0" name="Freeform 17"/>
            <p:cNvSpPr>
              <a:spLocks/>
            </p:cNvSpPr>
            <p:nvPr/>
          </p:nvSpPr>
          <p:spPr bwMode="auto">
            <a:xfrm>
              <a:off x="3625" y="1227"/>
              <a:ext cx="1580" cy="1641"/>
            </a:xfrm>
            <a:custGeom>
              <a:avLst/>
              <a:gdLst>
                <a:gd name="T0" fmla="*/ 1474 w 761"/>
                <a:gd name="T1" fmla="*/ 3570 h 741"/>
                <a:gd name="T2" fmla="*/ 316 w 761"/>
                <a:gd name="T3" fmla="*/ 2815 h 741"/>
                <a:gd name="T4" fmla="*/ 44 w 761"/>
                <a:gd name="T5" fmla="*/ 1659 h 741"/>
                <a:gd name="T6" fmla="*/ 413 w 761"/>
                <a:gd name="T7" fmla="*/ 706 h 741"/>
                <a:gd name="T8" fmla="*/ 880 w 761"/>
                <a:gd name="T9" fmla="*/ 270 h 741"/>
                <a:gd name="T10" fmla="*/ 884 w 761"/>
                <a:gd name="T11" fmla="*/ 270 h 741"/>
                <a:gd name="T12" fmla="*/ 1842 w 761"/>
                <a:gd name="T13" fmla="*/ 44 h 741"/>
                <a:gd name="T14" fmla="*/ 2988 w 761"/>
                <a:gd name="T15" fmla="*/ 799 h 741"/>
                <a:gd name="T16" fmla="*/ 3280 w 761"/>
                <a:gd name="T17" fmla="*/ 1785 h 741"/>
                <a:gd name="T18" fmla="*/ 3268 w 761"/>
                <a:gd name="T19" fmla="*/ 1982 h 741"/>
                <a:gd name="T20" fmla="*/ 2755 w 761"/>
                <a:gd name="T21" fmla="*/ 3080 h 741"/>
                <a:gd name="T22" fmla="*/ 2732 w 761"/>
                <a:gd name="T23" fmla="*/ 3105 h 741"/>
                <a:gd name="T24" fmla="*/ 1474 w 761"/>
                <a:gd name="T25" fmla="*/ 3570 h 7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61" h="741">
                  <a:moveTo>
                    <a:pt x="342" y="728"/>
                  </a:moveTo>
                  <a:cubicBezTo>
                    <a:pt x="233" y="713"/>
                    <a:pt x="135" y="657"/>
                    <a:pt x="73" y="574"/>
                  </a:cubicBezTo>
                  <a:cubicBezTo>
                    <a:pt x="22" y="505"/>
                    <a:pt x="0" y="423"/>
                    <a:pt x="10" y="338"/>
                  </a:cubicBezTo>
                  <a:cubicBezTo>
                    <a:pt x="18" y="267"/>
                    <a:pt x="48" y="200"/>
                    <a:pt x="96" y="144"/>
                  </a:cubicBezTo>
                  <a:cubicBezTo>
                    <a:pt x="129" y="104"/>
                    <a:pt x="164" y="75"/>
                    <a:pt x="204" y="55"/>
                  </a:cubicBezTo>
                  <a:cubicBezTo>
                    <a:pt x="204" y="55"/>
                    <a:pt x="204" y="55"/>
                    <a:pt x="205" y="55"/>
                  </a:cubicBezTo>
                  <a:cubicBezTo>
                    <a:pt x="274" y="16"/>
                    <a:pt x="353" y="0"/>
                    <a:pt x="427" y="9"/>
                  </a:cubicBezTo>
                  <a:cubicBezTo>
                    <a:pt x="534" y="23"/>
                    <a:pt x="631" y="79"/>
                    <a:pt x="693" y="163"/>
                  </a:cubicBezTo>
                  <a:cubicBezTo>
                    <a:pt x="738" y="223"/>
                    <a:pt x="761" y="292"/>
                    <a:pt x="761" y="364"/>
                  </a:cubicBezTo>
                  <a:cubicBezTo>
                    <a:pt x="761" y="377"/>
                    <a:pt x="760" y="390"/>
                    <a:pt x="758" y="404"/>
                  </a:cubicBezTo>
                  <a:cubicBezTo>
                    <a:pt x="737" y="529"/>
                    <a:pt x="673" y="593"/>
                    <a:pt x="639" y="628"/>
                  </a:cubicBezTo>
                  <a:cubicBezTo>
                    <a:pt x="639" y="628"/>
                    <a:pt x="635" y="632"/>
                    <a:pt x="634" y="633"/>
                  </a:cubicBezTo>
                  <a:cubicBezTo>
                    <a:pt x="552" y="706"/>
                    <a:pt x="446" y="741"/>
                    <a:pt x="342" y="728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831" name="TekstSylinder 1830"/>
          <p:cNvSpPr txBox="1"/>
          <p:nvPr/>
        </p:nvSpPr>
        <p:spPr>
          <a:xfrm>
            <a:off x="2874358" y="1544381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000" i="1" dirty="0"/>
              <a:t>SR-BI</a:t>
            </a:r>
            <a:endParaRPr lang="nb-NO" sz="1000" i="1" dirty="0"/>
          </a:p>
        </p:txBody>
      </p:sp>
      <p:grpSp>
        <p:nvGrpSpPr>
          <p:cNvPr id="1832" name="Group 107"/>
          <p:cNvGrpSpPr>
            <a:grpSpLocks noChangeAspect="1"/>
          </p:cNvGrpSpPr>
          <p:nvPr/>
        </p:nvGrpSpPr>
        <p:grpSpPr bwMode="auto">
          <a:xfrm rot="3760035">
            <a:off x="3879769" y="2495174"/>
            <a:ext cx="214004" cy="216000"/>
            <a:chOff x="2869" y="2976"/>
            <a:chExt cx="751" cy="758"/>
          </a:xfrm>
        </p:grpSpPr>
        <p:sp>
          <p:nvSpPr>
            <p:cNvPr id="1833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4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5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6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7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8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39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0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1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2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3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4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5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6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7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48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87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88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1889" name="Group 107"/>
          <p:cNvGrpSpPr>
            <a:grpSpLocks noChangeAspect="1"/>
          </p:cNvGrpSpPr>
          <p:nvPr/>
        </p:nvGrpSpPr>
        <p:grpSpPr bwMode="auto">
          <a:xfrm rot="12727622">
            <a:off x="3712976" y="2291193"/>
            <a:ext cx="214004" cy="216000"/>
            <a:chOff x="2869" y="2976"/>
            <a:chExt cx="751" cy="758"/>
          </a:xfrm>
        </p:grpSpPr>
        <p:sp>
          <p:nvSpPr>
            <p:cNvPr id="1890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1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2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3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4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5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6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7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8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899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0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1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2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3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4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05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940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3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064" name="Group 107"/>
          <p:cNvGrpSpPr>
            <a:grpSpLocks noChangeAspect="1"/>
          </p:cNvGrpSpPr>
          <p:nvPr/>
        </p:nvGrpSpPr>
        <p:grpSpPr bwMode="auto">
          <a:xfrm>
            <a:off x="4994454" y="2522567"/>
            <a:ext cx="249671" cy="252000"/>
            <a:chOff x="2869" y="2976"/>
            <a:chExt cx="751" cy="758"/>
          </a:xfrm>
        </p:grpSpPr>
        <p:sp>
          <p:nvSpPr>
            <p:cNvPr id="2065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6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7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8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69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0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1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2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3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4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5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6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7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8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79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0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1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2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083" name="Group 107"/>
          <p:cNvGrpSpPr>
            <a:grpSpLocks noChangeAspect="1"/>
          </p:cNvGrpSpPr>
          <p:nvPr/>
        </p:nvGrpSpPr>
        <p:grpSpPr bwMode="auto">
          <a:xfrm rot="18267863">
            <a:off x="5141642" y="2793307"/>
            <a:ext cx="249671" cy="252000"/>
            <a:chOff x="2869" y="2976"/>
            <a:chExt cx="751" cy="758"/>
          </a:xfrm>
        </p:grpSpPr>
        <p:sp>
          <p:nvSpPr>
            <p:cNvPr id="2084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5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6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7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8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89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0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1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2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3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4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5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6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7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8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099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0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1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102" name="Group 107"/>
          <p:cNvGrpSpPr>
            <a:grpSpLocks noChangeAspect="1"/>
          </p:cNvGrpSpPr>
          <p:nvPr/>
        </p:nvGrpSpPr>
        <p:grpSpPr bwMode="auto">
          <a:xfrm rot="3724477">
            <a:off x="5380232" y="2594169"/>
            <a:ext cx="249671" cy="252000"/>
            <a:chOff x="2869" y="2976"/>
            <a:chExt cx="751" cy="758"/>
          </a:xfrm>
        </p:grpSpPr>
        <p:sp>
          <p:nvSpPr>
            <p:cNvPr id="2103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4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5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106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39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1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5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6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7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8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49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0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2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3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4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5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6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57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458" name="Group 107"/>
          <p:cNvGrpSpPr>
            <a:grpSpLocks noChangeAspect="1"/>
          </p:cNvGrpSpPr>
          <p:nvPr/>
        </p:nvGrpSpPr>
        <p:grpSpPr bwMode="auto">
          <a:xfrm rot="10800000">
            <a:off x="6469748" y="2537746"/>
            <a:ext cx="267504" cy="270000"/>
            <a:chOff x="2869" y="2976"/>
            <a:chExt cx="751" cy="758"/>
          </a:xfrm>
        </p:grpSpPr>
        <p:sp>
          <p:nvSpPr>
            <p:cNvPr id="2459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0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1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2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3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4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5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6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7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8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69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0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1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2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3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4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5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6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477" name="Group 107"/>
          <p:cNvGrpSpPr>
            <a:grpSpLocks noChangeAspect="1"/>
          </p:cNvGrpSpPr>
          <p:nvPr/>
        </p:nvGrpSpPr>
        <p:grpSpPr bwMode="auto">
          <a:xfrm rot="19050785">
            <a:off x="6957773" y="2693549"/>
            <a:ext cx="285338" cy="288000"/>
            <a:chOff x="2869" y="2976"/>
            <a:chExt cx="751" cy="758"/>
          </a:xfrm>
        </p:grpSpPr>
        <p:sp>
          <p:nvSpPr>
            <p:cNvPr id="2478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79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0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1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2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3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4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5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6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7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8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89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0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1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2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3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4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5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496" name="Group 107"/>
          <p:cNvGrpSpPr>
            <a:grpSpLocks noChangeAspect="1"/>
          </p:cNvGrpSpPr>
          <p:nvPr/>
        </p:nvGrpSpPr>
        <p:grpSpPr bwMode="auto">
          <a:xfrm rot="7279387">
            <a:off x="7138952" y="2456814"/>
            <a:ext cx="285338" cy="288000"/>
            <a:chOff x="2869" y="2976"/>
            <a:chExt cx="751" cy="758"/>
          </a:xfrm>
        </p:grpSpPr>
        <p:sp>
          <p:nvSpPr>
            <p:cNvPr id="2497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8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499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0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1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2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3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4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5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6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7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8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09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0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1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2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3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4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515" name="Group 107"/>
          <p:cNvGrpSpPr>
            <a:grpSpLocks noChangeAspect="1"/>
          </p:cNvGrpSpPr>
          <p:nvPr/>
        </p:nvGrpSpPr>
        <p:grpSpPr bwMode="auto">
          <a:xfrm>
            <a:off x="3615008" y="5898471"/>
            <a:ext cx="214004" cy="216000"/>
            <a:chOff x="2869" y="2976"/>
            <a:chExt cx="751" cy="758"/>
          </a:xfrm>
        </p:grpSpPr>
        <p:sp>
          <p:nvSpPr>
            <p:cNvPr id="2516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7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8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19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0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1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2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3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4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5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6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7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8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29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30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31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32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33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553" name="Group 107"/>
          <p:cNvGrpSpPr>
            <a:grpSpLocks noChangeAspect="1"/>
          </p:cNvGrpSpPr>
          <p:nvPr/>
        </p:nvGrpSpPr>
        <p:grpSpPr bwMode="auto">
          <a:xfrm rot="12727622">
            <a:off x="3881656" y="5954467"/>
            <a:ext cx="214004" cy="216000"/>
            <a:chOff x="2869" y="2976"/>
            <a:chExt cx="751" cy="758"/>
          </a:xfrm>
        </p:grpSpPr>
        <p:sp>
          <p:nvSpPr>
            <p:cNvPr id="2554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5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6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7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8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59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0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1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2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3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4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5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6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7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8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69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0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1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572" name="Group 107"/>
          <p:cNvGrpSpPr>
            <a:grpSpLocks noChangeAspect="1"/>
          </p:cNvGrpSpPr>
          <p:nvPr/>
        </p:nvGrpSpPr>
        <p:grpSpPr bwMode="auto">
          <a:xfrm>
            <a:off x="5135860" y="6175545"/>
            <a:ext cx="249671" cy="252000"/>
            <a:chOff x="2869" y="2976"/>
            <a:chExt cx="751" cy="758"/>
          </a:xfrm>
        </p:grpSpPr>
        <p:sp>
          <p:nvSpPr>
            <p:cNvPr id="2573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4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5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6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7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8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79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0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1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2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3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4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5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6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7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8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89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0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591" name="Group 107"/>
          <p:cNvGrpSpPr>
            <a:grpSpLocks noChangeAspect="1"/>
          </p:cNvGrpSpPr>
          <p:nvPr/>
        </p:nvGrpSpPr>
        <p:grpSpPr bwMode="auto">
          <a:xfrm rot="17795859">
            <a:off x="6432399" y="6125022"/>
            <a:ext cx="267504" cy="270000"/>
            <a:chOff x="2869" y="2976"/>
            <a:chExt cx="751" cy="758"/>
          </a:xfrm>
        </p:grpSpPr>
        <p:sp>
          <p:nvSpPr>
            <p:cNvPr id="2592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3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4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5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6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7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8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599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0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1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2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3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4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5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6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7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8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09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10" name="Group 107"/>
          <p:cNvGrpSpPr>
            <a:grpSpLocks noChangeAspect="1"/>
          </p:cNvGrpSpPr>
          <p:nvPr/>
        </p:nvGrpSpPr>
        <p:grpSpPr bwMode="auto">
          <a:xfrm rot="19050785">
            <a:off x="6884529" y="6167192"/>
            <a:ext cx="285338" cy="288000"/>
            <a:chOff x="2869" y="2976"/>
            <a:chExt cx="751" cy="758"/>
          </a:xfrm>
        </p:grpSpPr>
        <p:sp>
          <p:nvSpPr>
            <p:cNvPr id="2611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2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3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4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5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6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7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8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19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0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1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2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3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4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5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6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7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28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29" name="Group 107"/>
          <p:cNvGrpSpPr>
            <a:grpSpLocks noChangeAspect="1"/>
          </p:cNvGrpSpPr>
          <p:nvPr/>
        </p:nvGrpSpPr>
        <p:grpSpPr bwMode="auto">
          <a:xfrm rot="7279387">
            <a:off x="7170805" y="6036465"/>
            <a:ext cx="285338" cy="288000"/>
            <a:chOff x="2869" y="2976"/>
            <a:chExt cx="751" cy="758"/>
          </a:xfrm>
        </p:grpSpPr>
        <p:sp>
          <p:nvSpPr>
            <p:cNvPr id="2630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1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2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3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4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5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6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7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8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39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0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1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2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3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4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5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6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47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48" name="Group 107"/>
          <p:cNvGrpSpPr>
            <a:grpSpLocks noChangeAspect="1"/>
          </p:cNvGrpSpPr>
          <p:nvPr/>
        </p:nvGrpSpPr>
        <p:grpSpPr bwMode="auto">
          <a:xfrm rot="20961605">
            <a:off x="6918287" y="6431126"/>
            <a:ext cx="285338" cy="288000"/>
            <a:chOff x="2869" y="2976"/>
            <a:chExt cx="751" cy="758"/>
          </a:xfrm>
        </p:grpSpPr>
        <p:sp>
          <p:nvSpPr>
            <p:cNvPr id="2649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0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1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2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3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4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5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6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7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8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59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0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1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2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3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4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5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6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67" name="Group 107"/>
          <p:cNvGrpSpPr>
            <a:grpSpLocks noChangeAspect="1"/>
          </p:cNvGrpSpPr>
          <p:nvPr/>
        </p:nvGrpSpPr>
        <p:grpSpPr bwMode="auto">
          <a:xfrm rot="4952795">
            <a:off x="7296872" y="6360107"/>
            <a:ext cx="285338" cy="288000"/>
            <a:chOff x="2869" y="2976"/>
            <a:chExt cx="751" cy="758"/>
          </a:xfrm>
        </p:grpSpPr>
        <p:sp>
          <p:nvSpPr>
            <p:cNvPr id="2668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69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0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1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2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3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4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5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6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7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8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79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0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1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2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3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4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5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686" name="Group 107"/>
          <p:cNvGrpSpPr>
            <a:grpSpLocks noChangeAspect="1"/>
          </p:cNvGrpSpPr>
          <p:nvPr/>
        </p:nvGrpSpPr>
        <p:grpSpPr bwMode="auto">
          <a:xfrm rot="16724193">
            <a:off x="7115640" y="6264530"/>
            <a:ext cx="285338" cy="288000"/>
            <a:chOff x="2869" y="2976"/>
            <a:chExt cx="751" cy="758"/>
          </a:xfrm>
        </p:grpSpPr>
        <p:sp>
          <p:nvSpPr>
            <p:cNvPr id="2687" name="Oval 8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solidFill>
              <a:srgbClr val="CEA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8" name="Freeform 90"/>
            <p:cNvSpPr>
              <a:spLocks/>
            </p:cNvSpPr>
            <p:nvPr/>
          </p:nvSpPr>
          <p:spPr bwMode="auto">
            <a:xfrm>
              <a:off x="2955" y="3025"/>
              <a:ext cx="405" cy="537"/>
            </a:xfrm>
            <a:custGeom>
              <a:avLst/>
              <a:gdLst>
                <a:gd name="T0" fmla="*/ 133 w 70"/>
                <a:gd name="T1" fmla="*/ 2284 h 87"/>
                <a:gd name="T2" fmla="*/ 2077 w 70"/>
                <a:gd name="T3" fmla="*/ 74 h 87"/>
                <a:gd name="T4" fmla="*/ 2343 w 70"/>
                <a:gd name="T5" fmla="*/ 117 h 87"/>
                <a:gd name="T6" fmla="*/ 1805 w 70"/>
                <a:gd name="T7" fmla="*/ 0 h 87"/>
                <a:gd name="T8" fmla="*/ 0 w 70"/>
                <a:gd name="T9" fmla="*/ 2055 h 87"/>
                <a:gd name="T10" fmla="*/ 370 w 70"/>
                <a:gd name="T11" fmla="*/ 3315 h 87"/>
                <a:gd name="T12" fmla="*/ 133 w 70"/>
                <a:gd name="T13" fmla="*/ 2284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87">
                  <a:moveTo>
                    <a:pt x="4" y="60"/>
                  </a:moveTo>
                  <a:cubicBezTo>
                    <a:pt x="4" y="28"/>
                    <a:pt x="30" y="2"/>
                    <a:pt x="62" y="2"/>
                  </a:cubicBezTo>
                  <a:cubicBezTo>
                    <a:pt x="65" y="2"/>
                    <a:pt x="67" y="2"/>
                    <a:pt x="70" y="3"/>
                  </a:cubicBezTo>
                  <a:cubicBezTo>
                    <a:pt x="65" y="1"/>
                    <a:pt x="59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6"/>
                    <a:pt x="4" y="78"/>
                    <a:pt x="11" y="87"/>
                  </a:cubicBezTo>
                  <a:cubicBezTo>
                    <a:pt x="7" y="79"/>
                    <a:pt x="4" y="69"/>
                    <a:pt x="4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89" name="Freeform 91"/>
            <p:cNvSpPr>
              <a:spLocks/>
            </p:cNvSpPr>
            <p:nvPr/>
          </p:nvSpPr>
          <p:spPr bwMode="auto">
            <a:xfrm>
              <a:off x="3065" y="3068"/>
              <a:ext cx="515" cy="623"/>
            </a:xfrm>
            <a:custGeom>
              <a:avLst/>
              <a:gdLst>
                <a:gd name="T0" fmla="*/ 2043 w 89"/>
                <a:gd name="T1" fmla="*/ 0 h 101"/>
                <a:gd name="T2" fmla="*/ 2644 w 89"/>
                <a:gd name="T3" fmla="*/ 1524 h 101"/>
                <a:gd name="T4" fmla="*/ 839 w 89"/>
                <a:gd name="T5" fmla="*/ 3541 h 101"/>
                <a:gd name="T6" fmla="*/ 0 w 89"/>
                <a:gd name="T7" fmla="*/ 3312 h 101"/>
                <a:gd name="T8" fmla="*/ 1204 w 89"/>
                <a:gd name="T9" fmla="*/ 3843 h 101"/>
                <a:gd name="T10" fmla="*/ 2980 w 89"/>
                <a:gd name="T11" fmla="*/ 1789 h 101"/>
                <a:gd name="T12" fmla="*/ 2043 w 89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" h="101">
                  <a:moveTo>
                    <a:pt x="61" y="0"/>
                  </a:moveTo>
                  <a:cubicBezTo>
                    <a:pt x="72" y="10"/>
                    <a:pt x="79" y="24"/>
                    <a:pt x="79" y="40"/>
                  </a:cubicBezTo>
                  <a:cubicBezTo>
                    <a:pt x="79" y="69"/>
                    <a:pt x="55" y="93"/>
                    <a:pt x="25" y="93"/>
                  </a:cubicBezTo>
                  <a:cubicBezTo>
                    <a:pt x="16" y="93"/>
                    <a:pt x="7" y="91"/>
                    <a:pt x="0" y="87"/>
                  </a:cubicBezTo>
                  <a:cubicBezTo>
                    <a:pt x="9" y="96"/>
                    <a:pt x="22" y="101"/>
                    <a:pt x="36" y="101"/>
                  </a:cubicBezTo>
                  <a:cubicBezTo>
                    <a:pt x="65" y="101"/>
                    <a:pt x="89" y="77"/>
                    <a:pt x="89" y="47"/>
                  </a:cubicBezTo>
                  <a:cubicBezTo>
                    <a:pt x="89" y="27"/>
                    <a:pt x="78" y="9"/>
                    <a:pt x="61" y="0"/>
                  </a:cubicBezTo>
                  <a:close/>
                </a:path>
              </a:pathLst>
            </a:custGeom>
            <a:solidFill>
              <a:srgbClr val="B78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0" name="Oval 92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1" name="Freeform 93"/>
            <p:cNvSpPr>
              <a:spLocks/>
            </p:cNvSpPr>
            <p:nvPr/>
          </p:nvSpPr>
          <p:spPr bwMode="auto">
            <a:xfrm>
              <a:off x="3100" y="3179"/>
              <a:ext cx="220" cy="296"/>
            </a:xfrm>
            <a:custGeom>
              <a:avLst/>
              <a:gdLst>
                <a:gd name="T0" fmla="*/ 98 w 38"/>
                <a:gd name="T1" fmla="*/ 1178 h 48"/>
                <a:gd name="T2" fmla="*/ 1204 w 38"/>
                <a:gd name="T3" fmla="*/ 37 h 48"/>
                <a:gd name="T4" fmla="*/ 1204 w 38"/>
                <a:gd name="T5" fmla="*/ 37 h 48"/>
                <a:gd name="T6" fmla="*/ 938 w 38"/>
                <a:gd name="T7" fmla="*/ 0 h 48"/>
                <a:gd name="T8" fmla="*/ 0 w 38"/>
                <a:gd name="T9" fmla="*/ 1104 h 48"/>
                <a:gd name="T10" fmla="*/ 203 w 38"/>
                <a:gd name="T11" fmla="*/ 1825 h 48"/>
                <a:gd name="T12" fmla="*/ 98 w 38"/>
                <a:gd name="T13" fmla="*/ 1178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48">
                  <a:moveTo>
                    <a:pt x="3" y="31"/>
                  </a:moveTo>
                  <a:cubicBezTo>
                    <a:pt x="3" y="14"/>
                    <a:pt x="20" y="1"/>
                    <a:pt x="36" y="1"/>
                  </a:cubicBezTo>
                  <a:cubicBezTo>
                    <a:pt x="38" y="1"/>
                    <a:pt x="35" y="1"/>
                    <a:pt x="36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35"/>
                    <a:pt x="2" y="43"/>
                    <a:pt x="6" y="48"/>
                  </a:cubicBezTo>
                  <a:cubicBezTo>
                    <a:pt x="3" y="43"/>
                    <a:pt x="3" y="36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2" name="Freeform 94"/>
            <p:cNvSpPr>
              <a:spLocks/>
            </p:cNvSpPr>
            <p:nvPr/>
          </p:nvSpPr>
          <p:spPr bwMode="auto">
            <a:xfrm>
              <a:off x="3164" y="3216"/>
              <a:ext cx="277" cy="327"/>
            </a:xfrm>
            <a:custGeom>
              <a:avLst/>
              <a:gdLst>
                <a:gd name="T0" fmla="*/ 1096 w 48"/>
                <a:gd name="T1" fmla="*/ 0 h 53"/>
                <a:gd name="T2" fmla="*/ 1397 w 48"/>
                <a:gd name="T3" fmla="*/ 802 h 53"/>
                <a:gd name="T4" fmla="*/ 467 w 48"/>
                <a:gd name="T5" fmla="*/ 1863 h 53"/>
                <a:gd name="T6" fmla="*/ 0 w 48"/>
                <a:gd name="T7" fmla="*/ 1752 h 53"/>
                <a:gd name="T8" fmla="*/ 635 w 48"/>
                <a:gd name="T9" fmla="*/ 2018 h 53"/>
                <a:gd name="T10" fmla="*/ 1599 w 48"/>
                <a:gd name="T11" fmla="*/ 950 h 53"/>
                <a:gd name="T12" fmla="*/ 1096 w 4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53">
                  <a:moveTo>
                    <a:pt x="33" y="0"/>
                  </a:moveTo>
                  <a:cubicBezTo>
                    <a:pt x="39" y="5"/>
                    <a:pt x="42" y="12"/>
                    <a:pt x="42" y="21"/>
                  </a:cubicBezTo>
                  <a:cubicBezTo>
                    <a:pt x="42" y="36"/>
                    <a:pt x="30" y="49"/>
                    <a:pt x="14" y="49"/>
                  </a:cubicBezTo>
                  <a:cubicBezTo>
                    <a:pt x="9" y="49"/>
                    <a:pt x="4" y="48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35" y="53"/>
                    <a:pt x="48" y="40"/>
                    <a:pt x="48" y="25"/>
                  </a:cubicBezTo>
                  <a:cubicBezTo>
                    <a:pt x="48" y="14"/>
                    <a:pt x="42" y="4"/>
                    <a:pt x="33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3" name="Oval 95"/>
            <p:cNvSpPr>
              <a:spLocks noChangeArrowheads="1"/>
            </p:cNvSpPr>
            <p:nvPr/>
          </p:nvSpPr>
          <p:spPr bwMode="auto">
            <a:xfrm>
              <a:off x="3077" y="3149"/>
              <a:ext cx="399" cy="43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4" name="Oval 96"/>
            <p:cNvSpPr>
              <a:spLocks noChangeArrowheads="1"/>
            </p:cNvSpPr>
            <p:nvPr/>
          </p:nvSpPr>
          <p:spPr bwMode="auto">
            <a:xfrm>
              <a:off x="3042" y="3241"/>
              <a:ext cx="75" cy="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5" name="Oval 97"/>
            <p:cNvSpPr>
              <a:spLocks noChangeArrowheads="1"/>
            </p:cNvSpPr>
            <p:nvPr/>
          </p:nvSpPr>
          <p:spPr bwMode="auto">
            <a:xfrm>
              <a:off x="3048" y="3334"/>
              <a:ext cx="40" cy="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6" name="Oval 98"/>
            <p:cNvSpPr>
              <a:spLocks noChangeArrowheads="1"/>
            </p:cNvSpPr>
            <p:nvPr/>
          </p:nvSpPr>
          <p:spPr bwMode="auto">
            <a:xfrm>
              <a:off x="3129" y="3253"/>
              <a:ext cx="29" cy="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7" name="Oval 99"/>
            <p:cNvSpPr>
              <a:spLocks noChangeArrowheads="1"/>
            </p:cNvSpPr>
            <p:nvPr/>
          </p:nvSpPr>
          <p:spPr bwMode="auto">
            <a:xfrm>
              <a:off x="2909" y="2976"/>
              <a:ext cx="711" cy="758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8" name="Freeform 100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solidFill>
              <a:srgbClr val="FA5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699" name="Freeform 101"/>
            <p:cNvSpPr>
              <a:spLocks/>
            </p:cNvSpPr>
            <p:nvPr/>
          </p:nvSpPr>
          <p:spPr bwMode="auto">
            <a:xfrm>
              <a:off x="3181" y="3142"/>
              <a:ext cx="358" cy="167"/>
            </a:xfrm>
            <a:custGeom>
              <a:avLst/>
              <a:gdLst>
                <a:gd name="T0" fmla="*/ 2067 w 62"/>
                <a:gd name="T1" fmla="*/ 1033 h 27"/>
                <a:gd name="T2" fmla="*/ 1536 w 62"/>
                <a:gd name="T3" fmla="*/ 155 h 27"/>
                <a:gd name="T4" fmla="*/ 803 w 62"/>
                <a:gd name="T5" fmla="*/ 118 h 27"/>
                <a:gd name="T6" fmla="*/ 0 w 62"/>
                <a:gd name="T7" fmla="*/ 118 h 27"/>
                <a:gd name="T8" fmla="*/ 935 w 62"/>
                <a:gd name="T9" fmla="*/ 192 h 27"/>
                <a:gd name="T10" fmla="*/ 2067 w 62"/>
                <a:gd name="T11" fmla="*/ 1033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7">
                  <a:moveTo>
                    <a:pt x="62" y="27"/>
                  </a:moveTo>
                  <a:cubicBezTo>
                    <a:pt x="61" y="17"/>
                    <a:pt x="54" y="8"/>
                    <a:pt x="46" y="4"/>
                  </a:cubicBezTo>
                  <a:cubicBezTo>
                    <a:pt x="38" y="0"/>
                    <a:pt x="31" y="1"/>
                    <a:pt x="24" y="3"/>
                  </a:cubicBezTo>
                  <a:cubicBezTo>
                    <a:pt x="18" y="5"/>
                    <a:pt x="10" y="8"/>
                    <a:pt x="0" y="3"/>
                  </a:cubicBezTo>
                  <a:cubicBezTo>
                    <a:pt x="5" y="8"/>
                    <a:pt x="15" y="6"/>
                    <a:pt x="28" y="5"/>
                  </a:cubicBezTo>
                  <a:cubicBezTo>
                    <a:pt x="41" y="4"/>
                    <a:pt x="55" y="11"/>
                    <a:pt x="62" y="27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0" name="Freeform 102"/>
            <p:cNvSpPr>
              <a:spLocks/>
            </p:cNvSpPr>
            <p:nvPr/>
          </p:nvSpPr>
          <p:spPr bwMode="auto">
            <a:xfrm>
              <a:off x="3071" y="3358"/>
              <a:ext cx="272" cy="271"/>
            </a:xfrm>
            <a:custGeom>
              <a:avLst/>
              <a:gdLst>
                <a:gd name="T0" fmla="*/ 0 w 47"/>
                <a:gd name="T1" fmla="*/ 37 h 44"/>
                <a:gd name="T2" fmla="*/ 839 w 47"/>
                <a:gd name="T3" fmla="*/ 265 h 44"/>
                <a:gd name="T4" fmla="*/ 972 w 47"/>
                <a:gd name="T5" fmla="*/ 1330 h 44"/>
                <a:gd name="T6" fmla="*/ 1574 w 47"/>
                <a:gd name="T7" fmla="*/ 1478 h 44"/>
                <a:gd name="T8" fmla="*/ 868 w 47"/>
                <a:gd name="T9" fmla="*/ 1330 h 44"/>
                <a:gd name="T10" fmla="*/ 671 w 47"/>
                <a:gd name="T11" fmla="*/ 265 h 44"/>
                <a:gd name="T12" fmla="*/ 0 w 47"/>
                <a:gd name="T13" fmla="*/ 3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44">
                  <a:moveTo>
                    <a:pt x="0" y="1"/>
                  </a:moveTo>
                  <a:cubicBezTo>
                    <a:pt x="11" y="0"/>
                    <a:pt x="18" y="1"/>
                    <a:pt x="25" y="7"/>
                  </a:cubicBezTo>
                  <a:cubicBezTo>
                    <a:pt x="31" y="13"/>
                    <a:pt x="25" y="27"/>
                    <a:pt x="29" y="35"/>
                  </a:cubicBezTo>
                  <a:cubicBezTo>
                    <a:pt x="33" y="43"/>
                    <a:pt x="40" y="41"/>
                    <a:pt x="47" y="39"/>
                  </a:cubicBezTo>
                  <a:cubicBezTo>
                    <a:pt x="39" y="43"/>
                    <a:pt x="29" y="44"/>
                    <a:pt x="26" y="35"/>
                  </a:cubicBezTo>
                  <a:cubicBezTo>
                    <a:pt x="24" y="27"/>
                    <a:pt x="27" y="13"/>
                    <a:pt x="20" y="7"/>
                  </a:cubicBezTo>
                  <a:cubicBezTo>
                    <a:pt x="13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1" name="Freeform 103"/>
            <p:cNvSpPr>
              <a:spLocks/>
            </p:cNvSpPr>
            <p:nvPr/>
          </p:nvSpPr>
          <p:spPr bwMode="auto">
            <a:xfrm>
              <a:off x="2886" y="3173"/>
              <a:ext cx="225" cy="259"/>
            </a:xfrm>
            <a:custGeom>
              <a:avLst/>
              <a:gdLst>
                <a:gd name="T0" fmla="*/ 98 w 39"/>
                <a:gd name="T1" fmla="*/ 0 h 42"/>
                <a:gd name="T2" fmla="*/ 663 w 39"/>
                <a:gd name="T3" fmla="*/ 1443 h 42"/>
                <a:gd name="T4" fmla="*/ 1298 w 39"/>
                <a:gd name="T5" fmla="*/ 1560 h 42"/>
                <a:gd name="T6" fmla="*/ 502 w 39"/>
                <a:gd name="T7" fmla="*/ 1215 h 42"/>
                <a:gd name="T8" fmla="*/ 98 w 39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42">
                  <a:moveTo>
                    <a:pt x="3" y="0"/>
                  </a:moveTo>
                  <a:cubicBezTo>
                    <a:pt x="2" y="13"/>
                    <a:pt x="5" y="30"/>
                    <a:pt x="20" y="38"/>
                  </a:cubicBezTo>
                  <a:cubicBezTo>
                    <a:pt x="29" y="42"/>
                    <a:pt x="36" y="41"/>
                    <a:pt x="39" y="41"/>
                  </a:cubicBezTo>
                  <a:cubicBezTo>
                    <a:pt x="34" y="40"/>
                    <a:pt x="23" y="39"/>
                    <a:pt x="15" y="32"/>
                  </a:cubicBezTo>
                  <a:cubicBezTo>
                    <a:pt x="7" y="25"/>
                    <a:pt x="0" y="8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2" name="Freeform 104"/>
            <p:cNvSpPr>
              <a:spLocks/>
            </p:cNvSpPr>
            <p:nvPr/>
          </p:nvSpPr>
          <p:spPr bwMode="auto">
            <a:xfrm>
              <a:off x="3042" y="3142"/>
              <a:ext cx="324" cy="105"/>
            </a:xfrm>
            <a:custGeom>
              <a:avLst/>
              <a:gdLst>
                <a:gd name="T0" fmla="*/ 98 w 56"/>
                <a:gd name="T1" fmla="*/ 0 h 17"/>
                <a:gd name="T2" fmla="*/ 301 w 56"/>
                <a:gd name="T3" fmla="*/ 346 h 17"/>
                <a:gd name="T4" fmla="*/ 1175 w 56"/>
                <a:gd name="T5" fmla="*/ 611 h 17"/>
                <a:gd name="T6" fmla="*/ 1875 w 56"/>
                <a:gd name="T7" fmla="*/ 457 h 17"/>
                <a:gd name="T8" fmla="*/ 972 w 56"/>
                <a:gd name="T9" fmla="*/ 494 h 17"/>
                <a:gd name="T10" fmla="*/ 98 w 5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7">
                  <a:moveTo>
                    <a:pt x="3" y="0"/>
                  </a:moveTo>
                  <a:cubicBezTo>
                    <a:pt x="0" y="3"/>
                    <a:pt x="1" y="7"/>
                    <a:pt x="9" y="9"/>
                  </a:cubicBezTo>
                  <a:cubicBezTo>
                    <a:pt x="16" y="12"/>
                    <a:pt x="28" y="15"/>
                    <a:pt x="35" y="16"/>
                  </a:cubicBezTo>
                  <a:cubicBezTo>
                    <a:pt x="41" y="17"/>
                    <a:pt x="56" y="12"/>
                    <a:pt x="56" y="12"/>
                  </a:cubicBezTo>
                  <a:cubicBezTo>
                    <a:pt x="47" y="13"/>
                    <a:pt x="38" y="16"/>
                    <a:pt x="29" y="13"/>
                  </a:cubicBezTo>
                  <a:cubicBezTo>
                    <a:pt x="19" y="10"/>
                    <a:pt x="0" y="4"/>
                    <a:pt x="3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3" name="Freeform 105"/>
            <p:cNvSpPr>
              <a:spLocks/>
            </p:cNvSpPr>
            <p:nvPr/>
          </p:nvSpPr>
          <p:spPr bwMode="auto">
            <a:xfrm>
              <a:off x="3221" y="3555"/>
              <a:ext cx="266" cy="161"/>
            </a:xfrm>
            <a:custGeom>
              <a:avLst/>
              <a:gdLst>
                <a:gd name="T0" fmla="*/ 1538 w 46"/>
                <a:gd name="T1" fmla="*/ 0 h 26"/>
                <a:gd name="T2" fmla="*/ 0 w 46"/>
                <a:gd name="T3" fmla="*/ 539 h 26"/>
                <a:gd name="T4" fmla="*/ 1538 w 46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26">
                  <a:moveTo>
                    <a:pt x="46" y="0"/>
                  </a:moveTo>
                  <a:cubicBezTo>
                    <a:pt x="42" y="7"/>
                    <a:pt x="20" y="26"/>
                    <a:pt x="0" y="14"/>
                  </a:cubicBezTo>
                  <a:cubicBezTo>
                    <a:pt x="7" y="17"/>
                    <a:pt x="27" y="18"/>
                    <a:pt x="46" y="0"/>
                  </a:cubicBezTo>
                  <a:close/>
                </a:path>
              </a:pathLst>
            </a:custGeom>
            <a:solidFill>
              <a:srgbClr val="E30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04" name="Freeform 106"/>
            <p:cNvSpPr>
              <a:spLocks/>
            </p:cNvSpPr>
            <p:nvPr/>
          </p:nvSpPr>
          <p:spPr bwMode="auto">
            <a:xfrm>
              <a:off x="2869" y="3105"/>
              <a:ext cx="688" cy="611"/>
            </a:xfrm>
            <a:custGeom>
              <a:avLst/>
              <a:gdLst>
                <a:gd name="T0" fmla="*/ 3677 w 119"/>
                <a:gd name="T1" fmla="*/ 531 h 99"/>
                <a:gd name="T2" fmla="*/ 2509 w 119"/>
                <a:gd name="T3" fmla="*/ 265 h 99"/>
                <a:gd name="T4" fmla="*/ 2307 w 119"/>
                <a:gd name="T5" fmla="*/ 302 h 99"/>
                <a:gd name="T6" fmla="*/ 1671 w 119"/>
                <a:gd name="T7" fmla="*/ 191 h 99"/>
                <a:gd name="T8" fmla="*/ 1237 w 119"/>
                <a:gd name="T9" fmla="*/ 37 h 99"/>
                <a:gd name="T10" fmla="*/ 937 w 119"/>
                <a:gd name="T11" fmla="*/ 228 h 99"/>
                <a:gd name="T12" fmla="*/ 1139 w 119"/>
                <a:gd name="T13" fmla="*/ 611 h 99"/>
                <a:gd name="T14" fmla="*/ 1503 w 119"/>
                <a:gd name="T15" fmla="*/ 722 h 99"/>
                <a:gd name="T16" fmla="*/ 2405 w 119"/>
                <a:gd name="T17" fmla="*/ 876 h 99"/>
                <a:gd name="T18" fmla="*/ 2607 w 119"/>
                <a:gd name="T19" fmla="*/ 802 h 99"/>
                <a:gd name="T20" fmla="*/ 3307 w 119"/>
                <a:gd name="T21" fmla="*/ 950 h 99"/>
                <a:gd name="T22" fmla="*/ 3475 w 119"/>
                <a:gd name="T23" fmla="*/ 1598 h 99"/>
                <a:gd name="T24" fmla="*/ 3110 w 119"/>
                <a:gd name="T25" fmla="*/ 2703 h 99"/>
                <a:gd name="T26" fmla="*/ 2307 w 119"/>
                <a:gd name="T27" fmla="*/ 2969 h 99"/>
                <a:gd name="T28" fmla="*/ 2209 w 119"/>
                <a:gd name="T29" fmla="*/ 2512 h 99"/>
                <a:gd name="T30" fmla="*/ 2041 w 119"/>
                <a:gd name="T31" fmla="*/ 1753 h 99"/>
                <a:gd name="T32" fmla="*/ 1301 w 119"/>
                <a:gd name="T33" fmla="*/ 1487 h 99"/>
                <a:gd name="T34" fmla="*/ 1000 w 119"/>
                <a:gd name="T35" fmla="*/ 1450 h 99"/>
                <a:gd name="T36" fmla="*/ 601 w 119"/>
                <a:gd name="T37" fmla="*/ 574 h 99"/>
                <a:gd name="T38" fmla="*/ 399 w 119"/>
                <a:gd name="T39" fmla="*/ 228 h 99"/>
                <a:gd name="T40" fmla="*/ 98 w 119"/>
                <a:gd name="T41" fmla="*/ 420 h 99"/>
                <a:gd name="T42" fmla="*/ 838 w 119"/>
                <a:gd name="T43" fmla="*/ 2018 h 99"/>
                <a:gd name="T44" fmla="*/ 1301 w 119"/>
                <a:gd name="T45" fmla="*/ 2055 h 99"/>
                <a:gd name="T46" fmla="*/ 1636 w 119"/>
                <a:gd name="T47" fmla="*/ 2092 h 99"/>
                <a:gd name="T48" fmla="*/ 1706 w 119"/>
                <a:gd name="T49" fmla="*/ 2475 h 99"/>
                <a:gd name="T50" fmla="*/ 2006 w 119"/>
                <a:gd name="T51" fmla="*/ 3425 h 99"/>
                <a:gd name="T52" fmla="*/ 3440 w 119"/>
                <a:gd name="T53" fmla="*/ 3160 h 99"/>
                <a:gd name="T54" fmla="*/ 3978 w 119"/>
                <a:gd name="T55" fmla="*/ 1598 h 99"/>
                <a:gd name="T56" fmla="*/ 3677 w 119"/>
                <a:gd name="T57" fmla="*/ 531 h 9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9" h="99">
                  <a:moveTo>
                    <a:pt x="110" y="14"/>
                  </a:moveTo>
                  <a:cubicBezTo>
                    <a:pt x="96" y="1"/>
                    <a:pt x="85" y="4"/>
                    <a:pt x="75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1" y="10"/>
                    <a:pt x="57" y="8"/>
                    <a:pt x="50" y="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3" y="0"/>
                    <a:pt x="30" y="2"/>
                    <a:pt x="28" y="6"/>
                  </a:cubicBezTo>
                  <a:cubicBezTo>
                    <a:pt x="27" y="10"/>
                    <a:pt x="30" y="15"/>
                    <a:pt x="34" y="16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2" y="22"/>
                    <a:pt x="60" y="25"/>
                    <a:pt x="72" y="23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8" y="19"/>
                    <a:pt x="92" y="18"/>
                    <a:pt x="99" y="25"/>
                  </a:cubicBezTo>
                  <a:cubicBezTo>
                    <a:pt x="102" y="28"/>
                    <a:pt x="104" y="34"/>
                    <a:pt x="104" y="42"/>
                  </a:cubicBezTo>
                  <a:cubicBezTo>
                    <a:pt x="103" y="53"/>
                    <a:pt x="99" y="66"/>
                    <a:pt x="93" y="71"/>
                  </a:cubicBezTo>
                  <a:cubicBezTo>
                    <a:pt x="87" y="77"/>
                    <a:pt x="74" y="81"/>
                    <a:pt x="69" y="78"/>
                  </a:cubicBezTo>
                  <a:cubicBezTo>
                    <a:pt x="66" y="75"/>
                    <a:pt x="66" y="73"/>
                    <a:pt x="66" y="66"/>
                  </a:cubicBezTo>
                  <a:cubicBezTo>
                    <a:pt x="66" y="60"/>
                    <a:pt x="66" y="52"/>
                    <a:pt x="61" y="46"/>
                  </a:cubicBezTo>
                  <a:cubicBezTo>
                    <a:pt x="55" y="38"/>
                    <a:pt x="45" y="38"/>
                    <a:pt x="39" y="39"/>
                  </a:cubicBezTo>
                  <a:cubicBezTo>
                    <a:pt x="35" y="39"/>
                    <a:pt x="32" y="39"/>
                    <a:pt x="30" y="38"/>
                  </a:cubicBezTo>
                  <a:cubicBezTo>
                    <a:pt x="22" y="35"/>
                    <a:pt x="16" y="24"/>
                    <a:pt x="18" y="15"/>
                  </a:cubicBezTo>
                  <a:cubicBezTo>
                    <a:pt x="19" y="10"/>
                    <a:pt x="16" y="6"/>
                    <a:pt x="12" y="6"/>
                  </a:cubicBezTo>
                  <a:cubicBezTo>
                    <a:pt x="8" y="5"/>
                    <a:pt x="4" y="7"/>
                    <a:pt x="3" y="11"/>
                  </a:cubicBezTo>
                  <a:cubicBezTo>
                    <a:pt x="0" y="28"/>
                    <a:pt x="9" y="47"/>
                    <a:pt x="25" y="53"/>
                  </a:cubicBezTo>
                  <a:cubicBezTo>
                    <a:pt x="30" y="54"/>
                    <a:pt x="35" y="54"/>
                    <a:pt x="39" y="54"/>
                  </a:cubicBezTo>
                  <a:cubicBezTo>
                    <a:pt x="45" y="54"/>
                    <a:pt x="48" y="54"/>
                    <a:pt x="49" y="55"/>
                  </a:cubicBezTo>
                  <a:cubicBezTo>
                    <a:pt x="51" y="57"/>
                    <a:pt x="51" y="60"/>
                    <a:pt x="51" y="65"/>
                  </a:cubicBezTo>
                  <a:cubicBezTo>
                    <a:pt x="50" y="73"/>
                    <a:pt x="50" y="83"/>
                    <a:pt x="60" y="90"/>
                  </a:cubicBezTo>
                  <a:cubicBezTo>
                    <a:pt x="72" y="99"/>
                    <a:pt x="93" y="92"/>
                    <a:pt x="103" y="83"/>
                  </a:cubicBezTo>
                  <a:cubicBezTo>
                    <a:pt x="114" y="74"/>
                    <a:pt x="119" y="56"/>
                    <a:pt x="119" y="42"/>
                  </a:cubicBezTo>
                  <a:cubicBezTo>
                    <a:pt x="119" y="30"/>
                    <a:pt x="116" y="20"/>
                    <a:pt x="110" y="14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2724" name="Friform 1930"/>
          <p:cNvSpPr/>
          <p:nvPr/>
        </p:nvSpPr>
        <p:spPr>
          <a:xfrm rot="10248672" flipV="1">
            <a:off x="3060768" y="5098101"/>
            <a:ext cx="494593" cy="141545"/>
          </a:xfrm>
          <a:custGeom>
            <a:avLst/>
            <a:gdLst>
              <a:gd name="connsiteX0" fmla="*/ 0 w 501650"/>
              <a:gd name="connsiteY0" fmla="*/ 0 h 244475"/>
              <a:gd name="connsiteX1" fmla="*/ 209550 w 501650"/>
              <a:gd name="connsiteY1" fmla="*/ 161925 h 244475"/>
              <a:gd name="connsiteX2" fmla="*/ 501650 w 501650"/>
              <a:gd name="connsiteY2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" h="244475">
                <a:moveTo>
                  <a:pt x="0" y="0"/>
                </a:moveTo>
                <a:cubicBezTo>
                  <a:pt x="62971" y="60589"/>
                  <a:pt x="125942" y="121179"/>
                  <a:pt x="209550" y="161925"/>
                </a:cubicBezTo>
                <a:cubicBezTo>
                  <a:pt x="293158" y="202671"/>
                  <a:pt x="501650" y="244475"/>
                  <a:pt x="501650" y="244475"/>
                </a:cubicBezTo>
              </a:path>
            </a:pathLst>
          </a:custGeom>
          <a:ln w="12700" cmpd="sng">
            <a:solidFill>
              <a:srgbClr val="FF0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725" name="Group 42"/>
          <p:cNvGrpSpPr>
            <a:grpSpLocks noChangeAspect="1"/>
          </p:cNvGrpSpPr>
          <p:nvPr/>
        </p:nvGrpSpPr>
        <p:grpSpPr bwMode="auto">
          <a:xfrm>
            <a:off x="4882318" y="3844932"/>
            <a:ext cx="378686" cy="404996"/>
            <a:chOff x="2701" y="1447"/>
            <a:chExt cx="950" cy="1016"/>
          </a:xfrm>
        </p:grpSpPr>
        <p:sp>
          <p:nvSpPr>
            <p:cNvPr id="2726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27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28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29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0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1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2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3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4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5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6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7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8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39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0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1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2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3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4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5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6" name="Freeform 63"/>
            <p:cNvSpPr>
              <a:spLocks/>
            </p:cNvSpPr>
            <p:nvPr/>
          </p:nvSpPr>
          <p:spPr bwMode="auto">
            <a:xfrm>
              <a:off x="2724" y="1567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747" name="Group 42"/>
          <p:cNvGrpSpPr>
            <a:grpSpLocks noChangeAspect="1"/>
          </p:cNvGrpSpPr>
          <p:nvPr/>
        </p:nvGrpSpPr>
        <p:grpSpPr bwMode="auto">
          <a:xfrm>
            <a:off x="5192674" y="4258368"/>
            <a:ext cx="378686" cy="404996"/>
            <a:chOff x="2701" y="1447"/>
            <a:chExt cx="950" cy="1016"/>
          </a:xfrm>
        </p:grpSpPr>
        <p:sp>
          <p:nvSpPr>
            <p:cNvPr id="2748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49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0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1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2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3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4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5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6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7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8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59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0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1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2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3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4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5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6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7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68" name="Freeform 63"/>
            <p:cNvSpPr>
              <a:spLocks/>
            </p:cNvSpPr>
            <p:nvPr/>
          </p:nvSpPr>
          <p:spPr bwMode="auto">
            <a:xfrm>
              <a:off x="2724" y="1567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769" name="Group 42"/>
          <p:cNvGrpSpPr>
            <a:grpSpLocks noChangeAspect="1"/>
          </p:cNvGrpSpPr>
          <p:nvPr/>
        </p:nvGrpSpPr>
        <p:grpSpPr bwMode="auto">
          <a:xfrm>
            <a:off x="5193408" y="3970434"/>
            <a:ext cx="378686" cy="404996"/>
            <a:chOff x="2701" y="1447"/>
            <a:chExt cx="950" cy="1016"/>
          </a:xfrm>
        </p:grpSpPr>
        <p:sp>
          <p:nvSpPr>
            <p:cNvPr id="2770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1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2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3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4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5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6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7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8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79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0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1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2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3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4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5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6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7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8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89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0" name="Freeform 63"/>
            <p:cNvSpPr>
              <a:spLocks/>
            </p:cNvSpPr>
            <p:nvPr/>
          </p:nvSpPr>
          <p:spPr bwMode="auto">
            <a:xfrm>
              <a:off x="2724" y="1567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791" name="Group 42"/>
          <p:cNvGrpSpPr>
            <a:grpSpLocks noChangeAspect="1"/>
          </p:cNvGrpSpPr>
          <p:nvPr/>
        </p:nvGrpSpPr>
        <p:grpSpPr bwMode="auto">
          <a:xfrm rot="18671163">
            <a:off x="4508901" y="4116312"/>
            <a:ext cx="339132" cy="364226"/>
            <a:chOff x="2701" y="1447"/>
            <a:chExt cx="946" cy="1016"/>
          </a:xfrm>
        </p:grpSpPr>
        <p:sp>
          <p:nvSpPr>
            <p:cNvPr id="2792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3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4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5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6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7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8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799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0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1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2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3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4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5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6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7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8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09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0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1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2" name="Freeform 63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13" name="Group 42"/>
          <p:cNvGrpSpPr>
            <a:grpSpLocks noChangeAspect="1"/>
          </p:cNvGrpSpPr>
          <p:nvPr/>
        </p:nvGrpSpPr>
        <p:grpSpPr bwMode="auto">
          <a:xfrm rot="9991345">
            <a:off x="4688831" y="4323084"/>
            <a:ext cx="339132" cy="364226"/>
            <a:chOff x="2701" y="1447"/>
            <a:chExt cx="946" cy="1016"/>
          </a:xfrm>
        </p:grpSpPr>
        <p:sp>
          <p:nvSpPr>
            <p:cNvPr id="2814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5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6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7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8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19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0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1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2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3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4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5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6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7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8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29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0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1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2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3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4" name="Freeform 63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35" name="Group 42"/>
          <p:cNvGrpSpPr>
            <a:grpSpLocks noChangeAspect="1"/>
          </p:cNvGrpSpPr>
          <p:nvPr/>
        </p:nvGrpSpPr>
        <p:grpSpPr bwMode="auto">
          <a:xfrm rot="2804561">
            <a:off x="4536416" y="4474928"/>
            <a:ext cx="339132" cy="364226"/>
            <a:chOff x="2701" y="1447"/>
            <a:chExt cx="946" cy="1016"/>
          </a:xfrm>
        </p:grpSpPr>
        <p:sp>
          <p:nvSpPr>
            <p:cNvPr id="2836" name="Oval 43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7" name="Freeform 44"/>
            <p:cNvSpPr>
              <a:spLocks/>
            </p:cNvSpPr>
            <p:nvPr/>
          </p:nvSpPr>
          <p:spPr bwMode="auto">
            <a:xfrm>
              <a:off x="2757" y="1513"/>
              <a:ext cx="520" cy="676"/>
            </a:xfrm>
            <a:custGeom>
              <a:avLst/>
              <a:gdLst>
                <a:gd name="T0" fmla="*/ 194 w 83"/>
                <a:gd name="T1" fmla="*/ 3092 h 101"/>
                <a:gd name="T2" fmla="*/ 2863 w 83"/>
                <a:gd name="T3" fmla="*/ 87 h 101"/>
                <a:gd name="T4" fmla="*/ 3258 w 83"/>
                <a:gd name="T5" fmla="*/ 87 h 101"/>
                <a:gd name="T6" fmla="*/ 2512 w 83"/>
                <a:gd name="T7" fmla="*/ 0 h 101"/>
                <a:gd name="T8" fmla="*/ 0 w 83"/>
                <a:gd name="T9" fmla="*/ 2824 h 101"/>
                <a:gd name="T10" fmla="*/ 551 w 83"/>
                <a:gd name="T11" fmla="*/ 4525 h 101"/>
                <a:gd name="T12" fmla="*/ 194 w 83"/>
                <a:gd name="T13" fmla="*/ 3092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01">
                  <a:moveTo>
                    <a:pt x="5" y="69"/>
                  </a:moveTo>
                  <a:cubicBezTo>
                    <a:pt x="5" y="32"/>
                    <a:pt x="36" y="2"/>
                    <a:pt x="73" y="2"/>
                  </a:cubicBezTo>
                  <a:cubicBezTo>
                    <a:pt x="76" y="2"/>
                    <a:pt x="80" y="2"/>
                    <a:pt x="83" y="2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78"/>
                    <a:pt x="5" y="91"/>
                    <a:pt x="14" y="101"/>
                  </a:cubicBezTo>
                  <a:cubicBezTo>
                    <a:pt x="8" y="92"/>
                    <a:pt x="5" y="81"/>
                    <a:pt x="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8" name="Freeform 45"/>
            <p:cNvSpPr>
              <a:spLocks/>
            </p:cNvSpPr>
            <p:nvPr/>
          </p:nvSpPr>
          <p:spPr bwMode="auto">
            <a:xfrm>
              <a:off x="2895" y="1567"/>
              <a:ext cx="664" cy="789"/>
            </a:xfrm>
            <a:custGeom>
              <a:avLst/>
              <a:gdLst>
                <a:gd name="T0" fmla="*/ 2863 w 106"/>
                <a:gd name="T1" fmla="*/ 0 h 118"/>
                <a:gd name="T2" fmla="*/ 3690 w 106"/>
                <a:gd name="T3" fmla="*/ 2059 h 118"/>
                <a:gd name="T4" fmla="*/ 1178 w 106"/>
                <a:gd name="T5" fmla="*/ 4921 h 118"/>
                <a:gd name="T6" fmla="*/ 0 w 106"/>
                <a:gd name="T7" fmla="*/ 4560 h 118"/>
                <a:gd name="T8" fmla="*/ 1685 w 106"/>
                <a:gd name="T9" fmla="*/ 5276 h 118"/>
                <a:gd name="T10" fmla="*/ 4159 w 106"/>
                <a:gd name="T11" fmla="*/ 2461 h 118"/>
                <a:gd name="T12" fmla="*/ 2863 w 106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18">
                  <a:moveTo>
                    <a:pt x="73" y="0"/>
                  </a:moveTo>
                  <a:cubicBezTo>
                    <a:pt x="86" y="11"/>
                    <a:pt x="94" y="28"/>
                    <a:pt x="94" y="46"/>
                  </a:cubicBezTo>
                  <a:cubicBezTo>
                    <a:pt x="94" y="81"/>
                    <a:pt x="65" y="110"/>
                    <a:pt x="30" y="110"/>
                  </a:cubicBezTo>
                  <a:cubicBezTo>
                    <a:pt x="20" y="110"/>
                    <a:pt x="9" y="107"/>
                    <a:pt x="0" y="102"/>
                  </a:cubicBezTo>
                  <a:cubicBezTo>
                    <a:pt x="12" y="112"/>
                    <a:pt x="26" y="118"/>
                    <a:pt x="43" y="118"/>
                  </a:cubicBezTo>
                  <a:cubicBezTo>
                    <a:pt x="78" y="118"/>
                    <a:pt x="106" y="90"/>
                    <a:pt x="106" y="55"/>
                  </a:cubicBezTo>
                  <a:cubicBezTo>
                    <a:pt x="106" y="31"/>
                    <a:pt x="92" y="10"/>
                    <a:pt x="73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39" name="Oval 46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0" name="Freeform 47"/>
            <p:cNvSpPr>
              <a:spLocks/>
            </p:cNvSpPr>
            <p:nvPr/>
          </p:nvSpPr>
          <p:spPr bwMode="auto">
            <a:xfrm>
              <a:off x="2939" y="1707"/>
              <a:ext cx="282" cy="375"/>
            </a:xfrm>
            <a:custGeom>
              <a:avLst/>
              <a:gdLst>
                <a:gd name="T0" fmla="*/ 194 w 45"/>
                <a:gd name="T1" fmla="*/ 1614 h 56"/>
                <a:gd name="T2" fmla="*/ 1730 w 45"/>
                <a:gd name="T3" fmla="*/ 47 h 56"/>
                <a:gd name="T4" fmla="*/ 1730 w 45"/>
                <a:gd name="T5" fmla="*/ 47 h 56"/>
                <a:gd name="T6" fmla="*/ 1335 w 45"/>
                <a:gd name="T7" fmla="*/ 0 h 56"/>
                <a:gd name="T8" fmla="*/ 0 w 45"/>
                <a:gd name="T9" fmla="*/ 1480 h 56"/>
                <a:gd name="T10" fmla="*/ 276 w 45"/>
                <a:gd name="T11" fmla="*/ 2511 h 56"/>
                <a:gd name="T12" fmla="*/ 194 w 45"/>
                <a:gd name="T13" fmla="*/ 1614 h 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6">
                  <a:moveTo>
                    <a:pt x="5" y="36"/>
                  </a:moveTo>
                  <a:cubicBezTo>
                    <a:pt x="5" y="16"/>
                    <a:pt x="24" y="1"/>
                    <a:pt x="44" y="1"/>
                  </a:cubicBezTo>
                  <a:cubicBezTo>
                    <a:pt x="45" y="1"/>
                    <a:pt x="42" y="1"/>
                    <a:pt x="44" y="1"/>
                  </a:cubicBezTo>
                  <a:cubicBezTo>
                    <a:pt x="41" y="0"/>
                    <a:pt x="37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6"/>
                  </a:cubicBezTo>
                  <a:cubicBezTo>
                    <a:pt x="5" y="51"/>
                    <a:pt x="5" y="42"/>
                    <a:pt x="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1" name="Freeform 48"/>
            <p:cNvSpPr>
              <a:spLocks/>
            </p:cNvSpPr>
            <p:nvPr/>
          </p:nvSpPr>
          <p:spPr bwMode="auto">
            <a:xfrm>
              <a:off x="3026" y="1748"/>
              <a:ext cx="351" cy="421"/>
            </a:xfrm>
            <a:custGeom>
              <a:avLst/>
              <a:gdLst>
                <a:gd name="T0" fmla="*/ 1529 w 56"/>
                <a:gd name="T1" fmla="*/ 0 h 63"/>
                <a:gd name="T2" fmla="*/ 1962 w 56"/>
                <a:gd name="T3" fmla="*/ 1116 h 63"/>
                <a:gd name="T4" fmla="*/ 627 w 56"/>
                <a:gd name="T5" fmla="*/ 2633 h 63"/>
                <a:gd name="T6" fmla="*/ 0 w 56"/>
                <a:gd name="T7" fmla="*/ 2459 h 63"/>
                <a:gd name="T8" fmla="*/ 903 w 56"/>
                <a:gd name="T9" fmla="*/ 2813 h 63"/>
                <a:gd name="T10" fmla="*/ 2200 w 56"/>
                <a:gd name="T11" fmla="*/ 1337 h 63"/>
                <a:gd name="T12" fmla="*/ 1529 w 56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63">
                  <a:moveTo>
                    <a:pt x="39" y="0"/>
                  </a:moveTo>
                  <a:cubicBezTo>
                    <a:pt x="45" y="6"/>
                    <a:pt x="50" y="15"/>
                    <a:pt x="50" y="25"/>
                  </a:cubicBezTo>
                  <a:cubicBezTo>
                    <a:pt x="50" y="44"/>
                    <a:pt x="35" y="59"/>
                    <a:pt x="16" y="59"/>
                  </a:cubicBezTo>
                  <a:cubicBezTo>
                    <a:pt x="10" y="59"/>
                    <a:pt x="5" y="57"/>
                    <a:pt x="0" y="55"/>
                  </a:cubicBezTo>
                  <a:cubicBezTo>
                    <a:pt x="6" y="60"/>
                    <a:pt x="14" y="63"/>
                    <a:pt x="23" y="63"/>
                  </a:cubicBezTo>
                  <a:cubicBezTo>
                    <a:pt x="41" y="63"/>
                    <a:pt x="56" y="48"/>
                    <a:pt x="56" y="30"/>
                  </a:cubicBezTo>
                  <a:cubicBezTo>
                    <a:pt x="56" y="17"/>
                    <a:pt x="49" y="6"/>
                    <a:pt x="39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2" name="Freeform 49"/>
            <p:cNvSpPr>
              <a:spLocks/>
            </p:cNvSpPr>
            <p:nvPr/>
          </p:nvSpPr>
          <p:spPr bwMode="auto">
            <a:xfrm>
              <a:off x="3377" y="1681"/>
              <a:ext cx="113" cy="93"/>
            </a:xfrm>
            <a:custGeom>
              <a:avLst/>
              <a:gdLst>
                <a:gd name="T0" fmla="*/ 0 w 18"/>
                <a:gd name="T1" fmla="*/ 618 h 14"/>
                <a:gd name="T2" fmla="*/ 672 w 18"/>
                <a:gd name="T3" fmla="*/ 438 h 14"/>
                <a:gd name="T4" fmla="*/ 119 w 18"/>
                <a:gd name="T5" fmla="*/ 399 h 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5" y="8"/>
                    <a:pt x="11" y="12"/>
                    <a:pt x="17" y="10"/>
                  </a:cubicBezTo>
                  <a:cubicBezTo>
                    <a:pt x="18" y="0"/>
                    <a:pt x="7" y="5"/>
                    <a:pt x="3" y="9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3" name="Freeform 50"/>
            <p:cNvSpPr>
              <a:spLocks/>
            </p:cNvSpPr>
            <p:nvPr/>
          </p:nvSpPr>
          <p:spPr bwMode="auto">
            <a:xfrm>
              <a:off x="2813" y="1667"/>
              <a:ext cx="163" cy="562"/>
            </a:xfrm>
            <a:custGeom>
              <a:avLst/>
              <a:gdLst>
                <a:gd name="T0" fmla="*/ 0 w 26"/>
                <a:gd name="T1" fmla="*/ 3760 h 84"/>
                <a:gd name="T2" fmla="*/ 552 w 26"/>
                <a:gd name="T3" fmla="*/ 1967 h 84"/>
                <a:gd name="T4" fmla="*/ 1022 w 26"/>
                <a:gd name="T5" fmla="*/ 401 h 84"/>
                <a:gd name="T6" fmla="*/ 38 w 26"/>
                <a:gd name="T7" fmla="*/ 2462 h 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84">
                  <a:moveTo>
                    <a:pt x="0" y="84"/>
                  </a:moveTo>
                  <a:cubicBezTo>
                    <a:pt x="12" y="74"/>
                    <a:pt x="12" y="58"/>
                    <a:pt x="14" y="44"/>
                  </a:cubicBezTo>
                  <a:cubicBezTo>
                    <a:pt x="15" y="30"/>
                    <a:pt x="21" y="21"/>
                    <a:pt x="26" y="9"/>
                  </a:cubicBezTo>
                  <a:cubicBezTo>
                    <a:pt x="11" y="0"/>
                    <a:pt x="1" y="47"/>
                    <a:pt x="1" y="5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4" name="Oval 51"/>
            <p:cNvSpPr>
              <a:spLocks noChangeArrowheads="1"/>
            </p:cNvSpPr>
            <p:nvPr/>
          </p:nvSpPr>
          <p:spPr bwMode="auto">
            <a:xfrm>
              <a:off x="2701" y="1447"/>
              <a:ext cx="908" cy="970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5" name="Oval 52"/>
            <p:cNvSpPr>
              <a:spLocks noChangeArrowheads="1"/>
            </p:cNvSpPr>
            <p:nvPr/>
          </p:nvSpPr>
          <p:spPr bwMode="auto">
            <a:xfrm>
              <a:off x="2914" y="1667"/>
              <a:ext cx="513" cy="549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6" name="Oval 53"/>
            <p:cNvSpPr>
              <a:spLocks noChangeArrowheads="1"/>
            </p:cNvSpPr>
            <p:nvPr/>
          </p:nvSpPr>
          <p:spPr bwMode="auto">
            <a:xfrm>
              <a:off x="2895" y="1814"/>
              <a:ext cx="100" cy="1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7" name="Oval 54"/>
            <p:cNvSpPr>
              <a:spLocks noChangeArrowheads="1"/>
            </p:cNvSpPr>
            <p:nvPr/>
          </p:nvSpPr>
          <p:spPr bwMode="auto">
            <a:xfrm>
              <a:off x="2907" y="1928"/>
              <a:ext cx="57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8" name="Oval 55"/>
            <p:cNvSpPr>
              <a:spLocks noChangeArrowheads="1"/>
            </p:cNvSpPr>
            <p:nvPr/>
          </p:nvSpPr>
          <p:spPr bwMode="auto">
            <a:xfrm>
              <a:off x="2983" y="1794"/>
              <a:ext cx="37" cy="4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49" name="Freeform 56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0" name="Freeform 57"/>
            <p:cNvSpPr>
              <a:spLocks/>
            </p:cNvSpPr>
            <p:nvPr/>
          </p:nvSpPr>
          <p:spPr bwMode="auto">
            <a:xfrm>
              <a:off x="2788" y="1627"/>
              <a:ext cx="345" cy="361"/>
            </a:xfrm>
            <a:custGeom>
              <a:avLst/>
              <a:gdLst>
                <a:gd name="T0" fmla="*/ 0 w 55"/>
                <a:gd name="T1" fmla="*/ 2413 h 54"/>
                <a:gd name="T2" fmla="*/ 828 w 55"/>
                <a:gd name="T3" fmla="*/ 267 h 54"/>
                <a:gd name="T4" fmla="*/ 2164 w 55"/>
                <a:gd name="T5" fmla="*/ 495 h 54"/>
                <a:gd name="T6" fmla="*/ 709 w 55"/>
                <a:gd name="T7" fmla="*/ 535 h 54"/>
                <a:gd name="T8" fmla="*/ 0 w 55"/>
                <a:gd name="T9" fmla="*/ 241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cubicBezTo>
                    <a:pt x="2" y="37"/>
                    <a:pt x="7" y="12"/>
                    <a:pt x="21" y="6"/>
                  </a:cubicBezTo>
                  <a:cubicBezTo>
                    <a:pt x="34" y="0"/>
                    <a:pt x="44" y="3"/>
                    <a:pt x="55" y="11"/>
                  </a:cubicBezTo>
                  <a:cubicBezTo>
                    <a:pt x="50" y="9"/>
                    <a:pt x="32" y="1"/>
                    <a:pt x="18" y="12"/>
                  </a:cubicBezTo>
                  <a:cubicBezTo>
                    <a:pt x="5" y="23"/>
                    <a:pt x="1" y="52"/>
                    <a:pt x="0" y="54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1" name="Freeform 58"/>
            <p:cNvSpPr>
              <a:spLocks/>
            </p:cNvSpPr>
            <p:nvPr/>
          </p:nvSpPr>
          <p:spPr bwMode="auto">
            <a:xfrm>
              <a:off x="3277" y="1554"/>
              <a:ext cx="282" cy="187"/>
            </a:xfrm>
            <a:custGeom>
              <a:avLst/>
              <a:gdLst>
                <a:gd name="T0" fmla="*/ 1216 w 45"/>
                <a:gd name="T1" fmla="*/ 534 h 28"/>
                <a:gd name="T2" fmla="*/ 0 w 45"/>
                <a:gd name="T3" fmla="*/ 1249 h 28"/>
                <a:gd name="T4" fmla="*/ 1767 w 45"/>
                <a:gd name="T5" fmla="*/ 628 h 28"/>
                <a:gd name="T6" fmla="*/ 1216 w 45"/>
                <a:gd name="T7" fmla="*/ 534 h 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28">
                  <a:moveTo>
                    <a:pt x="31" y="12"/>
                  </a:moveTo>
                  <a:cubicBezTo>
                    <a:pt x="22" y="13"/>
                    <a:pt x="9" y="24"/>
                    <a:pt x="0" y="28"/>
                  </a:cubicBezTo>
                  <a:cubicBezTo>
                    <a:pt x="8" y="23"/>
                    <a:pt x="25" y="0"/>
                    <a:pt x="45" y="14"/>
                  </a:cubicBezTo>
                  <a:cubicBezTo>
                    <a:pt x="45" y="14"/>
                    <a:pt x="37" y="12"/>
                    <a:pt x="31" y="1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2" name="Freeform 59"/>
            <p:cNvSpPr>
              <a:spLocks/>
            </p:cNvSpPr>
            <p:nvPr/>
          </p:nvSpPr>
          <p:spPr bwMode="auto">
            <a:xfrm>
              <a:off x="3365" y="1881"/>
              <a:ext cx="163" cy="549"/>
            </a:xfrm>
            <a:custGeom>
              <a:avLst/>
              <a:gdLst>
                <a:gd name="T0" fmla="*/ 1022 w 26"/>
                <a:gd name="T1" fmla="*/ 0 h 82"/>
                <a:gd name="T2" fmla="*/ 470 w 26"/>
                <a:gd name="T3" fmla="*/ 1393 h 82"/>
                <a:gd name="T4" fmla="*/ 276 w 26"/>
                <a:gd name="T5" fmla="*/ 3676 h 82"/>
                <a:gd name="T6" fmla="*/ 514 w 26"/>
                <a:gd name="T7" fmla="*/ 1614 h 82"/>
                <a:gd name="T8" fmla="*/ 1022 w 26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4" y="12"/>
                    <a:pt x="17" y="21"/>
                    <a:pt x="12" y="31"/>
                  </a:cubicBezTo>
                  <a:cubicBezTo>
                    <a:pt x="7" y="42"/>
                    <a:pt x="0" y="65"/>
                    <a:pt x="7" y="82"/>
                  </a:cubicBezTo>
                  <a:cubicBezTo>
                    <a:pt x="7" y="75"/>
                    <a:pt x="5" y="53"/>
                    <a:pt x="13" y="36"/>
                  </a:cubicBezTo>
                  <a:cubicBezTo>
                    <a:pt x="21" y="18"/>
                    <a:pt x="26" y="3"/>
                    <a:pt x="26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3" name="Freeform 60"/>
            <p:cNvSpPr>
              <a:spLocks/>
            </p:cNvSpPr>
            <p:nvPr/>
          </p:nvSpPr>
          <p:spPr bwMode="auto">
            <a:xfrm>
              <a:off x="3083" y="1707"/>
              <a:ext cx="338" cy="128"/>
            </a:xfrm>
            <a:custGeom>
              <a:avLst/>
              <a:gdLst>
                <a:gd name="T0" fmla="*/ 976 w 54"/>
                <a:gd name="T1" fmla="*/ 728 h 19"/>
                <a:gd name="T2" fmla="*/ 2116 w 54"/>
                <a:gd name="T3" fmla="*/ 0 h 19"/>
                <a:gd name="T4" fmla="*/ 1139 w 54"/>
                <a:gd name="T5" fmla="*/ 815 h 19"/>
                <a:gd name="T6" fmla="*/ 0 w 54"/>
                <a:gd name="T7" fmla="*/ 317 h 19"/>
                <a:gd name="T8" fmla="*/ 976 w 54"/>
                <a:gd name="T9" fmla="*/ 72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9">
                  <a:moveTo>
                    <a:pt x="25" y="16"/>
                  </a:moveTo>
                  <a:cubicBezTo>
                    <a:pt x="36" y="16"/>
                    <a:pt x="49" y="2"/>
                    <a:pt x="54" y="0"/>
                  </a:cubicBezTo>
                  <a:cubicBezTo>
                    <a:pt x="47" y="3"/>
                    <a:pt x="40" y="16"/>
                    <a:pt x="29" y="18"/>
                  </a:cubicBezTo>
                  <a:cubicBezTo>
                    <a:pt x="18" y="19"/>
                    <a:pt x="8" y="15"/>
                    <a:pt x="0" y="7"/>
                  </a:cubicBezTo>
                  <a:cubicBezTo>
                    <a:pt x="6" y="10"/>
                    <a:pt x="14" y="15"/>
                    <a:pt x="25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4" name="Freeform 61"/>
            <p:cNvSpPr>
              <a:spLocks/>
            </p:cNvSpPr>
            <p:nvPr/>
          </p:nvSpPr>
          <p:spPr bwMode="auto">
            <a:xfrm>
              <a:off x="2745" y="1942"/>
              <a:ext cx="119" cy="307"/>
            </a:xfrm>
            <a:custGeom>
              <a:avLst/>
              <a:gdLst>
                <a:gd name="T0" fmla="*/ 395 w 19"/>
                <a:gd name="T1" fmla="*/ 1562 h 46"/>
                <a:gd name="T2" fmla="*/ 0 w 19"/>
                <a:gd name="T3" fmla="*/ 1869 h 46"/>
                <a:gd name="T4" fmla="*/ 432 w 19"/>
                <a:gd name="T5" fmla="*/ 1695 h 46"/>
                <a:gd name="T6" fmla="*/ 745 w 19"/>
                <a:gd name="T7" fmla="*/ 0 h 46"/>
                <a:gd name="T8" fmla="*/ 395 w 19"/>
                <a:gd name="T9" fmla="*/ 156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6">
                  <a:moveTo>
                    <a:pt x="10" y="35"/>
                  </a:moveTo>
                  <a:cubicBezTo>
                    <a:pt x="7" y="42"/>
                    <a:pt x="3" y="43"/>
                    <a:pt x="0" y="42"/>
                  </a:cubicBezTo>
                  <a:cubicBezTo>
                    <a:pt x="3" y="46"/>
                    <a:pt x="7" y="45"/>
                    <a:pt x="11" y="38"/>
                  </a:cubicBezTo>
                  <a:cubicBezTo>
                    <a:pt x="16" y="31"/>
                    <a:pt x="18" y="8"/>
                    <a:pt x="19" y="0"/>
                  </a:cubicBezTo>
                  <a:cubicBezTo>
                    <a:pt x="17" y="4"/>
                    <a:pt x="13" y="28"/>
                    <a:pt x="10" y="35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5" name="Freeform 62"/>
            <p:cNvSpPr>
              <a:spLocks/>
            </p:cNvSpPr>
            <p:nvPr/>
          </p:nvSpPr>
          <p:spPr bwMode="auto">
            <a:xfrm>
              <a:off x="3452" y="1768"/>
              <a:ext cx="157" cy="528"/>
            </a:xfrm>
            <a:custGeom>
              <a:avLst/>
              <a:gdLst>
                <a:gd name="T0" fmla="*/ 948 w 25"/>
                <a:gd name="T1" fmla="*/ 0 h 79"/>
                <a:gd name="T2" fmla="*/ 590 w 25"/>
                <a:gd name="T3" fmla="*/ 1698 h 79"/>
                <a:gd name="T4" fmla="*/ 38 w 25"/>
                <a:gd name="T5" fmla="*/ 3529 h 79"/>
                <a:gd name="T6" fmla="*/ 471 w 25"/>
                <a:gd name="T7" fmla="*/ 1651 h 79"/>
                <a:gd name="T8" fmla="*/ 948 w 25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79">
                  <a:moveTo>
                    <a:pt x="24" y="0"/>
                  </a:moveTo>
                  <a:cubicBezTo>
                    <a:pt x="24" y="10"/>
                    <a:pt x="24" y="21"/>
                    <a:pt x="15" y="38"/>
                  </a:cubicBezTo>
                  <a:cubicBezTo>
                    <a:pt x="5" y="55"/>
                    <a:pt x="0" y="64"/>
                    <a:pt x="1" y="79"/>
                  </a:cubicBezTo>
                  <a:cubicBezTo>
                    <a:pt x="0" y="67"/>
                    <a:pt x="4" y="55"/>
                    <a:pt x="12" y="37"/>
                  </a:cubicBezTo>
                  <a:cubicBezTo>
                    <a:pt x="19" y="19"/>
                    <a:pt x="25" y="17"/>
                    <a:pt x="24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6" name="Freeform 63"/>
            <p:cNvSpPr>
              <a:spLocks/>
            </p:cNvSpPr>
            <p:nvPr/>
          </p:nvSpPr>
          <p:spPr bwMode="auto">
            <a:xfrm>
              <a:off x="2720" y="1574"/>
              <a:ext cx="927" cy="889"/>
            </a:xfrm>
            <a:custGeom>
              <a:avLst/>
              <a:gdLst>
                <a:gd name="T0" fmla="*/ 4278 w 148"/>
                <a:gd name="T1" fmla="*/ 267 h 133"/>
                <a:gd name="T2" fmla="*/ 3652 w 148"/>
                <a:gd name="T3" fmla="*/ 802 h 133"/>
                <a:gd name="T4" fmla="*/ 3100 w 148"/>
                <a:gd name="T5" fmla="*/ 1116 h 133"/>
                <a:gd name="T6" fmla="*/ 2706 w 148"/>
                <a:gd name="T7" fmla="*/ 849 h 133"/>
                <a:gd name="T8" fmla="*/ 1960 w 148"/>
                <a:gd name="T9" fmla="*/ 401 h 133"/>
                <a:gd name="T10" fmla="*/ 351 w 148"/>
                <a:gd name="T11" fmla="*/ 2767 h 133"/>
                <a:gd name="T12" fmla="*/ 81 w 148"/>
                <a:gd name="T13" fmla="*/ 4024 h 133"/>
                <a:gd name="T14" fmla="*/ 157 w 148"/>
                <a:gd name="T15" fmla="*/ 4512 h 133"/>
                <a:gd name="T16" fmla="*/ 589 w 148"/>
                <a:gd name="T17" fmla="*/ 4378 h 133"/>
                <a:gd name="T18" fmla="*/ 940 w 148"/>
                <a:gd name="T19" fmla="*/ 2861 h 133"/>
                <a:gd name="T20" fmla="*/ 1885 w 148"/>
                <a:gd name="T21" fmla="*/ 1116 h 133"/>
                <a:gd name="T22" fmla="*/ 2318 w 148"/>
                <a:gd name="T23" fmla="*/ 1384 h 133"/>
                <a:gd name="T24" fmla="*/ 2981 w 148"/>
                <a:gd name="T25" fmla="*/ 1785 h 133"/>
                <a:gd name="T26" fmla="*/ 4121 w 148"/>
                <a:gd name="T27" fmla="*/ 1297 h 133"/>
                <a:gd name="T28" fmla="*/ 4510 w 148"/>
                <a:gd name="T29" fmla="*/ 936 h 133"/>
                <a:gd name="T30" fmla="*/ 4867 w 148"/>
                <a:gd name="T31" fmla="*/ 936 h 133"/>
                <a:gd name="T32" fmla="*/ 4785 w 148"/>
                <a:gd name="T33" fmla="*/ 2634 h 133"/>
                <a:gd name="T34" fmla="*/ 4197 w 148"/>
                <a:gd name="T35" fmla="*/ 5675 h 133"/>
                <a:gd name="T36" fmla="*/ 4591 w 148"/>
                <a:gd name="T37" fmla="*/ 5855 h 133"/>
                <a:gd name="T38" fmla="*/ 4785 w 148"/>
                <a:gd name="T39" fmla="*/ 5448 h 133"/>
                <a:gd name="T40" fmla="*/ 5337 w 148"/>
                <a:gd name="T41" fmla="*/ 2995 h 133"/>
                <a:gd name="T42" fmla="*/ 5337 w 148"/>
                <a:gd name="T43" fmla="*/ 495 h 133"/>
                <a:gd name="T44" fmla="*/ 4278 w 148"/>
                <a:gd name="T45" fmla="*/ 267 h 1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" h="133">
                  <a:moveTo>
                    <a:pt x="109" y="6"/>
                  </a:moveTo>
                  <a:cubicBezTo>
                    <a:pt x="102" y="9"/>
                    <a:pt x="97" y="14"/>
                    <a:pt x="93" y="18"/>
                  </a:cubicBezTo>
                  <a:cubicBezTo>
                    <a:pt x="88" y="24"/>
                    <a:pt x="85" y="26"/>
                    <a:pt x="79" y="25"/>
                  </a:cubicBezTo>
                  <a:cubicBezTo>
                    <a:pt x="75" y="24"/>
                    <a:pt x="72" y="22"/>
                    <a:pt x="69" y="19"/>
                  </a:cubicBezTo>
                  <a:cubicBezTo>
                    <a:pt x="64" y="15"/>
                    <a:pt x="59" y="10"/>
                    <a:pt x="50" y="9"/>
                  </a:cubicBezTo>
                  <a:cubicBezTo>
                    <a:pt x="15" y="5"/>
                    <a:pt x="11" y="39"/>
                    <a:pt x="9" y="62"/>
                  </a:cubicBezTo>
                  <a:cubicBezTo>
                    <a:pt x="7" y="73"/>
                    <a:pt x="6" y="84"/>
                    <a:pt x="2" y="90"/>
                  </a:cubicBezTo>
                  <a:cubicBezTo>
                    <a:pt x="0" y="93"/>
                    <a:pt x="1" y="98"/>
                    <a:pt x="4" y="101"/>
                  </a:cubicBezTo>
                  <a:cubicBezTo>
                    <a:pt x="8" y="103"/>
                    <a:pt x="13" y="102"/>
                    <a:pt x="15" y="98"/>
                  </a:cubicBezTo>
                  <a:cubicBezTo>
                    <a:pt x="21" y="90"/>
                    <a:pt x="23" y="77"/>
                    <a:pt x="24" y="64"/>
                  </a:cubicBezTo>
                  <a:cubicBezTo>
                    <a:pt x="27" y="35"/>
                    <a:pt x="31" y="23"/>
                    <a:pt x="48" y="25"/>
                  </a:cubicBezTo>
                  <a:cubicBezTo>
                    <a:pt x="52" y="25"/>
                    <a:pt x="55" y="27"/>
                    <a:pt x="59" y="31"/>
                  </a:cubicBezTo>
                  <a:cubicBezTo>
                    <a:pt x="63" y="34"/>
                    <a:pt x="68" y="39"/>
                    <a:pt x="76" y="40"/>
                  </a:cubicBezTo>
                  <a:cubicBezTo>
                    <a:pt x="91" y="43"/>
                    <a:pt x="99" y="35"/>
                    <a:pt x="105" y="29"/>
                  </a:cubicBezTo>
                  <a:cubicBezTo>
                    <a:pt x="108" y="25"/>
                    <a:pt x="111" y="22"/>
                    <a:pt x="115" y="21"/>
                  </a:cubicBezTo>
                  <a:cubicBezTo>
                    <a:pt x="122" y="18"/>
                    <a:pt x="124" y="20"/>
                    <a:pt x="124" y="21"/>
                  </a:cubicBezTo>
                  <a:cubicBezTo>
                    <a:pt x="130" y="28"/>
                    <a:pt x="128" y="49"/>
                    <a:pt x="122" y="59"/>
                  </a:cubicBezTo>
                  <a:cubicBezTo>
                    <a:pt x="110" y="79"/>
                    <a:pt x="99" y="104"/>
                    <a:pt x="107" y="127"/>
                  </a:cubicBezTo>
                  <a:cubicBezTo>
                    <a:pt x="108" y="131"/>
                    <a:pt x="113" y="133"/>
                    <a:pt x="117" y="131"/>
                  </a:cubicBezTo>
                  <a:cubicBezTo>
                    <a:pt x="121" y="130"/>
                    <a:pt x="123" y="126"/>
                    <a:pt x="122" y="122"/>
                  </a:cubicBezTo>
                  <a:cubicBezTo>
                    <a:pt x="116" y="104"/>
                    <a:pt x="126" y="84"/>
                    <a:pt x="136" y="67"/>
                  </a:cubicBezTo>
                  <a:cubicBezTo>
                    <a:pt x="143" y="53"/>
                    <a:pt x="148" y="24"/>
                    <a:pt x="136" y="11"/>
                  </a:cubicBezTo>
                  <a:cubicBezTo>
                    <a:pt x="133" y="7"/>
                    <a:pt x="124" y="0"/>
                    <a:pt x="109" y="6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57" name="Group 64"/>
          <p:cNvGrpSpPr>
            <a:grpSpLocks noChangeAspect="1"/>
          </p:cNvGrpSpPr>
          <p:nvPr/>
        </p:nvGrpSpPr>
        <p:grpSpPr bwMode="auto">
          <a:xfrm rot="3837691">
            <a:off x="4314245" y="4249193"/>
            <a:ext cx="288872" cy="327153"/>
            <a:chOff x="1501" y="2071"/>
            <a:chExt cx="815" cy="923"/>
          </a:xfrm>
        </p:grpSpPr>
        <p:sp>
          <p:nvSpPr>
            <p:cNvPr id="2858" name="Oval 65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59" name="Oval 66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0" name="Freeform 67"/>
            <p:cNvSpPr>
              <a:spLocks/>
            </p:cNvSpPr>
            <p:nvPr/>
          </p:nvSpPr>
          <p:spPr bwMode="auto">
            <a:xfrm>
              <a:off x="1526" y="2104"/>
              <a:ext cx="483" cy="642"/>
            </a:xfrm>
            <a:custGeom>
              <a:avLst/>
              <a:gdLst>
                <a:gd name="T0" fmla="*/ 194 w 77"/>
                <a:gd name="T1" fmla="*/ 2909 h 96"/>
                <a:gd name="T2" fmla="*/ 2678 w 77"/>
                <a:gd name="T3" fmla="*/ 87 h 96"/>
                <a:gd name="T4" fmla="*/ 3030 w 77"/>
                <a:gd name="T5" fmla="*/ 87 h 96"/>
                <a:gd name="T6" fmla="*/ 2359 w 77"/>
                <a:gd name="T7" fmla="*/ 0 h 96"/>
                <a:gd name="T8" fmla="*/ 0 w 77"/>
                <a:gd name="T9" fmla="*/ 2642 h 96"/>
                <a:gd name="T10" fmla="*/ 470 w 77"/>
                <a:gd name="T11" fmla="*/ 4293 h 96"/>
                <a:gd name="T12" fmla="*/ 194 w 77"/>
                <a:gd name="T13" fmla="*/ 290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5"/>
                  </a:moveTo>
                  <a:cubicBezTo>
                    <a:pt x="5" y="30"/>
                    <a:pt x="33" y="2"/>
                    <a:pt x="68" y="2"/>
                  </a:cubicBezTo>
                  <a:cubicBezTo>
                    <a:pt x="71" y="2"/>
                    <a:pt x="74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73"/>
                    <a:pt x="4" y="86"/>
                    <a:pt x="12" y="96"/>
                  </a:cubicBezTo>
                  <a:cubicBezTo>
                    <a:pt x="7" y="87"/>
                    <a:pt x="5" y="76"/>
                    <a:pt x="5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1" name="Freeform 68"/>
            <p:cNvSpPr>
              <a:spLocks/>
            </p:cNvSpPr>
            <p:nvPr/>
          </p:nvSpPr>
          <p:spPr bwMode="auto">
            <a:xfrm>
              <a:off x="1658" y="2151"/>
              <a:ext cx="621" cy="749"/>
            </a:xfrm>
            <a:custGeom>
              <a:avLst/>
              <a:gdLst>
                <a:gd name="T0" fmla="*/ 2678 w 99"/>
                <a:gd name="T1" fmla="*/ 0 h 112"/>
                <a:gd name="T2" fmla="*/ 3425 w 99"/>
                <a:gd name="T3" fmla="*/ 1966 h 112"/>
                <a:gd name="T4" fmla="*/ 1104 w 99"/>
                <a:gd name="T5" fmla="*/ 4655 h 112"/>
                <a:gd name="T6" fmla="*/ 0 w 99"/>
                <a:gd name="T7" fmla="*/ 4340 h 112"/>
                <a:gd name="T8" fmla="*/ 1537 w 99"/>
                <a:gd name="T9" fmla="*/ 5009 h 112"/>
                <a:gd name="T10" fmla="*/ 3895 w 99"/>
                <a:gd name="T11" fmla="*/ 2327 h 112"/>
                <a:gd name="T12" fmla="*/ 2678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7"/>
                    <a:pt x="87" y="44"/>
                  </a:cubicBezTo>
                  <a:cubicBezTo>
                    <a:pt x="87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2" name="Freeform 69"/>
            <p:cNvSpPr>
              <a:spLocks/>
            </p:cNvSpPr>
            <p:nvPr/>
          </p:nvSpPr>
          <p:spPr bwMode="auto">
            <a:xfrm>
              <a:off x="1701" y="2285"/>
              <a:ext cx="276" cy="368"/>
            </a:xfrm>
            <a:custGeom>
              <a:avLst/>
              <a:gdLst>
                <a:gd name="T0" fmla="*/ 157 w 44"/>
                <a:gd name="T1" fmla="*/ 1613 h 55"/>
                <a:gd name="T2" fmla="*/ 1694 w 44"/>
                <a:gd name="T3" fmla="*/ 87 h 55"/>
                <a:gd name="T4" fmla="*/ 1694 w 44"/>
                <a:gd name="T5" fmla="*/ 47 h 55"/>
                <a:gd name="T6" fmla="*/ 1298 w 44"/>
                <a:gd name="T7" fmla="*/ 0 h 55"/>
                <a:gd name="T8" fmla="*/ 0 w 44"/>
                <a:gd name="T9" fmla="*/ 1479 h 55"/>
                <a:gd name="T10" fmla="*/ 276 w 44"/>
                <a:gd name="T11" fmla="*/ 2462 h 55"/>
                <a:gd name="T12" fmla="*/ 157 w 44"/>
                <a:gd name="T13" fmla="*/ 161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5">
                  <a:moveTo>
                    <a:pt x="4" y="36"/>
                  </a:moveTo>
                  <a:cubicBezTo>
                    <a:pt x="4" y="16"/>
                    <a:pt x="23" y="2"/>
                    <a:pt x="43" y="2"/>
                  </a:cubicBezTo>
                  <a:cubicBezTo>
                    <a:pt x="44" y="2"/>
                    <a:pt x="41" y="1"/>
                    <a:pt x="43" y="1"/>
                  </a:cubicBezTo>
                  <a:cubicBezTo>
                    <a:pt x="40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5"/>
                  </a:cubicBezTo>
                  <a:cubicBezTo>
                    <a:pt x="4" y="50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3" name="Freeform 70"/>
            <p:cNvSpPr>
              <a:spLocks/>
            </p:cNvSpPr>
            <p:nvPr/>
          </p:nvSpPr>
          <p:spPr bwMode="auto">
            <a:xfrm>
              <a:off x="1789" y="2325"/>
              <a:ext cx="345" cy="414"/>
            </a:xfrm>
            <a:custGeom>
              <a:avLst/>
              <a:gdLst>
                <a:gd name="T0" fmla="*/ 1455 w 55"/>
                <a:gd name="T1" fmla="*/ 0 h 62"/>
                <a:gd name="T2" fmla="*/ 1888 w 55"/>
                <a:gd name="T3" fmla="*/ 1115 h 62"/>
                <a:gd name="T4" fmla="*/ 590 w 55"/>
                <a:gd name="T5" fmla="*/ 2584 h 62"/>
                <a:gd name="T6" fmla="*/ 0 w 55"/>
                <a:gd name="T7" fmla="*/ 2411 h 62"/>
                <a:gd name="T8" fmla="*/ 866 w 55"/>
                <a:gd name="T9" fmla="*/ 2764 h 62"/>
                <a:gd name="T10" fmla="*/ 2164 w 55"/>
                <a:gd name="T11" fmla="*/ 1295 h 62"/>
                <a:gd name="T12" fmla="*/ 1455 w 55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62">
                  <a:moveTo>
                    <a:pt x="37" y="0"/>
                  </a:moveTo>
                  <a:cubicBezTo>
                    <a:pt x="44" y="6"/>
                    <a:pt x="48" y="15"/>
                    <a:pt x="48" y="25"/>
                  </a:cubicBezTo>
                  <a:cubicBezTo>
                    <a:pt x="48" y="43"/>
                    <a:pt x="33" y="58"/>
                    <a:pt x="15" y="58"/>
                  </a:cubicBezTo>
                  <a:cubicBezTo>
                    <a:pt x="10" y="58"/>
                    <a:pt x="4" y="56"/>
                    <a:pt x="0" y="54"/>
                  </a:cubicBezTo>
                  <a:cubicBezTo>
                    <a:pt x="5" y="59"/>
                    <a:pt x="13" y="62"/>
                    <a:pt x="22" y="62"/>
                  </a:cubicBezTo>
                  <a:cubicBezTo>
                    <a:pt x="40" y="62"/>
                    <a:pt x="55" y="47"/>
                    <a:pt x="55" y="29"/>
                  </a:cubicBezTo>
                  <a:cubicBezTo>
                    <a:pt x="55" y="17"/>
                    <a:pt x="48" y="6"/>
                    <a:pt x="37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4" name="Freeform 71"/>
            <p:cNvSpPr>
              <a:spLocks/>
            </p:cNvSpPr>
            <p:nvPr/>
          </p:nvSpPr>
          <p:spPr bwMode="auto">
            <a:xfrm>
              <a:off x="2053" y="2091"/>
              <a:ext cx="219" cy="368"/>
            </a:xfrm>
            <a:custGeom>
              <a:avLst/>
              <a:gdLst>
                <a:gd name="T0" fmla="*/ 81 w 35"/>
                <a:gd name="T1" fmla="*/ 1211 h 55"/>
                <a:gd name="T2" fmla="*/ 1214 w 35"/>
                <a:gd name="T3" fmla="*/ 2462 h 55"/>
                <a:gd name="T4" fmla="*/ 0 w 35"/>
                <a:gd name="T5" fmla="*/ 1030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55">
                  <a:moveTo>
                    <a:pt x="2" y="27"/>
                  </a:moveTo>
                  <a:cubicBezTo>
                    <a:pt x="9" y="22"/>
                    <a:pt x="28" y="48"/>
                    <a:pt x="31" y="55"/>
                  </a:cubicBezTo>
                  <a:cubicBezTo>
                    <a:pt x="35" y="41"/>
                    <a:pt x="15" y="0"/>
                    <a:pt x="0" y="23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5" name="Freeform 72"/>
            <p:cNvSpPr>
              <a:spLocks/>
            </p:cNvSpPr>
            <p:nvPr/>
          </p:nvSpPr>
          <p:spPr bwMode="auto">
            <a:xfrm>
              <a:off x="1614" y="2673"/>
              <a:ext cx="150" cy="160"/>
            </a:xfrm>
            <a:custGeom>
              <a:avLst/>
              <a:gdLst>
                <a:gd name="T0" fmla="*/ 0 w 24"/>
                <a:gd name="T1" fmla="*/ 667 h 24"/>
                <a:gd name="T2" fmla="*/ 550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15"/>
                  </a:moveTo>
                  <a:cubicBezTo>
                    <a:pt x="10" y="24"/>
                    <a:pt x="24" y="7"/>
                    <a:pt x="14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6" name="Oval 73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7" name="Oval 74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8" name="Freeform 75"/>
            <p:cNvSpPr>
              <a:spLocks/>
            </p:cNvSpPr>
            <p:nvPr/>
          </p:nvSpPr>
          <p:spPr bwMode="auto">
            <a:xfrm>
              <a:off x="1814" y="2245"/>
              <a:ext cx="38" cy="40"/>
            </a:xfrm>
            <a:custGeom>
              <a:avLst/>
              <a:gdLst>
                <a:gd name="T0" fmla="*/ 38 w 6"/>
                <a:gd name="T1" fmla="*/ 87 h 6"/>
                <a:gd name="T2" fmla="*/ 158 w 6"/>
                <a:gd name="T3" fmla="*/ 47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8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69" name="Freeform 76"/>
            <p:cNvSpPr>
              <a:spLocks/>
            </p:cNvSpPr>
            <p:nvPr/>
          </p:nvSpPr>
          <p:spPr bwMode="auto">
            <a:xfrm>
              <a:off x="1871" y="2218"/>
              <a:ext cx="63" cy="67"/>
            </a:xfrm>
            <a:custGeom>
              <a:avLst/>
              <a:gdLst>
                <a:gd name="T0" fmla="*/ 38 w 10"/>
                <a:gd name="T1" fmla="*/ 134 h 10"/>
                <a:gd name="T2" fmla="*/ 277 w 10"/>
                <a:gd name="T3" fmla="*/ 47 h 10"/>
                <a:gd name="T4" fmla="*/ 359 w 10"/>
                <a:gd name="T5" fmla="*/ 315 h 10"/>
                <a:gd name="T6" fmla="*/ 120 w 10"/>
                <a:gd name="T7" fmla="*/ 402 h 10"/>
                <a:gd name="T8" fmla="*/ 38 w 10"/>
                <a:gd name="T9" fmla="*/ 13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4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0" name="Freeform 77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1" name="Freeform 78"/>
            <p:cNvSpPr>
              <a:spLocks/>
            </p:cNvSpPr>
            <p:nvPr/>
          </p:nvSpPr>
          <p:spPr bwMode="auto">
            <a:xfrm>
              <a:off x="1658" y="2312"/>
              <a:ext cx="225" cy="287"/>
            </a:xfrm>
            <a:custGeom>
              <a:avLst/>
              <a:gdLst>
                <a:gd name="T0" fmla="*/ 1406 w 36"/>
                <a:gd name="T1" fmla="*/ 87 h 43"/>
                <a:gd name="T2" fmla="*/ 431 w 36"/>
                <a:gd name="T3" fmla="*/ 314 h 43"/>
                <a:gd name="T4" fmla="*/ 0 w 36"/>
                <a:gd name="T5" fmla="*/ 1916 h 43"/>
                <a:gd name="T6" fmla="*/ 506 w 36"/>
                <a:gd name="T7" fmla="*/ 400 h 43"/>
                <a:gd name="T8" fmla="*/ 1406 w 36"/>
                <a:gd name="T9" fmla="*/ 8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43">
                  <a:moveTo>
                    <a:pt x="36" y="2"/>
                  </a:moveTo>
                  <a:cubicBezTo>
                    <a:pt x="25" y="0"/>
                    <a:pt x="18" y="0"/>
                    <a:pt x="11" y="7"/>
                  </a:cubicBezTo>
                  <a:cubicBezTo>
                    <a:pt x="3" y="14"/>
                    <a:pt x="2" y="34"/>
                    <a:pt x="0" y="43"/>
                  </a:cubicBezTo>
                  <a:cubicBezTo>
                    <a:pt x="4" y="28"/>
                    <a:pt x="8" y="14"/>
                    <a:pt x="13" y="9"/>
                  </a:cubicBezTo>
                  <a:cubicBezTo>
                    <a:pt x="18" y="5"/>
                    <a:pt x="31" y="2"/>
                    <a:pt x="36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2" name="Freeform 79"/>
            <p:cNvSpPr>
              <a:spLocks/>
            </p:cNvSpPr>
            <p:nvPr/>
          </p:nvSpPr>
          <p:spPr bwMode="auto">
            <a:xfrm>
              <a:off x="2147" y="2485"/>
              <a:ext cx="81" cy="428"/>
            </a:xfrm>
            <a:custGeom>
              <a:avLst/>
              <a:gdLst>
                <a:gd name="T0" fmla="*/ 505 w 13"/>
                <a:gd name="T1" fmla="*/ 0 h 64"/>
                <a:gd name="T2" fmla="*/ 0 w 13"/>
                <a:gd name="T3" fmla="*/ 1478 h 64"/>
                <a:gd name="T4" fmla="*/ 37 w 13"/>
                <a:gd name="T5" fmla="*/ 2862 h 64"/>
                <a:gd name="T6" fmla="*/ 505 w 13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64">
                  <a:moveTo>
                    <a:pt x="13" y="0"/>
                  </a:moveTo>
                  <a:cubicBezTo>
                    <a:pt x="5" y="12"/>
                    <a:pt x="1" y="14"/>
                    <a:pt x="0" y="33"/>
                  </a:cubicBezTo>
                  <a:cubicBezTo>
                    <a:pt x="0" y="52"/>
                    <a:pt x="1" y="64"/>
                    <a:pt x="1" y="64"/>
                  </a:cubicBezTo>
                  <a:cubicBezTo>
                    <a:pt x="2" y="56"/>
                    <a:pt x="1" y="15"/>
                    <a:pt x="1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3" name="Freeform 80"/>
            <p:cNvSpPr>
              <a:spLocks/>
            </p:cNvSpPr>
            <p:nvPr/>
          </p:nvSpPr>
          <p:spPr bwMode="auto">
            <a:xfrm>
              <a:off x="2191" y="2265"/>
              <a:ext cx="125" cy="428"/>
            </a:xfrm>
            <a:custGeom>
              <a:avLst/>
              <a:gdLst>
                <a:gd name="T0" fmla="*/ 394 w 20"/>
                <a:gd name="T1" fmla="*/ 0 h 64"/>
                <a:gd name="T2" fmla="*/ 625 w 20"/>
                <a:gd name="T3" fmla="*/ 1478 h 64"/>
                <a:gd name="T4" fmla="*/ 119 w 20"/>
                <a:gd name="T5" fmla="*/ 2862 h 64"/>
                <a:gd name="T6" fmla="*/ 550 w 20"/>
                <a:gd name="T7" fmla="*/ 1251 h 64"/>
                <a:gd name="T8" fmla="*/ 394 w 20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4">
                  <a:moveTo>
                    <a:pt x="10" y="0"/>
                  </a:moveTo>
                  <a:cubicBezTo>
                    <a:pt x="16" y="11"/>
                    <a:pt x="20" y="22"/>
                    <a:pt x="16" y="33"/>
                  </a:cubicBezTo>
                  <a:cubicBezTo>
                    <a:pt x="11" y="45"/>
                    <a:pt x="4" y="48"/>
                    <a:pt x="3" y="64"/>
                  </a:cubicBezTo>
                  <a:cubicBezTo>
                    <a:pt x="0" y="50"/>
                    <a:pt x="12" y="42"/>
                    <a:pt x="14" y="28"/>
                  </a:cubicBezTo>
                  <a:cubicBezTo>
                    <a:pt x="17" y="14"/>
                    <a:pt x="14" y="6"/>
                    <a:pt x="1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4" name="Freeform 81"/>
            <p:cNvSpPr>
              <a:spLocks/>
            </p:cNvSpPr>
            <p:nvPr/>
          </p:nvSpPr>
          <p:spPr bwMode="auto">
            <a:xfrm>
              <a:off x="1952" y="2178"/>
              <a:ext cx="195" cy="207"/>
            </a:xfrm>
            <a:custGeom>
              <a:avLst/>
              <a:gdLst>
                <a:gd name="T0" fmla="*/ 0 w 31"/>
                <a:gd name="T1" fmla="*/ 1382 h 31"/>
                <a:gd name="T2" fmla="*/ 554 w 31"/>
                <a:gd name="T3" fmla="*/ 714 h 31"/>
                <a:gd name="T4" fmla="*/ 1227 w 31"/>
                <a:gd name="T5" fmla="*/ 314 h 31"/>
                <a:gd name="T6" fmla="*/ 635 w 31"/>
                <a:gd name="T7" fmla="*/ 267 h 31"/>
                <a:gd name="T8" fmla="*/ 0 w 31"/>
                <a:gd name="T9" fmla="*/ 138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8" y="29"/>
                    <a:pt x="11" y="27"/>
                    <a:pt x="14" y="16"/>
                  </a:cubicBezTo>
                  <a:cubicBezTo>
                    <a:pt x="18" y="5"/>
                    <a:pt x="23" y="0"/>
                    <a:pt x="31" y="7"/>
                  </a:cubicBezTo>
                  <a:cubicBezTo>
                    <a:pt x="26" y="1"/>
                    <a:pt x="18" y="1"/>
                    <a:pt x="16" y="6"/>
                  </a:cubicBezTo>
                  <a:cubicBezTo>
                    <a:pt x="13" y="11"/>
                    <a:pt x="7" y="31"/>
                    <a:pt x="0" y="31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5" name="Freeform 82"/>
            <p:cNvSpPr>
              <a:spLocks/>
            </p:cNvSpPr>
            <p:nvPr/>
          </p:nvSpPr>
          <p:spPr bwMode="auto">
            <a:xfrm>
              <a:off x="1576" y="2546"/>
              <a:ext cx="157" cy="227"/>
            </a:xfrm>
            <a:custGeom>
              <a:avLst/>
              <a:gdLst>
                <a:gd name="T0" fmla="*/ 986 w 25"/>
                <a:gd name="T1" fmla="*/ 0 h 34"/>
                <a:gd name="T2" fmla="*/ 0 w 25"/>
                <a:gd name="T3" fmla="*/ 1516 h 34"/>
                <a:gd name="T4" fmla="*/ 986 w 25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25" y="0"/>
                  </a:moveTo>
                  <a:cubicBezTo>
                    <a:pt x="24" y="10"/>
                    <a:pt x="21" y="34"/>
                    <a:pt x="0" y="34"/>
                  </a:cubicBezTo>
                  <a:cubicBezTo>
                    <a:pt x="8" y="32"/>
                    <a:pt x="19" y="26"/>
                    <a:pt x="25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6" name="Freeform 83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77" name="Group 64"/>
          <p:cNvGrpSpPr>
            <a:grpSpLocks noChangeAspect="1"/>
          </p:cNvGrpSpPr>
          <p:nvPr/>
        </p:nvGrpSpPr>
        <p:grpSpPr bwMode="auto">
          <a:xfrm rot="18084877">
            <a:off x="4341895" y="4434210"/>
            <a:ext cx="288872" cy="327153"/>
            <a:chOff x="1501" y="2071"/>
            <a:chExt cx="815" cy="923"/>
          </a:xfrm>
        </p:grpSpPr>
        <p:sp>
          <p:nvSpPr>
            <p:cNvPr id="2878" name="Oval 65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79" name="Oval 66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0" name="Freeform 67"/>
            <p:cNvSpPr>
              <a:spLocks/>
            </p:cNvSpPr>
            <p:nvPr/>
          </p:nvSpPr>
          <p:spPr bwMode="auto">
            <a:xfrm>
              <a:off x="1526" y="2104"/>
              <a:ext cx="483" cy="642"/>
            </a:xfrm>
            <a:custGeom>
              <a:avLst/>
              <a:gdLst>
                <a:gd name="T0" fmla="*/ 194 w 77"/>
                <a:gd name="T1" fmla="*/ 2909 h 96"/>
                <a:gd name="T2" fmla="*/ 2678 w 77"/>
                <a:gd name="T3" fmla="*/ 87 h 96"/>
                <a:gd name="T4" fmla="*/ 3030 w 77"/>
                <a:gd name="T5" fmla="*/ 87 h 96"/>
                <a:gd name="T6" fmla="*/ 2359 w 77"/>
                <a:gd name="T7" fmla="*/ 0 h 96"/>
                <a:gd name="T8" fmla="*/ 0 w 77"/>
                <a:gd name="T9" fmla="*/ 2642 h 96"/>
                <a:gd name="T10" fmla="*/ 470 w 77"/>
                <a:gd name="T11" fmla="*/ 4293 h 96"/>
                <a:gd name="T12" fmla="*/ 194 w 77"/>
                <a:gd name="T13" fmla="*/ 290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5"/>
                  </a:moveTo>
                  <a:cubicBezTo>
                    <a:pt x="5" y="30"/>
                    <a:pt x="33" y="2"/>
                    <a:pt x="68" y="2"/>
                  </a:cubicBezTo>
                  <a:cubicBezTo>
                    <a:pt x="71" y="2"/>
                    <a:pt x="74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73"/>
                    <a:pt x="4" y="86"/>
                    <a:pt x="12" y="96"/>
                  </a:cubicBezTo>
                  <a:cubicBezTo>
                    <a:pt x="7" y="87"/>
                    <a:pt x="5" y="76"/>
                    <a:pt x="5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1" name="Freeform 68"/>
            <p:cNvSpPr>
              <a:spLocks/>
            </p:cNvSpPr>
            <p:nvPr/>
          </p:nvSpPr>
          <p:spPr bwMode="auto">
            <a:xfrm>
              <a:off x="1658" y="2151"/>
              <a:ext cx="621" cy="749"/>
            </a:xfrm>
            <a:custGeom>
              <a:avLst/>
              <a:gdLst>
                <a:gd name="T0" fmla="*/ 2678 w 99"/>
                <a:gd name="T1" fmla="*/ 0 h 112"/>
                <a:gd name="T2" fmla="*/ 3425 w 99"/>
                <a:gd name="T3" fmla="*/ 1966 h 112"/>
                <a:gd name="T4" fmla="*/ 1104 w 99"/>
                <a:gd name="T5" fmla="*/ 4655 h 112"/>
                <a:gd name="T6" fmla="*/ 0 w 99"/>
                <a:gd name="T7" fmla="*/ 4340 h 112"/>
                <a:gd name="T8" fmla="*/ 1537 w 99"/>
                <a:gd name="T9" fmla="*/ 5009 h 112"/>
                <a:gd name="T10" fmla="*/ 3895 w 99"/>
                <a:gd name="T11" fmla="*/ 2327 h 112"/>
                <a:gd name="T12" fmla="*/ 2678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7"/>
                    <a:pt x="87" y="44"/>
                  </a:cubicBezTo>
                  <a:cubicBezTo>
                    <a:pt x="87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2" name="Freeform 69"/>
            <p:cNvSpPr>
              <a:spLocks/>
            </p:cNvSpPr>
            <p:nvPr/>
          </p:nvSpPr>
          <p:spPr bwMode="auto">
            <a:xfrm>
              <a:off x="1701" y="2285"/>
              <a:ext cx="276" cy="368"/>
            </a:xfrm>
            <a:custGeom>
              <a:avLst/>
              <a:gdLst>
                <a:gd name="T0" fmla="*/ 157 w 44"/>
                <a:gd name="T1" fmla="*/ 1613 h 55"/>
                <a:gd name="T2" fmla="*/ 1694 w 44"/>
                <a:gd name="T3" fmla="*/ 87 h 55"/>
                <a:gd name="T4" fmla="*/ 1694 w 44"/>
                <a:gd name="T5" fmla="*/ 47 h 55"/>
                <a:gd name="T6" fmla="*/ 1298 w 44"/>
                <a:gd name="T7" fmla="*/ 0 h 55"/>
                <a:gd name="T8" fmla="*/ 0 w 44"/>
                <a:gd name="T9" fmla="*/ 1479 h 55"/>
                <a:gd name="T10" fmla="*/ 276 w 44"/>
                <a:gd name="T11" fmla="*/ 2462 h 55"/>
                <a:gd name="T12" fmla="*/ 157 w 44"/>
                <a:gd name="T13" fmla="*/ 161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5">
                  <a:moveTo>
                    <a:pt x="4" y="36"/>
                  </a:moveTo>
                  <a:cubicBezTo>
                    <a:pt x="4" y="16"/>
                    <a:pt x="23" y="2"/>
                    <a:pt x="43" y="2"/>
                  </a:cubicBezTo>
                  <a:cubicBezTo>
                    <a:pt x="44" y="2"/>
                    <a:pt x="41" y="1"/>
                    <a:pt x="43" y="1"/>
                  </a:cubicBezTo>
                  <a:cubicBezTo>
                    <a:pt x="40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5"/>
                  </a:cubicBezTo>
                  <a:cubicBezTo>
                    <a:pt x="4" y="50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3" name="Freeform 70"/>
            <p:cNvSpPr>
              <a:spLocks/>
            </p:cNvSpPr>
            <p:nvPr/>
          </p:nvSpPr>
          <p:spPr bwMode="auto">
            <a:xfrm>
              <a:off x="1789" y="2325"/>
              <a:ext cx="345" cy="414"/>
            </a:xfrm>
            <a:custGeom>
              <a:avLst/>
              <a:gdLst>
                <a:gd name="T0" fmla="*/ 1455 w 55"/>
                <a:gd name="T1" fmla="*/ 0 h 62"/>
                <a:gd name="T2" fmla="*/ 1888 w 55"/>
                <a:gd name="T3" fmla="*/ 1115 h 62"/>
                <a:gd name="T4" fmla="*/ 590 w 55"/>
                <a:gd name="T5" fmla="*/ 2584 h 62"/>
                <a:gd name="T6" fmla="*/ 0 w 55"/>
                <a:gd name="T7" fmla="*/ 2411 h 62"/>
                <a:gd name="T8" fmla="*/ 866 w 55"/>
                <a:gd name="T9" fmla="*/ 2764 h 62"/>
                <a:gd name="T10" fmla="*/ 2164 w 55"/>
                <a:gd name="T11" fmla="*/ 1295 h 62"/>
                <a:gd name="T12" fmla="*/ 1455 w 55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62">
                  <a:moveTo>
                    <a:pt x="37" y="0"/>
                  </a:moveTo>
                  <a:cubicBezTo>
                    <a:pt x="44" y="6"/>
                    <a:pt x="48" y="15"/>
                    <a:pt x="48" y="25"/>
                  </a:cubicBezTo>
                  <a:cubicBezTo>
                    <a:pt x="48" y="43"/>
                    <a:pt x="33" y="58"/>
                    <a:pt x="15" y="58"/>
                  </a:cubicBezTo>
                  <a:cubicBezTo>
                    <a:pt x="10" y="58"/>
                    <a:pt x="4" y="56"/>
                    <a:pt x="0" y="54"/>
                  </a:cubicBezTo>
                  <a:cubicBezTo>
                    <a:pt x="5" y="59"/>
                    <a:pt x="13" y="62"/>
                    <a:pt x="22" y="62"/>
                  </a:cubicBezTo>
                  <a:cubicBezTo>
                    <a:pt x="40" y="62"/>
                    <a:pt x="55" y="47"/>
                    <a:pt x="55" y="29"/>
                  </a:cubicBezTo>
                  <a:cubicBezTo>
                    <a:pt x="55" y="17"/>
                    <a:pt x="48" y="6"/>
                    <a:pt x="37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4" name="Freeform 71"/>
            <p:cNvSpPr>
              <a:spLocks/>
            </p:cNvSpPr>
            <p:nvPr/>
          </p:nvSpPr>
          <p:spPr bwMode="auto">
            <a:xfrm>
              <a:off x="2053" y="2091"/>
              <a:ext cx="219" cy="368"/>
            </a:xfrm>
            <a:custGeom>
              <a:avLst/>
              <a:gdLst>
                <a:gd name="T0" fmla="*/ 81 w 35"/>
                <a:gd name="T1" fmla="*/ 1211 h 55"/>
                <a:gd name="T2" fmla="*/ 1214 w 35"/>
                <a:gd name="T3" fmla="*/ 2462 h 55"/>
                <a:gd name="T4" fmla="*/ 0 w 35"/>
                <a:gd name="T5" fmla="*/ 1030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55">
                  <a:moveTo>
                    <a:pt x="2" y="27"/>
                  </a:moveTo>
                  <a:cubicBezTo>
                    <a:pt x="9" y="22"/>
                    <a:pt x="28" y="48"/>
                    <a:pt x="31" y="55"/>
                  </a:cubicBezTo>
                  <a:cubicBezTo>
                    <a:pt x="35" y="41"/>
                    <a:pt x="15" y="0"/>
                    <a:pt x="0" y="23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5" name="Freeform 72"/>
            <p:cNvSpPr>
              <a:spLocks/>
            </p:cNvSpPr>
            <p:nvPr/>
          </p:nvSpPr>
          <p:spPr bwMode="auto">
            <a:xfrm>
              <a:off x="1614" y="2673"/>
              <a:ext cx="150" cy="160"/>
            </a:xfrm>
            <a:custGeom>
              <a:avLst/>
              <a:gdLst>
                <a:gd name="T0" fmla="*/ 0 w 24"/>
                <a:gd name="T1" fmla="*/ 667 h 24"/>
                <a:gd name="T2" fmla="*/ 550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15"/>
                  </a:moveTo>
                  <a:cubicBezTo>
                    <a:pt x="10" y="24"/>
                    <a:pt x="24" y="7"/>
                    <a:pt x="14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6" name="Oval 73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7" name="Oval 74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8" name="Freeform 75"/>
            <p:cNvSpPr>
              <a:spLocks/>
            </p:cNvSpPr>
            <p:nvPr/>
          </p:nvSpPr>
          <p:spPr bwMode="auto">
            <a:xfrm>
              <a:off x="1814" y="2245"/>
              <a:ext cx="38" cy="40"/>
            </a:xfrm>
            <a:custGeom>
              <a:avLst/>
              <a:gdLst>
                <a:gd name="T0" fmla="*/ 38 w 6"/>
                <a:gd name="T1" fmla="*/ 87 h 6"/>
                <a:gd name="T2" fmla="*/ 158 w 6"/>
                <a:gd name="T3" fmla="*/ 47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8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89" name="Freeform 76"/>
            <p:cNvSpPr>
              <a:spLocks/>
            </p:cNvSpPr>
            <p:nvPr/>
          </p:nvSpPr>
          <p:spPr bwMode="auto">
            <a:xfrm>
              <a:off x="1871" y="2218"/>
              <a:ext cx="63" cy="67"/>
            </a:xfrm>
            <a:custGeom>
              <a:avLst/>
              <a:gdLst>
                <a:gd name="T0" fmla="*/ 38 w 10"/>
                <a:gd name="T1" fmla="*/ 134 h 10"/>
                <a:gd name="T2" fmla="*/ 277 w 10"/>
                <a:gd name="T3" fmla="*/ 47 h 10"/>
                <a:gd name="T4" fmla="*/ 359 w 10"/>
                <a:gd name="T5" fmla="*/ 315 h 10"/>
                <a:gd name="T6" fmla="*/ 120 w 10"/>
                <a:gd name="T7" fmla="*/ 402 h 10"/>
                <a:gd name="T8" fmla="*/ 38 w 10"/>
                <a:gd name="T9" fmla="*/ 13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4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0" name="Freeform 77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1" name="Freeform 78"/>
            <p:cNvSpPr>
              <a:spLocks/>
            </p:cNvSpPr>
            <p:nvPr/>
          </p:nvSpPr>
          <p:spPr bwMode="auto">
            <a:xfrm>
              <a:off x="1658" y="2312"/>
              <a:ext cx="225" cy="287"/>
            </a:xfrm>
            <a:custGeom>
              <a:avLst/>
              <a:gdLst>
                <a:gd name="T0" fmla="*/ 1406 w 36"/>
                <a:gd name="T1" fmla="*/ 87 h 43"/>
                <a:gd name="T2" fmla="*/ 431 w 36"/>
                <a:gd name="T3" fmla="*/ 314 h 43"/>
                <a:gd name="T4" fmla="*/ 0 w 36"/>
                <a:gd name="T5" fmla="*/ 1916 h 43"/>
                <a:gd name="T6" fmla="*/ 506 w 36"/>
                <a:gd name="T7" fmla="*/ 400 h 43"/>
                <a:gd name="T8" fmla="*/ 1406 w 36"/>
                <a:gd name="T9" fmla="*/ 8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43">
                  <a:moveTo>
                    <a:pt x="36" y="2"/>
                  </a:moveTo>
                  <a:cubicBezTo>
                    <a:pt x="25" y="0"/>
                    <a:pt x="18" y="0"/>
                    <a:pt x="11" y="7"/>
                  </a:cubicBezTo>
                  <a:cubicBezTo>
                    <a:pt x="3" y="14"/>
                    <a:pt x="2" y="34"/>
                    <a:pt x="0" y="43"/>
                  </a:cubicBezTo>
                  <a:cubicBezTo>
                    <a:pt x="4" y="28"/>
                    <a:pt x="8" y="14"/>
                    <a:pt x="13" y="9"/>
                  </a:cubicBezTo>
                  <a:cubicBezTo>
                    <a:pt x="18" y="5"/>
                    <a:pt x="31" y="2"/>
                    <a:pt x="36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2" name="Freeform 79"/>
            <p:cNvSpPr>
              <a:spLocks/>
            </p:cNvSpPr>
            <p:nvPr/>
          </p:nvSpPr>
          <p:spPr bwMode="auto">
            <a:xfrm>
              <a:off x="2147" y="2485"/>
              <a:ext cx="81" cy="428"/>
            </a:xfrm>
            <a:custGeom>
              <a:avLst/>
              <a:gdLst>
                <a:gd name="T0" fmla="*/ 505 w 13"/>
                <a:gd name="T1" fmla="*/ 0 h 64"/>
                <a:gd name="T2" fmla="*/ 0 w 13"/>
                <a:gd name="T3" fmla="*/ 1478 h 64"/>
                <a:gd name="T4" fmla="*/ 37 w 13"/>
                <a:gd name="T5" fmla="*/ 2862 h 64"/>
                <a:gd name="T6" fmla="*/ 505 w 13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64">
                  <a:moveTo>
                    <a:pt x="13" y="0"/>
                  </a:moveTo>
                  <a:cubicBezTo>
                    <a:pt x="5" y="12"/>
                    <a:pt x="1" y="14"/>
                    <a:pt x="0" y="33"/>
                  </a:cubicBezTo>
                  <a:cubicBezTo>
                    <a:pt x="0" y="52"/>
                    <a:pt x="1" y="64"/>
                    <a:pt x="1" y="64"/>
                  </a:cubicBezTo>
                  <a:cubicBezTo>
                    <a:pt x="2" y="56"/>
                    <a:pt x="1" y="15"/>
                    <a:pt x="1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3" name="Freeform 80"/>
            <p:cNvSpPr>
              <a:spLocks/>
            </p:cNvSpPr>
            <p:nvPr/>
          </p:nvSpPr>
          <p:spPr bwMode="auto">
            <a:xfrm>
              <a:off x="2191" y="2265"/>
              <a:ext cx="125" cy="428"/>
            </a:xfrm>
            <a:custGeom>
              <a:avLst/>
              <a:gdLst>
                <a:gd name="T0" fmla="*/ 394 w 20"/>
                <a:gd name="T1" fmla="*/ 0 h 64"/>
                <a:gd name="T2" fmla="*/ 625 w 20"/>
                <a:gd name="T3" fmla="*/ 1478 h 64"/>
                <a:gd name="T4" fmla="*/ 119 w 20"/>
                <a:gd name="T5" fmla="*/ 2862 h 64"/>
                <a:gd name="T6" fmla="*/ 550 w 20"/>
                <a:gd name="T7" fmla="*/ 1251 h 64"/>
                <a:gd name="T8" fmla="*/ 394 w 20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4">
                  <a:moveTo>
                    <a:pt x="10" y="0"/>
                  </a:moveTo>
                  <a:cubicBezTo>
                    <a:pt x="16" y="11"/>
                    <a:pt x="20" y="22"/>
                    <a:pt x="16" y="33"/>
                  </a:cubicBezTo>
                  <a:cubicBezTo>
                    <a:pt x="11" y="45"/>
                    <a:pt x="4" y="48"/>
                    <a:pt x="3" y="64"/>
                  </a:cubicBezTo>
                  <a:cubicBezTo>
                    <a:pt x="0" y="50"/>
                    <a:pt x="12" y="42"/>
                    <a:pt x="14" y="28"/>
                  </a:cubicBezTo>
                  <a:cubicBezTo>
                    <a:pt x="17" y="14"/>
                    <a:pt x="14" y="6"/>
                    <a:pt x="1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4" name="Freeform 81"/>
            <p:cNvSpPr>
              <a:spLocks/>
            </p:cNvSpPr>
            <p:nvPr/>
          </p:nvSpPr>
          <p:spPr bwMode="auto">
            <a:xfrm>
              <a:off x="1952" y="2178"/>
              <a:ext cx="195" cy="207"/>
            </a:xfrm>
            <a:custGeom>
              <a:avLst/>
              <a:gdLst>
                <a:gd name="T0" fmla="*/ 0 w 31"/>
                <a:gd name="T1" fmla="*/ 1382 h 31"/>
                <a:gd name="T2" fmla="*/ 554 w 31"/>
                <a:gd name="T3" fmla="*/ 714 h 31"/>
                <a:gd name="T4" fmla="*/ 1227 w 31"/>
                <a:gd name="T5" fmla="*/ 314 h 31"/>
                <a:gd name="T6" fmla="*/ 635 w 31"/>
                <a:gd name="T7" fmla="*/ 267 h 31"/>
                <a:gd name="T8" fmla="*/ 0 w 31"/>
                <a:gd name="T9" fmla="*/ 138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8" y="29"/>
                    <a:pt x="11" y="27"/>
                    <a:pt x="14" y="16"/>
                  </a:cubicBezTo>
                  <a:cubicBezTo>
                    <a:pt x="18" y="5"/>
                    <a:pt x="23" y="0"/>
                    <a:pt x="31" y="7"/>
                  </a:cubicBezTo>
                  <a:cubicBezTo>
                    <a:pt x="26" y="1"/>
                    <a:pt x="18" y="1"/>
                    <a:pt x="16" y="6"/>
                  </a:cubicBezTo>
                  <a:cubicBezTo>
                    <a:pt x="13" y="11"/>
                    <a:pt x="7" y="31"/>
                    <a:pt x="0" y="31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5" name="Freeform 82"/>
            <p:cNvSpPr>
              <a:spLocks/>
            </p:cNvSpPr>
            <p:nvPr/>
          </p:nvSpPr>
          <p:spPr bwMode="auto">
            <a:xfrm>
              <a:off x="1576" y="2546"/>
              <a:ext cx="157" cy="227"/>
            </a:xfrm>
            <a:custGeom>
              <a:avLst/>
              <a:gdLst>
                <a:gd name="T0" fmla="*/ 986 w 25"/>
                <a:gd name="T1" fmla="*/ 0 h 34"/>
                <a:gd name="T2" fmla="*/ 0 w 25"/>
                <a:gd name="T3" fmla="*/ 1516 h 34"/>
                <a:gd name="T4" fmla="*/ 986 w 25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25" y="0"/>
                  </a:moveTo>
                  <a:cubicBezTo>
                    <a:pt x="24" y="10"/>
                    <a:pt x="21" y="34"/>
                    <a:pt x="0" y="34"/>
                  </a:cubicBezTo>
                  <a:cubicBezTo>
                    <a:pt x="8" y="32"/>
                    <a:pt x="19" y="26"/>
                    <a:pt x="25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6" name="Freeform 83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897" name="Group 64"/>
          <p:cNvGrpSpPr>
            <a:grpSpLocks noChangeAspect="1"/>
          </p:cNvGrpSpPr>
          <p:nvPr/>
        </p:nvGrpSpPr>
        <p:grpSpPr bwMode="auto">
          <a:xfrm rot="10800000">
            <a:off x="4287826" y="4657041"/>
            <a:ext cx="288872" cy="327153"/>
            <a:chOff x="1501" y="2071"/>
            <a:chExt cx="815" cy="923"/>
          </a:xfrm>
        </p:grpSpPr>
        <p:sp>
          <p:nvSpPr>
            <p:cNvPr id="2898" name="Oval 65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899" name="Oval 66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0" name="Freeform 67"/>
            <p:cNvSpPr>
              <a:spLocks/>
            </p:cNvSpPr>
            <p:nvPr/>
          </p:nvSpPr>
          <p:spPr bwMode="auto">
            <a:xfrm>
              <a:off x="1526" y="2104"/>
              <a:ext cx="483" cy="642"/>
            </a:xfrm>
            <a:custGeom>
              <a:avLst/>
              <a:gdLst>
                <a:gd name="T0" fmla="*/ 194 w 77"/>
                <a:gd name="T1" fmla="*/ 2909 h 96"/>
                <a:gd name="T2" fmla="*/ 2678 w 77"/>
                <a:gd name="T3" fmla="*/ 87 h 96"/>
                <a:gd name="T4" fmla="*/ 3030 w 77"/>
                <a:gd name="T5" fmla="*/ 87 h 96"/>
                <a:gd name="T6" fmla="*/ 2359 w 77"/>
                <a:gd name="T7" fmla="*/ 0 h 96"/>
                <a:gd name="T8" fmla="*/ 0 w 77"/>
                <a:gd name="T9" fmla="*/ 2642 h 96"/>
                <a:gd name="T10" fmla="*/ 470 w 77"/>
                <a:gd name="T11" fmla="*/ 4293 h 96"/>
                <a:gd name="T12" fmla="*/ 194 w 77"/>
                <a:gd name="T13" fmla="*/ 290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5"/>
                  </a:moveTo>
                  <a:cubicBezTo>
                    <a:pt x="5" y="30"/>
                    <a:pt x="33" y="2"/>
                    <a:pt x="68" y="2"/>
                  </a:cubicBezTo>
                  <a:cubicBezTo>
                    <a:pt x="71" y="2"/>
                    <a:pt x="74" y="2"/>
                    <a:pt x="77" y="2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73"/>
                    <a:pt x="4" y="86"/>
                    <a:pt x="12" y="96"/>
                  </a:cubicBezTo>
                  <a:cubicBezTo>
                    <a:pt x="7" y="87"/>
                    <a:pt x="5" y="76"/>
                    <a:pt x="5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1" name="Freeform 68"/>
            <p:cNvSpPr>
              <a:spLocks/>
            </p:cNvSpPr>
            <p:nvPr/>
          </p:nvSpPr>
          <p:spPr bwMode="auto">
            <a:xfrm>
              <a:off x="1658" y="2151"/>
              <a:ext cx="621" cy="749"/>
            </a:xfrm>
            <a:custGeom>
              <a:avLst/>
              <a:gdLst>
                <a:gd name="T0" fmla="*/ 2678 w 99"/>
                <a:gd name="T1" fmla="*/ 0 h 112"/>
                <a:gd name="T2" fmla="*/ 3425 w 99"/>
                <a:gd name="T3" fmla="*/ 1966 h 112"/>
                <a:gd name="T4" fmla="*/ 1104 w 99"/>
                <a:gd name="T5" fmla="*/ 4655 h 112"/>
                <a:gd name="T6" fmla="*/ 0 w 99"/>
                <a:gd name="T7" fmla="*/ 4340 h 112"/>
                <a:gd name="T8" fmla="*/ 1537 w 99"/>
                <a:gd name="T9" fmla="*/ 5009 h 112"/>
                <a:gd name="T10" fmla="*/ 3895 w 99"/>
                <a:gd name="T11" fmla="*/ 2327 h 112"/>
                <a:gd name="T12" fmla="*/ 2678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7"/>
                    <a:pt x="87" y="44"/>
                  </a:cubicBezTo>
                  <a:cubicBezTo>
                    <a:pt x="87" y="77"/>
                    <a:pt x="61" y="104"/>
                    <a:pt x="28" y="104"/>
                  </a:cubicBezTo>
                  <a:cubicBezTo>
                    <a:pt x="18" y="104"/>
                    <a:pt x="8" y="101"/>
                    <a:pt x="0" y="97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2" name="Freeform 69"/>
            <p:cNvSpPr>
              <a:spLocks/>
            </p:cNvSpPr>
            <p:nvPr/>
          </p:nvSpPr>
          <p:spPr bwMode="auto">
            <a:xfrm>
              <a:off x="1701" y="2285"/>
              <a:ext cx="276" cy="368"/>
            </a:xfrm>
            <a:custGeom>
              <a:avLst/>
              <a:gdLst>
                <a:gd name="T0" fmla="*/ 157 w 44"/>
                <a:gd name="T1" fmla="*/ 1613 h 55"/>
                <a:gd name="T2" fmla="*/ 1694 w 44"/>
                <a:gd name="T3" fmla="*/ 87 h 55"/>
                <a:gd name="T4" fmla="*/ 1694 w 44"/>
                <a:gd name="T5" fmla="*/ 47 h 55"/>
                <a:gd name="T6" fmla="*/ 1298 w 44"/>
                <a:gd name="T7" fmla="*/ 0 h 55"/>
                <a:gd name="T8" fmla="*/ 0 w 44"/>
                <a:gd name="T9" fmla="*/ 1479 h 55"/>
                <a:gd name="T10" fmla="*/ 276 w 44"/>
                <a:gd name="T11" fmla="*/ 2462 h 55"/>
                <a:gd name="T12" fmla="*/ 157 w 44"/>
                <a:gd name="T13" fmla="*/ 1613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" h="55">
                  <a:moveTo>
                    <a:pt x="4" y="36"/>
                  </a:moveTo>
                  <a:cubicBezTo>
                    <a:pt x="4" y="16"/>
                    <a:pt x="23" y="2"/>
                    <a:pt x="43" y="2"/>
                  </a:cubicBezTo>
                  <a:cubicBezTo>
                    <a:pt x="44" y="2"/>
                    <a:pt x="41" y="1"/>
                    <a:pt x="43" y="1"/>
                  </a:cubicBezTo>
                  <a:cubicBezTo>
                    <a:pt x="40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1"/>
                    <a:pt x="3" y="50"/>
                    <a:pt x="7" y="55"/>
                  </a:cubicBezTo>
                  <a:cubicBezTo>
                    <a:pt x="4" y="50"/>
                    <a:pt x="4" y="42"/>
                    <a:pt x="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3" name="Freeform 70"/>
            <p:cNvSpPr>
              <a:spLocks/>
            </p:cNvSpPr>
            <p:nvPr/>
          </p:nvSpPr>
          <p:spPr bwMode="auto">
            <a:xfrm>
              <a:off x="1789" y="2325"/>
              <a:ext cx="345" cy="414"/>
            </a:xfrm>
            <a:custGeom>
              <a:avLst/>
              <a:gdLst>
                <a:gd name="T0" fmla="*/ 1455 w 55"/>
                <a:gd name="T1" fmla="*/ 0 h 62"/>
                <a:gd name="T2" fmla="*/ 1888 w 55"/>
                <a:gd name="T3" fmla="*/ 1115 h 62"/>
                <a:gd name="T4" fmla="*/ 590 w 55"/>
                <a:gd name="T5" fmla="*/ 2584 h 62"/>
                <a:gd name="T6" fmla="*/ 0 w 55"/>
                <a:gd name="T7" fmla="*/ 2411 h 62"/>
                <a:gd name="T8" fmla="*/ 866 w 55"/>
                <a:gd name="T9" fmla="*/ 2764 h 62"/>
                <a:gd name="T10" fmla="*/ 2164 w 55"/>
                <a:gd name="T11" fmla="*/ 1295 h 62"/>
                <a:gd name="T12" fmla="*/ 1455 w 55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62">
                  <a:moveTo>
                    <a:pt x="37" y="0"/>
                  </a:moveTo>
                  <a:cubicBezTo>
                    <a:pt x="44" y="6"/>
                    <a:pt x="48" y="15"/>
                    <a:pt x="48" y="25"/>
                  </a:cubicBezTo>
                  <a:cubicBezTo>
                    <a:pt x="48" y="43"/>
                    <a:pt x="33" y="58"/>
                    <a:pt x="15" y="58"/>
                  </a:cubicBezTo>
                  <a:cubicBezTo>
                    <a:pt x="10" y="58"/>
                    <a:pt x="4" y="56"/>
                    <a:pt x="0" y="54"/>
                  </a:cubicBezTo>
                  <a:cubicBezTo>
                    <a:pt x="5" y="59"/>
                    <a:pt x="13" y="62"/>
                    <a:pt x="22" y="62"/>
                  </a:cubicBezTo>
                  <a:cubicBezTo>
                    <a:pt x="40" y="62"/>
                    <a:pt x="55" y="47"/>
                    <a:pt x="55" y="29"/>
                  </a:cubicBezTo>
                  <a:cubicBezTo>
                    <a:pt x="55" y="17"/>
                    <a:pt x="48" y="6"/>
                    <a:pt x="37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4" name="Freeform 71"/>
            <p:cNvSpPr>
              <a:spLocks/>
            </p:cNvSpPr>
            <p:nvPr/>
          </p:nvSpPr>
          <p:spPr bwMode="auto">
            <a:xfrm>
              <a:off x="2053" y="2091"/>
              <a:ext cx="219" cy="368"/>
            </a:xfrm>
            <a:custGeom>
              <a:avLst/>
              <a:gdLst>
                <a:gd name="T0" fmla="*/ 81 w 35"/>
                <a:gd name="T1" fmla="*/ 1211 h 55"/>
                <a:gd name="T2" fmla="*/ 1214 w 35"/>
                <a:gd name="T3" fmla="*/ 2462 h 55"/>
                <a:gd name="T4" fmla="*/ 0 w 35"/>
                <a:gd name="T5" fmla="*/ 1030 h 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55">
                  <a:moveTo>
                    <a:pt x="2" y="27"/>
                  </a:moveTo>
                  <a:cubicBezTo>
                    <a:pt x="9" y="22"/>
                    <a:pt x="28" y="48"/>
                    <a:pt x="31" y="55"/>
                  </a:cubicBezTo>
                  <a:cubicBezTo>
                    <a:pt x="35" y="41"/>
                    <a:pt x="15" y="0"/>
                    <a:pt x="0" y="23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5" name="Freeform 72"/>
            <p:cNvSpPr>
              <a:spLocks/>
            </p:cNvSpPr>
            <p:nvPr/>
          </p:nvSpPr>
          <p:spPr bwMode="auto">
            <a:xfrm>
              <a:off x="1614" y="2673"/>
              <a:ext cx="150" cy="160"/>
            </a:xfrm>
            <a:custGeom>
              <a:avLst/>
              <a:gdLst>
                <a:gd name="T0" fmla="*/ 0 w 24"/>
                <a:gd name="T1" fmla="*/ 667 h 24"/>
                <a:gd name="T2" fmla="*/ 550 w 24"/>
                <a:gd name="T3" fmla="*/ 0 h 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" h="24">
                  <a:moveTo>
                    <a:pt x="0" y="15"/>
                  </a:moveTo>
                  <a:cubicBezTo>
                    <a:pt x="10" y="24"/>
                    <a:pt x="24" y="7"/>
                    <a:pt x="14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6" name="Oval 73"/>
            <p:cNvSpPr>
              <a:spLocks noChangeArrowheads="1"/>
            </p:cNvSpPr>
            <p:nvPr/>
          </p:nvSpPr>
          <p:spPr bwMode="auto">
            <a:xfrm>
              <a:off x="1501" y="2071"/>
              <a:ext cx="809" cy="85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7" name="Oval 74"/>
            <p:cNvSpPr>
              <a:spLocks noChangeArrowheads="1"/>
            </p:cNvSpPr>
            <p:nvPr/>
          </p:nvSpPr>
          <p:spPr bwMode="auto">
            <a:xfrm>
              <a:off x="1664" y="2245"/>
              <a:ext cx="514" cy="54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8" name="Freeform 75"/>
            <p:cNvSpPr>
              <a:spLocks/>
            </p:cNvSpPr>
            <p:nvPr/>
          </p:nvSpPr>
          <p:spPr bwMode="auto">
            <a:xfrm>
              <a:off x="1814" y="2245"/>
              <a:ext cx="38" cy="40"/>
            </a:xfrm>
            <a:custGeom>
              <a:avLst/>
              <a:gdLst>
                <a:gd name="T0" fmla="*/ 38 w 6"/>
                <a:gd name="T1" fmla="*/ 87 h 6"/>
                <a:gd name="T2" fmla="*/ 158 w 6"/>
                <a:gd name="T3" fmla="*/ 47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8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2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0" y="5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09" name="Freeform 76"/>
            <p:cNvSpPr>
              <a:spLocks/>
            </p:cNvSpPr>
            <p:nvPr/>
          </p:nvSpPr>
          <p:spPr bwMode="auto">
            <a:xfrm>
              <a:off x="1871" y="2218"/>
              <a:ext cx="63" cy="67"/>
            </a:xfrm>
            <a:custGeom>
              <a:avLst/>
              <a:gdLst>
                <a:gd name="T0" fmla="*/ 38 w 10"/>
                <a:gd name="T1" fmla="*/ 134 h 10"/>
                <a:gd name="T2" fmla="*/ 277 w 10"/>
                <a:gd name="T3" fmla="*/ 47 h 10"/>
                <a:gd name="T4" fmla="*/ 359 w 10"/>
                <a:gd name="T5" fmla="*/ 315 h 10"/>
                <a:gd name="T6" fmla="*/ 120 w 10"/>
                <a:gd name="T7" fmla="*/ 402 h 10"/>
                <a:gd name="T8" fmla="*/ 38 w 10"/>
                <a:gd name="T9" fmla="*/ 13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4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0" name="Freeform 77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1" name="Freeform 78"/>
            <p:cNvSpPr>
              <a:spLocks/>
            </p:cNvSpPr>
            <p:nvPr/>
          </p:nvSpPr>
          <p:spPr bwMode="auto">
            <a:xfrm>
              <a:off x="1658" y="2312"/>
              <a:ext cx="225" cy="287"/>
            </a:xfrm>
            <a:custGeom>
              <a:avLst/>
              <a:gdLst>
                <a:gd name="T0" fmla="*/ 1406 w 36"/>
                <a:gd name="T1" fmla="*/ 87 h 43"/>
                <a:gd name="T2" fmla="*/ 431 w 36"/>
                <a:gd name="T3" fmla="*/ 314 h 43"/>
                <a:gd name="T4" fmla="*/ 0 w 36"/>
                <a:gd name="T5" fmla="*/ 1916 h 43"/>
                <a:gd name="T6" fmla="*/ 506 w 36"/>
                <a:gd name="T7" fmla="*/ 400 h 43"/>
                <a:gd name="T8" fmla="*/ 1406 w 36"/>
                <a:gd name="T9" fmla="*/ 8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43">
                  <a:moveTo>
                    <a:pt x="36" y="2"/>
                  </a:moveTo>
                  <a:cubicBezTo>
                    <a:pt x="25" y="0"/>
                    <a:pt x="18" y="0"/>
                    <a:pt x="11" y="7"/>
                  </a:cubicBezTo>
                  <a:cubicBezTo>
                    <a:pt x="3" y="14"/>
                    <a:pt x="2" y="34"/>
                    <a:pt x="0" y="43"/>
                  </a:cubicBezTo>
                  <a:cubicBezTo>
                    <a:pt x="4" y="28"/>
                    <a:pt x="8" y="14"/>
                    <a:pt x="13" y="9"/>
                  </a:cubicBezTo>
                  <a:cubicBezTo>
                    <a:pt x="18" y="5"/>
                    <a:pt x="31" y="2"/>
                    <a:pt x="36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2" name="Freeform 79"/>
            <p:cNvSpPr>
              <a:spLocks/>
            </p:cNvSpPr>
            <p:nvPr/>
          </p:nvSpPr>
          <p:spPr bwMode="auto">
            <a:xfrm>
              <a:off x="2147" y="2485"/>
              <a:ext cx="81" cy="428"/>
            </a:xfrm>
            <a:custGeom>
              <a:avLst/>
              <a:gdLst>
                <a:gd name="T0" fmla="*/ 505 w 13"/>
                <a:gd name="T1" fmla="*/ 0 h 64"/>
                <a:gd name="T2" fmla="*/ 0 w 13"/>
                <a:gd name="T3" fmla="*/ 1478 h 64"/>
                <a:gd name="T4" fmla="*/ 37 w 13"/>
                <a:gd name="T5" fmla="*/ 2862 h 64"/>
                <a:gd name="T6" fmla="*/ 505 w 13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64">
                  <a:moveTo>
                    <a:pt x="13" y="0"/>
                  </a:moveTo>
                  <a:cubicBezTo>
                    <a:pt x="5" y="12"/>
                    <a:pt x="1" y="14"/>
                    <a:pt x="0" y="33"/>
                  </a:cubicBezTo>
                  <a:cubicBezTo>
                    <a:pt x="0" y="52"/>
                    <a:pt x="1" y="64"/>
                    <a:pt x="1" y="64"/>
                  </a:cubicBezTo>
                  <a:cubicBezTo>
                    <a:pt x="2" y="56"/>
                    <a:pt x="1" y="15"/>
                    <a:pt x="13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3" name="Freeform 80"/>
            <p:cNvSpPr>
              <a:spLocks/>
            </p:cNvSpPr>
            <p:nvPr/>
          </p:nvSpPr>
          <p:spPr bwMode="auto">
            <a:xfrm>
              <a:off x="2191" y="2265"/>
              <a:ext cx="125" cy="428"/>
            </a:xfrm>
            <a:custGeom>
              <a:avLst/>
              <a:gdLst>
                <a:gd name="T0" fmla="*/ 394 w 20"/>
                <a:gd name="T1" fmla="*/ 0 h 64"/>
                <a:gd name="T2" fmla="*/ 625 w 20"/>
                <a:gd name="T3" fmla="*/ 1478 h 64"/>
                <a:gd name="T4" fmla="*/ 119 w 20"/>
                <a:gd name="T5" fmla="*/ 2862 h 64"/>
                <a:gd name="T6" fmla="*/ 550 w 20"/>
                <a:gd name="T7" fmla="*/ 1251 h 64"/>
                <a:gd name="T8" fmla="*/ 394 w 20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4">
                  <a:moveTo>
                    <a:pt x="10" y="0"/>
                  </a:moveTo>
                  <a:cubicBezTo>
                    <a:pt x="16" y="11"/>
                    <a:pt x="20" y="22"/>
                    <a:pt x="16" y="33"/>
                  </a:cubicBezTo>
                  <a:cubicBezTo>
                    <a:pt x="11" y="45"/>
                    <a:pt x="4" y="48"/>
                    <a:pt x="3" y="64"/>
                  </a:cubicBezTo>
                  <a:cubicBezTo>
                    <a:pt x="0" y="50"/>
                    <a:pt x="12" y="42"/>
                    <a:pt x="14" y="28"/>
                  </a:cubicBezTo>
                  <a:cubicBezTo>
                    <a:pt x="17" y="14"/>
                    <a:pt x="14" y="6"/>
                    <a:pt x="1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4" name="Freeform 81"/>
            <p:cNvSpPr>
              <a:spLocks/>
            </p:cNvSpPr>
            <p:nvPr/>
          </p:nvSpPr>
          <p:spPr bwMode="auto">
            <a:xfrm>
              <a:off x="1952" y="2178"/>
              <a:ext cx="195" cy="207"/>
            </a:xfrm>
            <a:custGeom>
              <a:avLst/>
              <a:gdLst>
                <a:gd name="T0" fmla="*/ 0 w 31"/>
                <a:gd name="T1" fmla="*/ 1382 h 31"/>
                <a:gd name="T2" fmla="*/ 554 w 31"/>
                <a:gd name="T3" fmla="*/ 714 h 31"/>
                <a:gd name="T4" fmla="*/ 1227 w 31"/>
                <a:gd name="T5" fmla="*/ 314 h 31"/>
                <a:gd name="T6" fmla="*/ 635 w 31"/>
                <a:gd name="T7" fmla="*/ 267 h 31"/>
                <a:gd name="T8" fmla="*/ 0 w 31"/>
                <a:gd name="T9" fmla="*/ 138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31"/>
                  </a:moveTo>
                  <a:cubicBezTo>
                    <a:pt x="8" y="29"/>
                    <a:pt x="11" y="27"/>
                    <a:pt x="14" y="16"/>
                  </a:cubicBezTo>
                  <a:cubicBezTo>
                    <a:pt x="18" y="5"/>
                    <a:pt x="23" y="0"/>
                    <a:pt x="31" y="7"/>
                  </a:cubicBezTo>
                  <a:cubicBezTo>
                    <a:pt x="26" y="1"/>
                    <a:pt x="18" y="1"/>
                    <a:pt x="16" y="6"/>
                  </a:cubicBezTo>
                  <a:cubicBezTo>
                    <a:pt x="13" y="11"/>
                    <a:pt x="7" y="31"/>
                    <a:pt x="0" y="31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5" name="Freeform 82"/>
            <p:cNvSpPr>
              <a:spLocks/>
            </p:cNvSpPr>
            <p:nvPr/>
          </p:nvSpPr>
          <p:spPr bwMode="auto">
            <a:xfrm>
              <a:off x="1576" y="2546"/>
              <a:ext cx="157" cy="227"/>
            </a:xfrm>
            <a:custGeom>
              <a:avLst/>
              <a:gdLst>
                <a:gd name="T0" fmla="*/ 986 w 25"/>
                <a:gd name="T1" fmla="*/ 0 h 34"/>
                <a:gd name="T2" fmla="*/ 0 w 25"/>
                <a:gd name="T3" fmla="*/ 1516 h 34"/>
                <a:gd name="T4" fmla="*/ 986 w 25"/>
                <a:gd name="T5" fmla="*/ 0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" h="34">
                  <a:moveTo>
                    <a:pt x="25" y="0"/>
                  </a:moveTo>
                  <a:cubicBezTo>
                    <a:pt x="24" y="10"/>
                    <a:pt x="21" y="34"/>
                    <a:pt x="0" y="34"/>
                  </a:cubicBezTo>
                  <a:cubicBezTo>
                    <a:pt x="8" y="32"/>
                    <a:pt x="19" y="26"/>
                    <a:pt x="25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6" name="Freeform 83"/>
            <p:cNvSpPr>
              <a:spLocks/>
            </p:cNvSpPr>
            <p:nvPr/>
          </p:nvSpPr>
          <p:spPr bwMode="auto">
            <a:xfrm>
              <a:off x="1520" y="2104"/>
              <a:ext cx="796" cy="890"/>
            </a:xfrm>
            <a:custGeom>
              <a:avLst/>
              <a:gdLst>
                <a:gd name="T0" fmla="*/ 3103 w 127"/>
                <a:gd name="T1" fmla="*/ 361 h 133"/>
                <a:gd name="T2" fmla="*/ 2789 w 127"/>
                <a:gd name="T3" fmla="*/ 984 h 133"/>
                <a:gd name="T4" fmla="*/ 2551 w 127"/>
                <a:gd name="T5" fmla="*/ 1385 h 133"/>
                <a:gd name="T6" fmla="*/ 2200 w 127"/>
                <a:gd name="T7" fmla="*/ 1345 h 133"/>
                <a:gd name="T8" fmla="*/ 1373 w 127"/>
                <a:gd name="T9" fmla="*/ 1479 h 133"/>
                <a:gd name="T10" fmla="*/ 783 w 127"/>
                <a:gd name="T11" fmla="*/ 2911 h 133"/>
                <a:gd name="T12" fmla="*/ 313 w 127"/>
                <a:gd name="T13" fmla="*/ 3941 h 133"/>
                <a:gd name="T14" fmla="*/ 38 w 127"/>
                <a:gd name="T15" fmla="*/ 4296 h 133"/>
                <a:gd name="T16" fmla="*/ 351 w 127"/>
                <a:gd name="T17" fmla="*/ 4611 h 133"/>
                <a:gd name="T18" fmla="*/ 1417 w 127"/>
                <a:gd name="T19" fmla="*/ 2998 h 133"/>
                <a:gd name="T20" fmla="*/ 1692 w 127"/>
                <a:gd name="T21" fmla="*/ 2061 h 133"/>
                <a:gd name="T22" fmla="*/ 2081 w 127"/>
                <a:gd name="T23" fmla="*/ 2061 h 133"/>
                <a:gd name="T24" fmla="*/ 2752 w 127"/>
                <a:gd name="T25" fmla="*/ 2061 h 133"/>
                <a:gd name="T26" fmla="*/ 3378 w 127"/>
                <a:gd name="T27" fmla="*/ 1211 h 133"/>
                <a:gd name="T28" fmla="*/ 3535 w 127"/>
                <a:gd name="T29" fmla="*/ 850 h 133"/>
                <a:gd name="T30" fmla="*/ 3729 w 127"/>
                <a:gd name="T31" fmla="*/ 803 h 133"/>
                <a:gd name="T32" fmla="*/ 4362 w 127"/>
                <a:gd name="T33" fmla="*/ 2108 h 133"/>
                <a:gd name="T34" fmla="*/ 4124 w 127"/>
                <a:gd name="T35" fmla="*/ 2777 h 133"/>
                <a:gd name="T36" fmla="*/ 3848 w 127"/>
                <a:gd name="T37" fmla="*/ 3580 h 133"/>
                <a:gd name="T38" fmla="*/ 3892 w 127"/>
                <a:gd name="T39" fmla="*/ 5641 h 133"/>
                <a:gd name="T40" fmla="*/ 4243 w 127"/>
                <a:gd name="T41" fmla="*/ 5909 h 133"/>
                <a:gd name="T42" fmla="*/ 4481 w 127"/>
                <a:gd name="T43" fmla="*/ 5507 h 133"/>
                <a:gd name="T44" fmla="*/ 4438 w 127"/>
                <a:gd name="T45" fmla="*/ 3714 h 133"/>
                <a:gd name="T46" fmla="*/ 4676 w 127"/>
                <a:gd name="T47" fmla="*/ 3132 h 133"/>
                <a:gd name="T48" fmla="*/ 4989 w 127"/>
                <a:gd name="T49" fmla="*/ 2108 h 133"/>
                <a:gd name="T50" fmla="*/ 3967 w 127"/>
                <a:gd name="T51" fmla="*/ 134 h 133"/>
                <a:gd name="T52" fmla="*/ 3103 w 127"/>
                <a:gd name="T53" fmla="*/ 361 h 13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7" h="133">
                  <a:moveTo>
                    <a:pt x="79" y="8"/>
                  </a:moveTo>
                  <a:cubicBezTo>
                    <a:pt x="74" y="12"/>
                    <a:pt x="73" y="18"/>
                    <a:pt x="71" y="22"/>
                  </a:cubicBezTo>
                  <a:cubicBezTo>
                    <a:pt x="69" y="28"/>
                    <a:pt x="69" y="30"/>
                    <a:pt x="65" y="31"/>
                  </a:cubicBezTo>
                  <a:cubicBezTo>
                    <a:pt x="63" y="32"/>
                    <a:pt x="60" y="31"/>
                    <a:pt x="56" y="30"/>
                  </a:cubicBezTo>
                  <a:cubicBezTo>
                    <a:pt x="50" y="29"/>
                    <a:pt x="42" y="28"/>
                    <a:pt x="35" y="33"/>
                  </a:cubicBezTo>
                  <a:cubicBezTo>
                    <a:pt x="23" y="40"/>
                    <a:pt x="22" y="53"/>
                    <a:pt x="20" y="65"/>
                  </a:cubicBezTo>
                  <a:cubicBezTo>
                    <a:pt x="18" y="82"/>
                    <a:pt x="17" y="87"/>
                    <a:pt x="8" y="88"/>
                  </a:cubicBezTo>
                  <a:cubicBezTo>
                    <a:pt x="4" y="88"/>
                    <a:pt x="0" y="92"/>
                    <a:pt x="1" y="96"/>
                  </a:cubicBezTo>
                  <a:cubicBezTo>
                    <a:pt x="1" y="100"/>
                    <a:pt x="5" y="104"/>
                    <a:pt x="9" y="103"/>
                  </a:cubicBezTo>
                  <a:cubicBezTo>
                    <a:pt x="32" y="102"/>
                    <a:pt x="34" y="81"/>
                    <a:pt x="36" y="67"/>
                  </a:cubicBezTo>
                  <a:cubicBezTo>
                    <a:pt x="37" y="58"/>
                    <a:pt x="38" y="49"/>
                    <a:pt x="43" y="46"/>
                  </a:cubicBezTo>
                  <a:cubicBezTo>
                    <a:pt x="45" y="44"/>
                    <a:pt x="48" y="45"/>
                    <a:pt x="53" y="46"/>
                  </a:cubicBezTo>
                  <a:cubicBezTo>
                    <a:pt x="58" y="47"/>
                    <a:pt x="64" y="48"/>
                    <a:pt x="70" y="46"/>
                  </a:cubicBezTo>
                  <a:cubicBezTo>
                    <a:pt x="81" y="42"/>
                    <a:pt x="84" y="33"/>
                    <a:pt x="86" y="27"/>
                  </a:cubicBezTo>
                  <a:cubicBezTo>
                    <a:pt x="87" y="23"/>
                    <a:pt x="88" y="21"/>
                    <a:pt x="90" y="19"/>
                  </a:cubicBezTo>
                  <a:cubicBezTo>
                    <a:pt x="92" y="17"/>
                    <a:pt x="93" y="17"/>
                    <a:pt x="95" y="18"/>
                  </a:cubicBezTo>
                  <a:cubicBezTo>
                    <a:pt x="103" y="21"/>
                    <a:pt x="111" y="39"/>
                    <a:pt x="111" y="47"/>
                  </a:cubicBezTo>
                  <a:cubicBezTo>
                    <a:pt x="112" y="52"/>
                    <a:pt x="109" y="57"/>
                    <a:pt x="105" y="62"/>
                  </a:cubicBezTo>
                  <a:cubicBezTo>
                    <a:pt x="103" y="67"/>
                    <a:pt x="99" y="73"/>
                    <a:pt x="98" y="80"/>
                  </a:cubicBezTo>
                  <a:cubicBezTo>
                    <a:pt x="95" y="93"/>
                    <a:pt x="96" y="114"/>
                    <a:pt x="99" y="126"/>
                  </a:cubicBezTo>
                  <a:cubicBezTo>
                    <a:pt x="100" y="130"/>
                    <a:pt x="104" y="133"/>
                    <a:pt x="108" y="132"/>
                  </a:cubicBezTo>
                  <a:cubicBezTo>
                    <a:pt x="112" y="131"/>
                    <a:pt x="115" y="127"/>
                    <a:pt x="114" y="123"/>
                  </a:cubicBezTo>
                  <a:cubicBezTo>
                    <a:pt x="112" y="112"/>
                    <a:pt x="111" y="94"/>
                    <a:pt x="113" y="83"/>
                  </a:cubicBezTo>
                  <a:cubicBezTo>
                    <a:pt x="114" y="79"/>
                    <a:pt x="116" y="75"/>
                    <a:pt x="119" y="70"/>
                  </a:cubicBezTo>
                  <a:cubicBezTo>
                    <a:pt x="123" y="64"/>
                    <a:pt x="127" y="56"/>
                    <a:pt x="127" y="47"/>
                  </a:cubicBezTo>
                  <a:cubicBezTo>
                    <a:pt x="127" y="34"/>
                    <a:pt x="115" y="10"/>
                    <a:pt x="101" y="3"/>
                  </a:cubicBezTo>
                  <a:cubicBezTo>
                    <a:pt x="93" y="0"/>
                    <a:pt x="85" y="2"/>
                    <a:pt x="79" y="8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917" name="Group 21"/>
          <p:cNvGrpSpPr>
            <a:grpSpLocks noChangeAspect="1"/>
          </p:cNvGrpSpPr>
          <p:nvPr/>
        </p:nvGrpSpPr>
        <p:grpSpPr bwMode="auto">
          <a:xfrm>
            <a:off x="3934003" y="4522826"/>
            <a:ext cx="327461" cy="329944"/>
            <a:chOff x="1104" y="3196"/>
            <a:chExt cx="923" cy="930"/>
          </a:xfrm>
        </p:grpSpPr>
        <p:sp>
          <p:nvSpPr>
            <p:cNvPr id="2918" name="Oval 22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19" name="Oval 23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0" name="Freeform 24"/>
            <p:cNvSpPr>
              <a:spLocks/>
            </p:cNvSpPr>
            <p:nvPr/>
          </p:nvSpPr>
          <p:spPr bwMode="auto">
            <a:xfrm>
              <a:off x="1142" y="3263"/>
              <a:ext cx="483" cy="642"/>
            </a:xfrm>
            <a:custGeom>
              <a:avLst/>
              <a:gdLst>
                <a:gd name="T0" fmla="*/ 194 w 77"/>
                <a:gd name="T1" fmla="*/ 2949 h 96"/>
                <a:gd name="T2" fmla="*/ 2678 w 77"/>
                <a:gd name="T3" fmla="*/ 87 h 96"/>
                <a:gd name="T4" fmla="*/ 3030 w 77"/>
                <a:gd name="T5" fmla="*/ 134 h 96"/>
                <a:gd name="T6" fmla="*/ 2359 w 77"/>
                <a:gd name="T7" fmla="*/ 0 h 96"/>
                <a:gd name="T8" fmla="*/ 0 w 77"/>
                <a:gd name="T9" fmla="*/ 2682 h 96"/>
                <a:gd name="T10" fmla="*/ 470 w 77"/>
                <a:gd name="T11" fmla="*/ 4293 h 96"/>
                <a:gd name="T12" fmla="*/ 194 w 77"/>
                <a:gd name="T13" fmla="*/ 294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1"/>
                    <a:pt x="33" y="2"/>
                    <a:pt x="68" y="2"/>
                  </a:cubicBezTo>
                  <a:cubicBezTo>
                    <a:pt x="71" y="2"/>
                    <a:pt x="74" y="3"/>
                    <a:pt x="77" y="3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4"/>
                    <a:pt x="4" y="86"/>
                    <a:pt x="12" y="96"/>
                  </a:cubicBezTo>
                  <a:cubicBezTo>
                    <a:pt x="7" y="87"/>
                    <a:pt x="5" y="77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1" name="Freeform 25"/>
            <p:cNvSpPr>
              <a:spLocks/>
            </p:cNvSpPr>
            <p:nvPr/>
          </p:nvSpPr>
          <p:spPr bwMode="auto">
            <a:xfrm>
              <a:off x="1273" y="3317"/>
              <a:ext cx="622" cy="749"/>
            </a:xfrm>
            <a:custGeom>
              <a:avLst/>
              <a:gdLst>
                <a:gd name="T0" fmla="*/ 2683 w 99"/>
                <a:gd name="T1" fmla="*/ 0 h 112"/>
                <a:gd name="T2" fmla="*/ 3437 w 99"/>
                <a:gd name="T3" fmla="*/ 1966 h 112"/>
                <a:gd name="T4" fmla="*/ 1106 w 99"/>
                <a:gd name="T5" fmla="*/ 4608 h 112"/>
                <a:gd name="T6" fmla="*/ 0 w 99"/>
                <a:gd name="T7" fmla="*/ 4293 h 112"/>
                <a:gd name="T8" fmla="*/ 1539 w 99"/>
                <a:gd name="T9" fmla="*/ 5009 h 112"/>
                <a:gd name="T10" fmla="*/ 3908 w 99"/>
                <a:gd name="T11" fmla="*/ 2327 h 112"/>
                <a:gd name="T12" fmla="*/ 2683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6"/>
                    <a:pt x="87" y="44"/>
                  </a:cubicBezTo>
                  <a:cubicBezTo>
                    <a:pt x="87" y="77"/>
                    <a:pt x="61" y="103"/>
                    <a:pt x="28" y="103"/>
                  </a:cubicBezTo>
                  <a:cubicBezTo>
                    <a:pt x="18" y="103"/>
                    <a:pt x="8" y="101"/>
                    <a:pt x="0" y="96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2" name="Freeform 26"/>
            <p:cNvSpPr>
              <a:spLocks/>
            </p:cNvSpPr>
            <p:nvPr/>
          </p:nvSpPr>
          <p:spPr bwMode="auto">
            <a:xfrm>
              <a:off x="1311" y="3444"/>
              <a:ext cx="270" cy="354"/>
            </a:xfrm>
            <a:custGeom>
              <a:avLst/>
              <a:gdLst>
                <a:gd name="T0" fmla="*/ 157 w 43"/>
                <a:gd name="T1" fmla="*/ 1516 h 53"/>
                <a:gd name="T2" fmla="*/ 1614 w 43"/>
                <a:gd name="T3" fmla="*/ 47 h 53"/>
                <a:gd name="T4" fmla="*/ 1614 w 43"/>
                <a:gd name="T5" fmla="*/ 47 h 53"/>
                <a:gd name="T6" fmla="*/ 1262 w 43"/>
                <a:gd name="T7" fmla="*/ 0 h 53"/>
                <a:gd name="T8" fmla="*/ 0 w 43"/>
                <a:gd name="T9" fmla="*/ 1383 h 53"/>
                <a:gd name="T10" fmla="*/ 276 w 43"/>
                <a:gd name="T11" fmla="*/ 2364 h 53"/>
                <a:gd name="T12" fmla="*/ 157 w 43"/>
                <a:gd name="T13" fmla="*/ 1516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15"/>
                    <a:pt x="22" y="1"/>
                    <a:pt x="41" y="1"/>
                  </a:cubicBezTo>
                  <a:cubicBezTo>
                    <a:pt x="43" y="1"/>
                    <a:pt x="40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3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3" name="Freeform 27"/>
            <p:cNvSpPr>
              <a:spLocks/>
            </p:cNvSpPr>
            <p:nvPr/>
          </p:nvSpPr>
          <p:spPr bwMode="auto">
            <a:xfrm>
              <a:off x="1393" y="3484"/>
              <a:ext cx="333" cy="395"/>
            </a:xfrm>
            <a:custGeom>
              <a:avLst/>
              <a:gdLst>
                <a:gd name="T0" fmla="*/ 1420 w 53"/>
                <a:gd name="T1" fmla="*/ 0 h 59"/>
                <a:gd name="T2" fmla="*/ 1853 w 53"/>
                <a:gd name="T3" fmla="*/ 1031 h 59"/>
                <a:gd name="T4" fmla="*/ 591 w 53"/>
                <a:gd name="T5" fmla="*/ 2464 h 59"/>
                <a:gd name="T6" fmla="*/ 0 w 53"/>
                <a:gd name="T7" fmla="*/ 2283 h 59"/>
                <a:gd name="T8" fmla="*/ 829 w 53"/>
                <a:gd name="T9" fmla="*/ 2644 h 59"/>
                <a:gd name="T10" fmla="*/ 2092 w 53"/>
                <a:gd name="T11" fmla="*/ 1212 h 59"/>
                <a:gd name="T12" fmla="*/ 1420 w 53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59">
                  <a:moveTo>
                    <a:pt x="36" y="0"/>
                  </a:moveTo>
                  <a:cubicBezTo>
                    <a:pt x="43" y="5"/>
                    <a:pt x="47" y="14"/>
                    <a:pt x="47" y="23"/>
                  </a:cubicBezTo>
                  <a:cubicBezTo>
                    <a:pt x="47" y="41"/>
                    <a:pt x="33" y="55"/>
                    <a:pt x="15" y="55"/>
                  </a:cubicBezTo>
                  <a:cubicBezTo>
                    <a:pt x="10" y="55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9" y="59"/>
                    <a:pt x="53" y="45"/>
                    <a:pt x="53" y="27"/>
                  </a:cubicBezTo>
                  <a:cubicBezTo>
                    <a:pt x="53" y="15"/>
                    <a:pt x="46" y="5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4" name="Freeform 28"/>
            <p:cNvSpPr>
              <a:spLocks/>
            </p:cNvSpPr>
            <p:nvPr/>
          </p:nvSpPr>
          <p:spPr bwMode="auto">
            <a:xfrm>
              <a:off x="1336" y="3919"/>
              <a:ext cx="132" cy="127"/>
            </a:xfrm>
            <a:custGeom>
              <a:avLst/>
              <a:gdLst>
                <a:gd name="T0" fmla="*/ 710 w 21"/>
                <a:gd name="T1" fmla="*/ 0 h 19"/>
                <a:gd name="T2" fmla="*/ 0 w 21"/>
                <a:gd name="T3" fmla="*/ 66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18" y="0"/>
                  </a:moveTo>
                  <a:cubicBezTo>
                    <a:pt x="21" y="12"/>
                    <a:pt x="11" y="19"/>
                    <a:pt x="0" y="1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5" name="Freeform 29"/>
            <p:cNvSpPr>
              <a:spLocks/>
            </p:cNvSpPr>
            <p:nvPr/>
          </p:nvSpPr>
          <p:spPr bwMode="auto">
            <a:xfrm>
              <a:off x="1770" y="3644"/>
              <a:ext cx="87" cy="87"/>
            </a:xfrm>
            <a:custGeom>
              <a:avLst/>
              <a:gdLst>
                <a:gd name="T0" fmla="*/ 0 w 14"/>
                <a:gd name="T1" fmla="*/ 47 h 13"/>
                <a:gd name="T2" fmla="*/ 423 w 14"/>
                <a:gd name="T3" fmla="*/ 582 h 13"/>
                <a:gd name="T4" fmla="*/ 466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6" y="3"/>
                    <a:pt x="5" y="11"/>
                    <a:pt x="11" y="13"/>
                  </a:cubicBezTo>
                  <a:cubicBezTo>
                    <a:pt x="14" y="9"/>
                    <a:pt x="13" y="4"/>
                    <a:pt x="12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6" name="Oval 30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7" name="Oval 31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8" name="Freeform 32"/>
            <p:cNvSpPr>
              <a:spLocks/>
            </p:cNvSpPr>
            <p:nvPr/>
          </p:nvSpPr>
          <p:spPr bwMode="auto">
            <a:xfrm>
              <a:off x="1311" y="3370"/>
              <a:ext cx="107" cy="121"/>
            </a:xfrm>
            <a:custGeom>
              <a:avLst/>
              <a:gdLst>
                <a:gd name="T0" fmla="*/ 38 w 17"/>
                <a:gd name="T1" fmla="*/ 229 h 18"/>
                <a:gd name="T2" fmla="*/ 478 w 17"/>
                <a:gd name="T3" fmla="*/ 87 h 18"/>
                <a:gd name="T4" fmla="*/ 592 w 17"/>
                <a:gd name="T5" fmla="*/ 545 h 18"/>
                <a:gd name="T6" fmla="*/ 195 w 17"/>
                <a:gd name="T7" fmla="*/ 726 h 18"/>
                <a:gd name="T8" fmla="*/ 38 w 17"/>
                <a:gd name="T9" fmla="*/ 22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8">
                  <a:moveTo>
                    <a:pt x="1" y="5"/>
                  </a:moveTo>
                  <a:cubicBezTo>
                    <a:pt x="3" y="1"/>
                    <a:pt x="8" y="0"/>
                    <a:pt x="12" y="2"/>
                  </a:cubicBezTo>
                  <a:cubicBezTo>
                    <a:pt x="16" y="4"/>
                    <a:pt x="17" y="8"/>
                    <a:pt x="15" y="12"/>
                  </a:cubicBezTo>
                  <a:cubicBezTo>
                    <a:pt x="13" y="16"/>
                    <a:pt x="9" y="18"/>
                    <a:pt x="5" y="16"/>
                  </a:cubicBezTo>
                  <a:cubicBezTo>
                    <a:pt x="1" y="14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29" name="Freeform 33"/>
            <p:cNvSpPr>
              <a:spLocks/>
            </p:cNvSpPr>
            <p:nvPr/>
          </p:nvSpPr>
          <p:spPr bwMode="auto">
            <a:xfrm>
              <a:off x="1286" y="3471"/>
              <a:ext cx="63" cy="66"/>
            </a:xfrm>
            <a:custGeom>
              <a:avLst/>
              <a:gdLst>
                <a:gd name="T0" fmla="*/ 38 w 10"/>
                <a:gd name="T1" fmla="*/ 132 h 10"/>
                <a:gd name="T2" fmla="*/ 277 w 10"/>
                <a:gd name="T3" fmla="*/ 86 h 10"/>
                <a:gd name="T4" fmla="*/ 359 w 10"/>
                <a:gd name="T5" fmla="*/ 304 h 10"/>
                <a:gd name="T6" fmla="*/ 120 w 10"/>
                <a:gd name="T7" fmla="*/ 389 h 10"/>
                <a:gd name="T8" fmla="*/ 38 w 10"/>
                <a:gd name="T9" fmla="*/ 13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5" y="0"/>
                    <a:pt x="7" y="2"/>
                  </a:cubicBezTo>
                  <a:cubicBezTo>
                    <a:pt x="9" y="3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0" name="Freeform 34"/>
            <p:cNvSpPr>
              <a:spLocks/>
            </p:cNvSpPr>
            <p:nvPr/>
          </p:nvSpPr>
          <p:spPr bwMode="auto">
            <a:xfrm>
              <a:off x="1418" y="3397"/>
              <a:ext cx="38" cy="40"/>
            </a:xfrm>
            <a:custGeom>
              <a:avLst/>
              <a:gdLst>
                <a:gd name="T0" fmla="*/ 38 w 6"/>
                <a:gd name="T1" fmla="*/ 47 h 6"/>
                <a:gd name="T2" fmla="*/ 158 w 6"/>
                <a:gd name="T3" fmla="*/ 0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0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1" name="Freeform 35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2" name="Freeform 36"/>
            <p:cNvSpPr>
              <a:spLocks/>
            </p:cNvSpPr>
            <p:nvPr/>
          </p:nvSpPr>
          <p:spPr bwMode="auto">
            <a:xfrm>
              <a:off x="1154" y="3230"/>
              <a:ext cx="339" cy="354"/>
            </a:xfrm>
            <a:custGeom>
              <a:avLst/>
              <a:gdLst>
                <a:gd name="T0" fmla="*/ 2128 w 54"/>
                <a:gd name="T1" fmla="*/ 401 h 53"/>
                <a:gd name="T2" fmla="*/ 552 w 54"/>
                <a:gd name="T3" fmla="*/ 534 h 53"/>
                <a:gd name="T4" fmla="*/ 314 w 54"/>
                <a:gd name="T5" fmla="*/ 2364 h 53"/>
                <a:gd name="T6" fmla="*/ 628 w 54"/>
                <a:gd name="T7" fmla="*/ 628 h 53"/>
                <a:gd name="T8" fmla="*/ 2128 w 54"/>
                <a:gd name="T9" fmla="*/ 40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3">
                  <a:moveTo>
                    <a:pt x="54" y="9"/>
                  </a:moveTo>
                  <a:cubicBezTo>
                    <a:pt x="41" y="3"/>
                    <a:pt x="27" y="0"/>
                    <a:pt x="14" y="12"/>
                  </a:cubicBezTo>
                  <a:cubicBezTo>
                    <a:pt x="1" y="25"/>
                    <a:pt x="0" y="39"/>
                    <a:pt x="8" y="53"/>
                  </a:cubicBezTo>
                  <a:cubicBezTo>
                    <a:pt x="4" y="42"/>
                    <a:pt x="4" y="26"/>
                    <a:pt x="16" y="14"/>
                  </a:cubicBezTo>
                  <a:cubicBezTo>
                    <a:pt x="29" y="2"/>
                    <a:pt x="46" y="5"/>
                    <a:pt x="54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3" name="Freeform 37"/>
            <p:cNvSpPr>
              <a:spLocks/>
            </p:cNvSpPr>
            <p:nvPr/>
          </p:nvSpPr>
          <p:spPr bwMode="auto">
            <a:xfrm>
              <a:off x="1857" y="3638"/>
              <a:ext cx="126" cy="374"/>
            </a:xfrm>
            <a:custGeom>
              <a:avLst/>
              <a:gdLst>
                <a:gd name="T0" fmla="*/ 0 w 20"/>
                <a:gd name="T1" fmla="*/ 87 h 56"/>
                <a:gd name="T2" fmla="*/ 554 w 20"/>
                <a:gd name="T3" fmla="*/ 1029 h 56"/>
                <a:gd name="T4" fmla="*/ 120 w 20"/>
                <a:gd name="T5" fmla="*/ 2498 h 56"/>
                <a:gd name="T6" fmla="*/ 636 w 20"/>
                <a:gd name="T7" fmla="*/ 801 h 56"/>
                <a:gd name="T8" fmla="*/ 0 w 20"/>
                <a:gd name="T9" fmla="*/ 8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6">
                  <a:moveTo>
                    <a:pt x="0" y="2"/>
                  </a:moveTo>
                  <a:cubicBezTo>
                    <a:pt x="9" y="6"/>
                    <a:pt x="12" y="8"/>
                    <a:pt x="14" y="23"/>
                  </a:cubicBezTo>
                  <a:cubicBezTo>
                    <a:pt x="15" y="38"/>
                    <a:pt x="13" y="56"/>
                    <a:pt x="3" y="56"/>
                  </a:cubicBezTo>
                  <a:cubicBezTo>
                    <a:pt x="13" y="53"/>
                    <a:pt x="20" y="46"/>
                    <a:pt x="16" y="18"/>
                  </a:cubicBezTo>
                  <a:cubicBezTo>
                    <a:pt x="1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4" name="Freeform 38"/>
            <p:cNvSpPr>
              <a:spLocks/>
            </p:cNvSpPr>
            <p:nvPr/>
          </p:nvSpPr>
          <p:spPr bwMode="auto">
            <a:xfrm>
              <a:off x="1223" y="3805"/>
              <a:ext cx="182" cy="187"/>
            </a:xfrm>
            <a:custGeom>
              <a:avLst/>
              <a:gdLst>
                <a:gd name="T0" fmla="*/ 0 w 29"/>
                <a:gd name="T1" fmla="*/ 1249 h 28"/>
                <a:gd name="T2" fmla="*/ 1142 w 29"/>
                <a:gd name="T3" fmla="*/ 0 h 28"/>
                <a:gd name="T4" fmla="*/ 0 w 29"/>
                <a:gd name="T5" fmla="*/ 1249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1" y="25"/>
                    <a:pt x="26" y="19"/>
                    <a:pt x="29" y="0"/>
                  </a:cubicBezTo>
                  <a:cubicBezTo>
                    <a:pt x="29" y="9"/>
                    <a:pt x="24" y="25"/>
                    <a:pt x="0" y="2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5" name="Freeform 39"/>
            <p:cNvSpPr>
              <a:spLocks/>
            </p:cNvSpPr>
            <p:nvPr/>
          </p:nvSpPr>
          <p:spPr bwMode="auto">
            <a:xfrm>
              <a:off x="1286" y="3578"/>
              <a:ext cx="214" cy="274"/>
            </a:xfrm>
            <a:custGeom>
              <a:avLst/>
              <a:gdLst>
                <a:gd name="T0" fmla="*/ 0 w 34"/>
                <a:gd name="T1" fmla="*/ 0 h 41"/>
                <a:gd name="T2" fmla="*/ 1152 w 34"/>
                <a:gd name="T3" fmla="*/ 1831 h 41"/>
                <a:gd name="T4" fmla="*/ 755 w 34"/>
                <a:gd name="T5" fmla="*/ 715 h 41"/>
                <a:gd name="T6" fmla="*/ 0 w 34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1">
                  <a:moveTo>
                    <a:pt x="0" y="0"/>
                  </a:moveTo>
                  <a:cubicBezTo>
                    <a:pt x="11" y="7"/>
                    <a:pt x="34" y="16"/>
                    <a:pt x="29" y="41"/>
                  </a:cubicBezTo>
                  <a:cubicBezTo>
                    <a:pt x="29" y="32"/>
                    <a:pt x="26" y="22"/>
                    <a:pt x="19" y="16"/>
                  </a:cubicBezTo>
                  <a:cubicBezTo>
                    <a:pt x="12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6" name="Freeform 40"/>
            <p:cNvSpPr>
              <a:spLocks/>
            </p:cNvSpPr>
            <p:nvPr/>
          </p:nvSpPr>
          <p:spPr bwMode="auto">
            <a:xfrm>
              <a:off x="1638" y="3986"/>
              <a:ext cx="351" cy="100"/>
            </a:xfrm>
            <a:custGeom>
              <a:avLst/>
              <a:gdLst>
                <a:gd name="T0" fmla="*/ 0 w 56"/>
                <a:gd name="T1" fmla="*/ 0 h 15"/>
                <a:gd name="T2" fmla="*/ 1492 w 56"/>
                <a:gd name="T3" fmla="*/ 580 h 15"/>
                <a:gd name="T4" fmla="*/ 2200 w 56"/>
                <a:gd name="T5" fmla="*/ 0 h 15"/>
                <a:gd name="T6" fmla="*/ 1373 w 56"/>
                <a:gd name="T7" fmla="*/ 487 h 15"/>
                <a:gd name="T8" fmla="*/ 0 w 5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15">
                  <a:moveTo>
                    <a:pt x="0" y="0"/>
                  </a:moveTo>
                  <a:cubicBezTo>
                    <a:pt x="8" y="2"/>
                    <a:pt x="24" y="15"/>
                    <a:pt x="38" y="13"/>
                  </a:cubicBezTo>
                  <a:cubicBezTo>
                    <a:pt x="52" y="11"/>
                    <a:pt x="53" y="6"/>
                    <a:pt x="56" y="0"/>
                  </a:cubicBezTo>
                  <a:cubicBezTo>
                    <a:pt x="52" y="5"/>
                    <a:pt x="44" y="11"/>
                    <a:pt x="35" y="11"/>
                  </a:cubicBezTo>
                  <a:cubicBezTo>
                    <a:pt x="26" y="1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37" name="Freeform 41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938" name="Group 21"/>
          <p:cNvGrpSpPr>
            <a:grpSpLocks noChangeAspect="1"/>
          </p:cNvGrpSpPr>
          <p:nvPr/>
        </p:nvGrpSpPr>
        <p:grpSpPr bwMode="auto">
          <a:xfrm>
            <a:off x="4057990" y="4375431"/>
            <a:ext cx="327461" cy="329944"/>
            <a:chOff x="1104" y="3196"/>
            <a:chExt cx="923" cy="930"/>
          </a:xfrm>
        </p:grpSpPr>
        <p:sp>
          <p:nvSpPr>
            <p:cNvPr id="2939" name="Oval 22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0" name="Oval 23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1" name="Freeform 24"/>
            <p:cNvSpPr>
              <a:spLocks/>
            </p:cNvSpPr>
            <p:nvPr/>
          </p:nvSpPr>
          <p:spPr bwMode="auto">
            <a:xfrm>
              <a:off x="1142" y="3263"/>
              <a:ext cx="483" cy="642"/>
            </a:xfrm>
            <a:custGeom>
              <a:avLst/>
              <a:gdLst>
                <a:gd name="T0" fmla="*/ 194 w 77"/>
                <a:gd name="T1" fmla="*/ 2949 h 96"/>
                <a:gd name="T2" fmla="*/ 2678 w 77"/>
                <a:gd name="T3" fmla="*/ 87 h 96"/>
                <a:gd name="T4" fmla="*/ 3030 w 77"/>
                <a:gd name="T5" fmla="*/ 134 h 96"/>
                <a:gd name="T6" fmla="*/ 2359 w 77"/>
                <a:gd name="T7" fmla="*/ 0 h 96"/>
                <a:gd name="T8" fmla="*/ 0 w 77"/>
                <a:gd name="T9" fmla="*/ 2682 h 96"/>
                <a:gd name="T10" fmla="*/ 470 w 77"/>
                <a:gd name="T11" fmla="*/ 4293 h 96"/>
                <a:gd name="T12" fmla="*/ 194 w 77"/>
                <a:gd name="T13" fmla="*/ 294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1"/>
                    <a:pt x="33" y="2"/>
                    <a:pt x="68" y="2"/>
                  </a:cubicBezTo>
                  <a:cubicBezTo>
                    <a:pt x="71" y="2"/>
                    <a:pt x="74" y="3"/>
                    <a:pt x="77" y="3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4"/>
                    <a:pt x="4" y="86"/>
                    <a:pt x="12" y="96"/>
                  </a:cubicBezTo>
                  <a:cubicBezTo>
                    <a:pt x="7" y="87"/>
                    <a:pt x="5" y="77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2" name="Freeform 25"/>
            <p:cNvSpPr>
              <a:spLocks/>
            </p:cNvSpPr>
            <p:nvPr/>
          </p:nvSpPr>
          <p:spPr bwMode="auto">
            <a:xfrm>
              <a:off x="1273" y="3317"/>
              <a:ext cx="622" cy="749"/>
            </a:xfrm>
            <a:custGeom>
              <a:avLst/>
              <a:gdLst>
                <a:gd name="T0" fmla="*/ 2683 w 99"/>
                <a:gd name="T1" fmla="*/ 0 h 112"/>
                <a:gd name="T2" fmla="*/ 3437 w 99"/>
                <a:gd name="T3" fmla="*/ 1966 h 112"/>
                <a:gd name="T4" fmla="*/ 1106 w 99"/>
                <a:gd name="T5" fmla="*/ 4608 h 112"/>
                <a:gd name="T6" fmla="*/ 0 w 99"/>
                <a:gd name="T7" fmla="*/ 4293 h 112"/>
                <a:gd name="T8" fmla="*/ 1539 w 99"/>
                <a:gd name="T9" fmla="*/ 5009 h 112"/>
                <a:gd name="T10" fmla="*/ 3908 w 99"/>
                <a:gd name="T11" fmla="*/ 2327 h 112"/>
                <a:gd name="T12" fmla="*/ 2683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6"/>
                    <a:pt x="87" y="44"/>
                  </a:cubicBezTo>
                  <a:cubicBezTo>
                    <a:pt x="87" y="77"/>
                    <a:pt x="61" y="103"/>
                    <a:pt x="28" y="103"/>
                  </a:cubicBezTo>
                  <a:cubicBezTo>
                    <a:pt x="18" y="103"/>
                    <a:pt x="8" y="101"/>
                    <a:pt x="0" y="96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3" name="Freeform 26"/>
            <p:cNvSpPr>
              <a:spLocks/>
            </p:cNvSpPr>
            <p:nvPr/>
          </p:nvSpPr>
          <p:spPr bwMode="auto">
            <a:xfrm>
              <a:off x="1311" y="3444"/>
              <a:ext cx="270" cy="354"/>
            </a:xfrm>
            <a:custGeom>
              <a:avLst/>
              <a:gdLst>
                <a:gd name="T0" fmla="*/ 157 w 43"/>
                <a:gd name="T1" fmla="*/ 1516 h 53"/>
                <a:gd name="T2" fmla="*/ 1614 w 43"/>
                <a:gd name="T3" fmla="*/ 47 h 53"/>
                <a:gd name="T4" fmla="*/ 1614 w 43"/>
                <a:gd name="T5" fmla="*/ 47 h 53"/>
                <a:gd name="T6" fmla="*/ 1262 w 43"/>
                <a:gd name="T7" fmla="*/ 0 h 53"/>
                <a:gd name="T8" fmla="*/ 0 w 43"/>
                <a:gd name="T9" fmla="*/ 1383 h 53"/>
                <a:gd name="T10" fmla="*/ 276 w 43"/>
                <a:gd name="T11" fmla="*/ 2364 h 53"/>
                <a:gd name="T12" fmla="*/ 157 w 43"/>
                <a:gd name="T13" fmla="*/ 1516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15"/>
                    <a:pt x="22" y="1"/>
                    <a:pt x="41" y="1"/>
                  </a:cubicBezTo>
                  <a:cubicBezTo>
                    <a:pt x="43" y="1"/>
                    <a:pt x="40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3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4" name="Freeform 27"/>
            <p:cNvSpPr>
              <a:spLocks/>
            </p:cNvSpPr>
            <p:nvPr/>
          </p:nvSpPr>
          <p:spPr bwMode="auto">
            <a:xfrm>
              <a:off x="1393" y="3484"/>
              <a:ext cx="333" cy="395"/>
            </a:xfrm>
            <a:custGeom>
              <a:avLst/>
              <a:gdLst>
                <a:gd name="T0" fmla="*/ 1420 w 53"/>
                <a:gd name="T1" fmla="*/ 0 h 59"/>
                <a:gd name="T2" fmla="*/ 1853 w 53"/>
                <a:gd name="T3" fmla="*/ 1031 h 59"/>
                <a:gd name="T4" fmla="*/ 591 w 53"/>
                <a:gd name="T5" fmla="*/ 2464 h 59"/>
                <a:gd name="T6" fmla="*/ 0 w 53"/>
                <a:gd name="T7" fmla="*/ 2283 h 59"/>
                <a:gd name="T8" fmla="*/ 829 w 53"/>
                <a:gd name="T9" fmla="*/ 2644 h 59"/>
                <a:gd name="T10" fmla="*/ 2092 w 53"/>
                <a:gd name="T11" fmla="*/ 1212 h 59"/>
                <a:gd name="T12" fmla="*/ 1420 w 53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59">
                  <a:moveTo>
                    <a:pt x="36" y="0"/>
                  </a:moveTo>
                  <a:cubicBezTo>
                    <a:pt x="43" y="5"/>
                    <a:pt x="47" y="14"/>
                    <a:pt x="47" y="23"/>
                  </a:cubicBezTo>
                  <a:cubicBezTo>
                    <a:pt x="47" y="41"/>
                    <a:pt x="33" y="55"/>
                    <a:pt x="15" y="55"/>
                  </a:cubicBezTo>
                  <a:cubicBezTo>
                    <a:pt x="10" y="55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9" y="59"/>
                    <a:pt x="53" y="45"/>
                    <a:pt x="53" y="27"/>
                  </a:cubicBezTo>
                  <a:cubicBezTo>
                    <a:pt x="53" y="15"/>
                    <a:pt x="46" y="5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5" name="Freeform 28"/>
            <p:cNvSpPr>
              <a:spLocks/>
            </p:cNvSpPr>
            <p:nvPr/>
          </p:nvSpPr>
          <p:spPr bwMode="auto">
            <a:xfrm>
              <a:off x="1336" y="3919"/>
              <a:ext cx="132" cy="127"/>
            </a:xfrm>
            <a:custGeom>
              <a:avLst/>
              <a:gdLst>
                <a:gd name="T0" fmla="*/ 710 w 21"/>
                <a:gd name="T1" fmla="*/ 0 h 19"/>
                <a:gd name="T2" fmla="*/ 0 w 21"/>
                <a:gd name="T3" fmla="*/ 66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18" y="0"/>
                  </a:moveTo>
                  <a:cubicBezTo>
                    <a:pt x="21" y="12"/>
                    <a:pt x="11" y="19"/>
                    <a:pt x="0" y="1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6" name="Freeform 29"/>
            <p:cNvSpPr>
              <a:spLocks/>
            </p:cNvSpPr>
            <p:nvPr/>
          </p:nvSpPr>
          <p:spPr bwMode="auto">
            <a:xfrm>
              <a:off x="1770" y="3644"/>
              <a:ext cx="87" cy="87"/>
            </a:xfrm>
            <a:custGeom>
              <a:avLst/>
              <a:gdLst>
                <a:gd name="T0" fmla="*/ 0 w 14"/>
                <a:gd name="T1" fmla="*/ 47 h 13"/>
                <a:gd name="T2" fmla="*/ 423 w 14"/>
                <a:gd name="T3" fmla="*/ 582 h 13"/>
                <a:gd name="T4" fmla="*/ 466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6" y="3"/>
                    <a:pt x="5" y="11"/>
                    <a:pt x="11" y="13"/>
                  </a:cubicBezTo>
                  <a:cubicBezTo>
                    <a:pt x="14" y="9"/>
                    <a:pt x="13" y="4"/>
                    <a:pt x="12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7" name="Oval 30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8" name="Oval 31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49" name="Freeform 32"/>
            <p:cNvSpPr>
              <a:spLocks/>
            </p:cNvSpPr>
            <p:nvPr/>
          </p:nvSpPr>
          <p:spPr bwMode="auto">
            <a:xfrm>
              <a:off x="1311" y="3370"/>
              <a:ext cx="107" cy="121"/>
            </a:xfrm>
            <a:custGeom>
              <a:avLst/>
              <a:gdLst>
                <a:gd name="T0" fmla="*/ 38 w 17"/>
                <a:gd name="T1" fmla="*/ 229 h 18"/>
                <a:gd name="T2" fmla="*/ 478 w 17"/>
                <a:gd name="T3" fmla="*/ 87 h 18"/>
                <a:gd name="T4" fmla="*/ 592 w 17"/>
                <a:gd name="T5" fmla="*/ 545 h 18"/>
                <a:gd name="T6" fmla="*/ 195 w 17"/>
                <a:gd name="T7" fmla="*/ 726 h 18"/>
                <a:gd name="T8" fmla="*/ 38 w 17"/>
                <a:gd name="T9" fmla="*/ 22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8">
                  <a:moveTo>
                    <a:pt x="1" y="5"/>
                  </a:moveTo>
                  <a:cubicBezTo>
                    <a:pt x="3" y="1"/>
                    <a:pt x="8" y="0"/>
                    <a:pt x="12" y="2"/>
                  </a:cubicBezTo>
                  <a:cubicBezTo>
                    <a:pt x="16" y="4"/>
                    <a:pt x="17" y="8"/>
                    <a:pt x="15" y="12"/>
                  </a:cubicBezTo>
                  <a:cubicBezTo>
                    <a:pt x="13" y="16"/>
                    <a:pt x="9" y="18"/>
                    <a:pt x="5" y="16"/>
                  </a:cubicBezTo>
                  <a:cubicBezTo>
                    <a:pt x="1" y="14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0" name="Freeform 33"/>
            <p:cNvSpPr>
              <a:spLocks/>
            </p:cNvSpPr>
            <p:nvPr/>
          </p:nvSpPr>
          <p:spPr bwMode="auto">
            <a:xfrm>
              <a:off x="1286" y="3471"/>
              <a:ext cx="63" cy="66"/>
            </a:xfrm>
            <a:custGeom>
              <a:avLst/>
              <a:gdLst>
                <a:gd name="T0" fmla="*/ 38 w 10"/>
                <a:gd name="T1" fmla="*/ 132 h 10"/>
                <a:gd name="T2" fmla="*/ 277 w 10"/>
                <a:gd name="T3" fmla="*/ 86 h 10"/>
                <a:gd name="T4" fmla="*/ 359 w 10"/>
                <a:gd name="T5" fmla="*/ 304 h 10"/>
                <a:gd name="T6" fmla="*/ 120 w 10"/>
                <a:gd name="T7" fmla="*/ 389 h 10"/>
                <a:gd name="T8" fmla="*/ 38 w 10"/>
                <a:gd name="T9" fmla="*/ 13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5" y="0"/>
                    <a:pt x="7" y="2"/>
                  </a:cubicBezTo>
                  <a:cubicBezTo>
                    <a:pt x="9" y="3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1" name="Freeform 34"/>
            <p:cNvSpPr>
              <a:spLocks/>
            </p:cNvSpPr>
            <p:nvPr/>
          </p:nvSpPr>
          <p:spPr bwMode="auto">
            <a:xfrm>
              <a:off x="1418" y="3397"/>
              <a:ext cx="38" cy="40"/>
            </a:xfrm>
            <a:custGeom>
              <a:avLst/>
              <a:gdLst>
                <a:gd name="T0" fmla="*/ 38 w 6"/>
                <a:gd name="T1" fmla="*/ 47 h 6"/>
                <a:gd name="T2" fmla="*/ 158 w 6"/>
                <a:gd name="T3" fmla="*/ 0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0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2" name="Freeform 35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3" name="Freeform 36"/>
            <p:cNvSpPr>
              <a:spLocks/>
            </p:cNvSpPr>
            <p:nvPr/>
          </p:nvSpPr>
          <p:spPr bwMode="auto">
            <a:xfrm>
              <a:off x="1154" y="3230"/>
              <a:ext cx="339" cy="354"/>
            </a:xfrm>
            <a:custGeom>
              <a:avLst/>
              <a:gdLst>
                <a:gd name="T0" fmla="*/ 2128 w 54"/>
                <a:gd name="T1" fmla="*/ 401 h 53"/>
                <a:gd name="T2" fmla="*/ 552 w 54"/>
                <a:gd name="T3" fmla="*/ 534 h 53"/>
                <a:gd name="T4" fmla="*/ 314 w 54"/>
                <a:gd name="T5" fmla="*/ 2364 h 53"/>
                <a:gd name="T6" fmla="*/ 628 w 54"/>
                <a:gd name="T7" fmla="*/ 628 h 53"/>
                <a:gd name="T8" fmla="*/ 2128 w 54"/>
                <a:gd name="T9" fmla="*/ 40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3">
                  <a:moveTo>
                    <a:pt x="54" y="9"/>
                  </a:moveTo>
                  <a:cubicBezTo>
                    <a:pt x="41" y="3"/>
                    <a:pt x="27" y="0"/>
                    <a:pt x="14" y="12"/>
                  </a:cubicBezTo>
                  <a:cubicBezTo>
                    <a:pt x="1" y="25"/>
                    <a:pt x="0" y="39"/>
                    <a:pt x="8" y="53"/>
                  </a:cubicBezTo>
                  <a:cubicBezTo>
                    <a:pt x="4" y="42"/>
                    <a:pt x="4" y="26"/>
                    <a:pt x="16" y="14"/>
                  </a:cubicBezTo>
                  <a:cubicBezTo>
                    <a:pt x="29" y="2"/>
                    <a:pt x="46" y="5"/>
                    <a:pt x="54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4" name="Freeform 37"/>
            <p:cNvSpPr>
              <a:spLocks/>
            </p:cNvSpPr>
            <p:nvPr/>
          </p:nvSpPr>
          <p:spPr bwMode="auto">
            <a:xfrm>
              <a:off x="1857" y="3638"/>
              <a:ext cx="126" cy="374"/>
            </a:xfrm>
            <a:custGeom>
              <a:avLst/>
              <a:gdLst>
                <a:gd name="T0" fmla="*/ 0 w 20"/>
                <a:gd name="T1" fmla="*/ 87 h 56"/>
                <a:gd name="T2" fmla="*/ 554 w 20"/>
                <a:gd name="T3" fmla="*/ 1029 h 56"/>
                <a:gd name="T4" fmla="*/ 120 w 20"/>
                <a:gd name="T5" fmla="*/ 2498 h 56"/>
                <a:gd name="T6" fmla="*/ 636 w 20"/>
                <a:gd name="T7" fmla="*/ 801 h 56"/>
                <a:gd name="T8" fmla="*/ 0 w 20"/>
                <a:gd name="T9" fmla="*/ 8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6">
                  <a:moveTo>
                    <a:pt x="0" y="2"/>
                  </a:moveTo>
                  <a:cubicBezTo>
                    <a:pt x="9" y="6"/>
                    <a:pt x="12" y="8"/>
                    <a:pt x="14" y="23"/>
                  </a:cubicBezTo>
                  <a:cubicBezTo>
                    <a:pt x="15" y="38"/>
                    <a:pt x="13" y="56"/>
                    <a:pt x="3" y="56"/>
                  </a:cubicBezTo>
                  <a:cubicBezTo>
                    <a:pt x="13" y="53"/>
                    <a:pt x="20" y="46"/>
                    <a:pt x="16" y="18"/>
                  </a:cubicBezTo>
                  <a:cubicBezTo>
                    <a:pt x="1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5" name="Freeform 38"/>
            <p:cNvSpPr>
              <a:spLocks/>
            </p:cNvSpPr>
            <p:nvPr/>
          </p:nvSpPr>
          <p:spPr bwMode="auto">
            <a:xfrm>
              <a:off x="1223" y="3805"/>
              <a:ext cx="182" cy="187"/>
            </a:xfrm>
            <a:custGeom>
              <a:avLst/>
              <a:gdLst>
                <a:gd name="T0" fmla="*/ 0 w 29"/>
                <a:gd name="T1" fmla="*/ 1249 h 28"/>
                <a:gd name="T2" fmla="*/ 1142 w 29"/>
                <a:gd name="T3" fmla="*/ 0 h 28"/>
                <a:gd name="T4" fmla="*/ 0 w 29"/>
                <a:gd name="T5" fmla="*/ 1249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1" y="25"/>
                    <a:pt x="26" y="19"/>
                    <a:pt x="29" y="0"/>
                  </a:cubicBezTo>
                  <a:cubicBezTo>
                    <a:pt x="29" y="9"/>
                    <a:pt x="24" y="25"/>
                    <a:pt x="0" y="2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6" name="Freeform 39"/>
            <p:cNvSpPr>
              <a:spLocks/>
            </p:cNvSpPr>
            <p:nvPr/>
          </p:nvSpPr>
          <p:spPr bwMode="auto">
            <a:xfrm>
              <a:off x="1286" y="3578"/>
              <a:ext cx="214" cy="274"/>
            </a:xfrm>
            <a:custGeom>
              <a:avLst/>
              <a:gdLst>
                <a:gd name="T0" fmla="*/ 0 w 34"/>
                <a:gd name="T1" fmla="*/ 0 h 41"/>
                <a:gd name="T2" fmla="*/ 1152 w 34"/>
                <a:gd name="T3" fmla="*/ 1831 h 41"/>
                <a:gd name="T4" fmla="*/ 755 w 34"/>
                <a:gd name="T5" fmla="*/ 715 h 41"/>
                <a:gd name="T6" fmla="*/ 0 w 34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1">
                  <a:moveTo>
                    <a:pt x="0" y="0"/>
                  </a:moveTo>
                  <a:cubicBezTo>
                    <a:pt x="11" y="7"/>
                    <a:pt x="34" y="16"/>
                    <a:pt x="29" y="41"/>
                  </a:cubicBezTo>
                  <a:cubicBezTo>
                    <a:pt x="29" y="32"/>
                    <a:pt x="26" y="22"/>
                    <a:pt x="19" y="16"/>
                  </a:cubicBezTo>
                  <a:cubicBezTo>
                    <a:pt x="12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7" name="Freeform 40"/>
            <p:cNvSpPr>
              <a:spLocks/>
            </p:cNvSpPr>
            <p:nvPr/>
          </p:nvSpPr>
          <p:spPr bwMode="auto">
            <a:xfrm>
              <a:off x="1638" y="3986"/>
              <a:ext cx="351" cy="100"/>
            </a:xfrm>
            <a:custGeom>
              <a:avLst/>
              <a:gdLst>
                <a:gd name="T0" fmla="*/ 0 w 56"/>
                <a:gd name="T1" fmla="*/ 0 h 15"/>
                <a:gd name="T2" fmla="*/ 1492 w 56"/>
                <a:gd name="T3" fmla="*/ 580 h 15"/>
                <a:gd name="T4" fmla="*/ 2200 w 56"/>
                <a:gd name="T5" fmla="*/ 0 h 15"/>
                <a:gd name="T6" fmla="*/ 1373 w 56"/>
                <a:gd name="T7" fmla="*/ 487 h 15"/>
                <a:gd name="T8" fmla="*/ 0 w 5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15">
                  <a:moveTo>
                    <a:pt x="0" y="0"/>
                  </a:moveTo>
                  <a:cubicBezTo>
                    <a:pt x="8" y="2"/>
                    <a:pt x="24" y="15"/>
                    <a:pt x="38" y="13"/>
                  </a:cubicBezTo>
                  <a:cubicBezTo>
                    <a:pt x="52" y="11"/>
                    <a:pt x="53" y="6"/>
                    <a:pt x="56" y="0"/>
                  </a:cubicBezTo>
                  <a:cubicBezTo>
                    <a:pt x="52" y="5"/>
                    <a:pt x="44" y="11"/>
                    <a:pt x="35" y="11"/>
                  </a:cubicBezTo>
                  <a:cubicBezTo>
                    <a:pt x="26" y="1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58" name="Freeform 41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959" name="Group 21"/>
          <p:cNvGrpSpPr>
            <a:grpSpLocks noChangeAspect="1"/>
          </p:cNvGrpSpPr>
          <p:nvPr/>
        </p:nvGrpSpPr>
        <p:grpSpPr bwMode="auto">
          <a:xfrm>
            <a:off x="3910777" y="4103127"/>
            <a:ext cx="327461" cy="329944"/>
            <a:chOff x="1104" y="3196"/>
            <a:chExt cx="923" cy="930"/>
          </a:xfrm>
        </p:grpSpPr>
        <p:sp>
          <p:nvSpPr>
            <p:cNvPr id="2960" name="Oval 22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1" name="Oval 23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2" name="Freeform 24"/>
            <p:cNvSpPr>
              <a:spLocks/>
            </p:cNvSpPr>
            <p:nvPr/>
          </p:nvSpPr>
          <p:spPr bwMode="auto">
            <a:xfrm>
              <a:off x="1142" y="3263"/>
              <a:ext cx="483" cy="642"/>
            </a:xfrm>
            <a:custGeom>
              <a:avLst/>
              <a:gdLst>
                <a:gd name="T0" fmla="*/ 194 w 77"/>
                <a:gd name="T1" fmla="*/ 2949 h 96"/>
                <a:gd name="T2" fmla="*/ 2678 w 77"/>
                <a:gd name="T3" fmla="*/ 87 h 96"/>
                <a:gd name="T4" fmla="*/ 3030 w 77"/>
                <a:gd name="T5" fmla="*/ 134 h 96"/>
                <a:gd name="T6" fmla="*/ 2359 w 77"/>
                <a:gd name="T7" fmla="*/ 0 h 96"/>
                <a:gd name="T8" fmla="*/ 0 w 77"/>
                <a:gd name="T9" fmla="*/ 2682 h 96"/>
                <a:gd name="T10" fmla="*/ 470 w 77"/>
                <a:gd name="T11" fmla="*/ 4293 h 96"/>
                <a:gd name="T12" fmla="*/ 194 w 77"/>
                <a:gd name="T13" fmla="*/ 2949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96">
                  <a:moveTo>
                    <a:pt x="5" y="66"/>
                  </a:moveTo>
                  <a:cubicBezTo>
                    <a:pt x="5" y="31"/>
                    <a:pt x="33" y="2"/>
                    <a:pt x="68" y="2"/>
                  </a:cubicBezTo>
                  <a:cubicBezTo>
                    <a:pt x="71" y="2"/>
                    <a:pt x="74" y="3"/>
                    <a:pt x="77" y="3"/>
                  </a:cubicBezTo>
                  <a:cubicBezTo>
                    <a:pt x="72" y="1"/>
                    <a:pt x="66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74"/>
                    <a:pt x="4" y="86"/>
                    <a:pt x="12" y="96"/>
                  </a:cubicBezTo>
                  <a:cubicBezTo>
                    <a:pt x="7" y="87"/>
                    <a:pt x="5" y="77"/>
                    <a:pt x="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3" name="Freeform 25"/>
            <p:cNvSpPr>
              <a:spLocks/>
            </p:cNvSpPr>
            <p:nvPr/>
          </p:nvSpPr>
          <p:spPr bwMode="auto">
            <a:xfrm>
              <a:off x="1273" y="3317"/>
              <a:ext cx="622" cy="749"/>
            </a:xfrm>
            <a:custGeom>
              <a:avLst/>
              <a:gdLst>
                <a:gd name="T0" fmla="*/ 2683 w 99"/>
                <a:gd name="T1" fmla="*/ 0 h 112"/>
                <a:gd name="T2" fmla="*/ 3437 w 99"/>
                <a:gd name="T3" fmla="*/ 1966 h 112"/>
                <a:gd name="T4" fmla="*/ 1106 w 99"/>
                <a:gd name="T5" fmla="*/ 4608 h 112"/>
                <a:gd name="T6" fmla="*/ 0 w 99"/>
                <a:gd name="T7" fmla="*/ 4293 h 112"/>
                <a:gd name="T8" fmla="*/ 1539 w 99"/>
                <a:gd name="T9" fmla="*/ 5009 h 112"/>
                <a:gd name="T10" fmla="*/ 3908 w 99"/>
                <a:gd name="T11" fmla="*/ 2327 h 112"/>
                <a:gd name="T12" fmla="*/ 2683 w 99"/>
                <a:gd name="T13" fmla="*/ 0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9" h="112">
                  <a:moveTo>
                    <a:pt x="68" y="0"/>
                  </a:moveTo>
                  <a:cubicBezTo>
                    <a:pt x="80" y="11"/>
                    <a:pt x="87" y="26"/>
                    <a:pt x="87" y="44"/>
                  </a:cubicBezTo>
                  <a:cubicBezTo>
                    <a:pt x="87" y="77"/>
                    <a:pt x="61" y="103"/>
                    <a:pt x="28" y="103"/>
                  </a:cubicBezTo>
                  <a:cubicBezTo>
                    <a:pt x="18" y="103"/>
                    <a:pt x="8" y="101"/>
                    <a:pt x="0" y="96"/>
                  </a:cubicBezTo>
                  <a:cubicBezTo>
                    <a:pt x="10" y="106"/>
                    <a:pt x="24" y="112"/>
                    <a:pt x="39" y="112"/>
                  </a:cubicBezTo>
                  <a:cubicBezTo>
                    <a:pt x="72" y="112"/>
                    <a:pt x="99" y="85"/>
                    <a:pt x="99" y="52"/>
                  </a:cubicBezTo>
                  <a:cubicBezTo>
                    <a:pt x="99" y="30"/>
                    <a:pt x="86" y="10"/>
                    <a:pt x="6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4" name="Freeform 26"/>
            <p:cNvSpPr>
              <a:spLocks/>
            </p:cNvSpPr>
            <p:nvPr/>
          </p:nvSpPr>
          <p:spPr bwMode="auto">
            <a:xfrm>
              <a:off x="1311" y="3444"/>
              <a:ext cx="270" cy="354"/>
            </a:xfrm>
            <a:custGeom>
              <a:avLst/>
              <a:gdLst>
                <a:gd name="T0" fmla="*/ 157 w 43"/>
                <a:gd name="T1" fmla="*/ 1516 h 53"/>
                <a:gd name="T2" fmla="*/ 1614 w 43"/>
                <a:gd name="T3" fmla="*/ 47 h 53"/>
                <a:gd name="T4" fmla="*/ 1614 w 43"/>
                <a:gd name="T5" fmla="*/ 47 h 53"/>
                <a:gd name="T6" fmla="*/ 1262 w 43"/>
                <a:gd name="T7" fmla="*/ 0 h 53"/>
                <a:gd name="T8" fmla="*/ 0 w 43"/>
                <a:gd name="T9" fmla="*/ 1383 h 53"/>
                <a:gd name="T10" fmla="*/ 276 w 43"/>
                <a:gd name="T11" fmla="*/ 2364 h 53"/>
                <a:gd name="T12" fmla="*/ 157 w 43"/>
                <a:gd name="T13" fmla="*/ 1516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15"/>
                    <a:pt x="22" y="1"/>
                    <a:pt x="41" y="1"/>
                  </a:cubicBezTo>
                  <a:cubicBezTo>
                    <a:pt x="43" y="1"/>
                    <a:pt x="40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9"/>
                    <a:pt x="3" y="47"/>
                    <a:pt x="7" y="53"/>
                  </a:cubicBezTo>
                  <a:cubicBezTo>
                    <a:pt x="4" y="48"/>
                    <a:pt x="4" y="40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5" name="Freeform 27"/>
            <p:cNvSpPr>
              <a:spLocks/>
            </p:cNvSpPr>
            <p:nvPr/>
          </p:nvSpPr>
          <p:spPr bwMode="auto">
            <a:xfrm>
              <a:off x="1393" y="3484"/>
              <a:ext cx="333" cy="395"/>
            </a:xfrm>
            <a:custGeom>
              <a:avLst/>
              <a:gdLst>
                <a:gd name="T0" fmla="*/ 1420 w 53"/>
                <a:gd name="T1" fmla="*/ 0 h 59"/>
                <a:gd name="T2" fmla="*/ 1853 w 53"/>
                <a:gd name="T3" fmla="*/ 1031 h 59"/>
                <a:gd name="T4" fmla="*/ 591 w 53"/>
                <a:gd name="T5" fmla="*/ 2464 h 59"/>
                <a:gd name="T6" fmla="*/ 0 w 53"/>
                <a:gd name="T7" fmla="*/ 2283 h 59"/>
                <a:gd name="T8" fmla="*/ 829 w 53"/>
                <a:gd name="T9" fmla="*/ 2644 h 59"/>
                <a:gd name="T10" fmla="*/ 2092 w 53"/>
                <a:gd name="T11" fmla="*/ 1212 h 59"/>
                <a:gd name="T12" fmla="*/ 1420 w 53"/>
                <a:gd name="T13" fmla="*/ 0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59">
                  <a:moveTo>
                    <a:pt x="36" y="0"/>
                  </a:moveTo>
                  <a:cubicBezTo>
                    <a:pt x="43" y="5"/>
                    <a:pt x="47" y="14"/>
                    <a:pt x="47" y="23"/>
                  </a:cubicBezTo>
                  <a:cubicBezTo>
                    <a:pt x="47" y="41"/>
                    <a:pt x="33" y="55"/>
                    <a:pt x="15" y="55"/>
                  </a:cubicBezTo>
                  <a:cubicBezTo>
                    <a:pt x="10" y="55"/>
                    <a:pt x="5" y="53"/>
                    <a:pt x="0" y="51"/>
                  </a:cubicBezTo>
                  <a:cubicBezTo>
                    <a:pt x="6" y="56"/>
                    <a:pt x="13" y="59"/>
                    <a:pt x="21" y="59"/>
                  </a:cubicBezTo>
                  <a:cubicBezTo>
                    <a:pt x="39" y="59"/>
                    <a:pt x="53" y="45"/>
                    <a:pt x="53" y="27"/>
                  </a:cubicBezTo>
                  <a:cubicBezTo>
                    <a:pt x="53" y="15"/>
                    <a:pt x="46" y="5"/>
                    <a:pt x="36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6" name="Freeform 28"/>
            <p:cNvSpPr>
              <a:spLocks/>
            </p:cNvSpPr>
            <p:nvPr/>
          </p:nvSpPr>
          <p:spPr bwMode="auto">
            <a:xfrm>
              <a:off x="1336" y="3919"/>
              <a:ext cx="132" cy="127"/>
            </a:xfrm>
            <a:custGeom>
              <a:avLst/>
              <a:gdLst>
                <a:gd name="T0" fmla="*/ 710 w 21"/>
                <a:gd name="T1" fmla="*/ 0 h 19"/>
                <a:gd name="T2" fmla="*/ 0 w 21"/>
                <a:gd name="T3" fmla="*/ 668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19">
                  <a:moveTo>
                    <a:pt x="18" y="0"/>
                  </a:moveTo>
                  <a:cubicBezTo>
                    <a:pt x="21" y="12"/>
                    <a:pt x="11" y="19"/>
                    <a:pt x="0" y="15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7" name="Freeform 29"/>
            <p:cNvSpPr>
              <a:spLocks/>
            </p:cNvSpPr>
            <p:nvPr/>
          </p:nvSpPr>
          <p:spPr bwMode="auto">
            <a:xfrm>
              <a:off x="1770" y="3644"/>
              <a:ext cx="87" cy="87"/>
            </a:xfrm>
            <a:custGeom>
              <a:avLst/>
              <a:gdLst>
                <a:gd name="T0" fmla="*/ 0 w 14"/>
                <a:gd name="T1" fmla="*/ 47 h 13"/>
                <a:gd name="T2" fmla="*/ 423 w 14"/>
                <a:gd name="T3" fmla="*/ 582 h 13"/>
                <a:gd name="T4" fmla="*/ 466 w 14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6" y="3"/>
                    <a:pt x="5" y="11"/>
                    <a:pt x="11" y="13"/>
                  </a:cubicBezTo>
                  <a:cubicBezTo>
                    <a:pt x="14" y="9"/>
                    <a:pt x="13" y="4"/>
                    <a:pt x="12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8" name="Oval 30"/>
            <p:cNvSpPr>
              <a:spLocks noChangeArrowheads="1"/>
            </p:cNvSpPr>
            <p:nvPr/>
          </p:nvSpPr>
          <p:spPr bwMode="auto">
            <a:xfrm>
              <a:off x="1104" y="3223"/>
              <a:ext cx="823" cy="876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69" name="Oval 31"/>
            <p:cNvSpPr>
              <a:spLocks noChangeArrowheads="1"/>
            </p:cNvSpPr>
            <p:nvPr/>
          </p:nvSpPr>
          <p:spPr bwMode="auto">
            <a:xfrm>
              <a:off x="1267" y="3397"/>
              <a:ext cx="496" cy="522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0" name="Freeform 32"/>
            <p:cNvSpPr>
              <a:spLocks/>
            </p:cNvSpPr>
            <p:nvPr/>
          </p:nvSpPr>
          <p:spPr bwMode="auto">
            <a:xfrm>
              <a:off x="1311" y="3370"/>
              <a:ext cx="107" cy="121"/>
            </a:xfrm>
            <a:custGeom>
              <a:avLst/>
              <a:gdLst>
                <a:gd name="T0" fmla="*/ 38 w 17"/>
                <a:gd name="T1" fmla="*/ 229 h 18"/>
                <a:gd name="T2" fmla="*/ 478 w 17"/>
                <a:gd name="T3" fmla="*/ 87 h 18"/>
                <a:gd name="T4" fmla="*/ 592 w 17"/>
                <a:gd name="T5" fmla="*/ 545 h 18"/>
                <a:gd name="T6" fmla="*/ 195 w 17"/>
                <a:gd name="T7" fmla="*/ 726 h 18"/>
                <a:gd name="T8" fmla="*/ 38 w 17"/>
                <a:gd name="T9" fmla="*/ 22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8">
                  <a:moveTo>
                    <a:pt x="1" y="5"/>
                  </a:moveTo>
                  <a:cubicBezTo>
                    <a:pt x="3" y="1"/>
                    <a:pt x="8" y="0"/>
                    <a:pt x="12" y="2"/>
                  </a:cubicBezTo>
                  <a:cubicBezTo>
                    <a:pt x="16" y="4"/>
                    <a:pt x="17" y="8"/>
                    <a:pt x="15" y="12"/>
                  </a:cubicBezTo>
                  <a:cubicBezTo>
                    <a:pt x="13" y="16"/>
                    <a:pt x="9" y="18"/>
                    <a:pt x="5" y="16"/>
                  </a:cubicBezTo>
                  <a:cubicBezTo>
                    <a:pt x="1" y="14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1" name="Freeform 33"/>
            <p:cNvSpPr>
              <a:spLocks/>
            </p:cNvSpPr>
            <p:nvPr/>
          </p:nvSpPr>
          <p:spPr bwMode="auto">
            <a:xfrm>
              <a:off x="1286" y="3471"/>
              <a:ext cx="63" cy="66"/>
            </a:xfrm>
            <a:custGeom>
              <a:avLst/>
              <a:gdLst>
                <a:gd name="T0" fmla="*/ 38 w 10"/>
                <a:gd name="T1" fmla="*/ 132 h 10"/>
                <a:gd name="T2" fmla="*/ 277 w 10"/>
                <a:gd name="T3" fmla="*/ 86 h 10"/>
                <a:gd name="T4" fmla="*/ 359 w 10"/>
                <a:gd name="T5" fmla="*/ 304 h 10"/>
                <a:gd name="T6" fmla="*/ 120 w 10"/>
                <a:gd name="T7" fmla="*/ 389 h 10"/>
                <a:gd name="T8" fmla="*/ 38 w 10"/>
                <a:gd name="T9" fmla="*/ 132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2" y="1"/>
                    <a:pt x="5" y="0"/>
                    <a:pt x="7" y="2"/>
                  </a:cubicBezTo>
                  <a:cubicBezTo>
                    <a:pt x="9" y="3"/>
                    <a:pt x="10" y="5"/>
                    <a:pt x="9" y="7"/>
                  </a:cubicBezTo>
                  <a:cubicBezTo>
                    <a:pt x="8" y="9"/>
                    <a:pt x="5" y="10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2" name="Freeform 34"/>
            <p:cNvSpPr>
              <a:spLocks/>
            </p:cNvSpPr>
            <p:nvPr/>
          </p:nvSpPr>
          <p:spPr bwMode="auto">
            <a:xfrm>
              <a:off x="1418" y="3397"/>
              <a:ext cx="38" cy="40"/>
            </a:xfrm>
            <a:custGeom>
              <a:avLst/>
              <a:gdLst>
                <a:gd name="T0" fmla="*/ 38 w 6"/>
                <a:gd name="T1" fmla="*/ 47 h 6"/>
                <a:gd name="T2" fmla="*/ 158 w 6"/>
                <a:gd name="T3" fmla="*/ 0 h 6"/>
                <a:gd name="T4" fmla="*/ 241 w 6"/>
                <a:gd name="T5" fmla="*/ 180 h 6"/>
                <a:gd name="T6" fmla="*/ 82 w 6"/>
                <a:gd name="T7" fmla="*/ 220 h 6"/>
                <a:gd name="T8" fmla="*/ 38 w 6"/>
                <a:gd name="T9" fmla="*/ 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6" y="1"/>
                    <a:pt x="6" y="3"/>
                    <a:pt x="6" y="4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0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3" name="Freeform 35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4" name="Freeform 36"/>
            <p:cNvSpPr>
              <a:spLocks/>
            </p:cNvSpPr>
            <p:nvPr/>
          </p:nvSpPr>
          <p:spPr bwMode="auto">
            <a:xfrm>
              <a:off x="1154" y="3230"/>
              <a:ext cx="339" cy="354"/>
            </a:xfrm>
            <a:custGeom>
              <a:avLst/>
              <a:gdLst>
                <a:gd name="T0" fmla="*/ 2128 w 54"/>
                <a:gd name="T1" fmla="*/ 401 h 53"/>
                <a:gd name="T2" fmla="*/ 552 w 54"/>
                <a:gd name="T3" fmla="*/ 534 h 53"/>
                <a:gd name="T4" fmla="*/ 314 w 54"/>
                <a:gd name="T5" fmla="*/ 2364 h 53"/>
                <a:gd name="T6" fmla="*/ 628 w 54"/>
                <a:gd name="T7" fmla="*/ 628 h 53"/>
                <a:gd name="T8" fmla="*/ 2128 w 54"/>
                <a:gd name="T9" fmla="*/ 40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3">
                  <a:moveTo>
                    <a:pt x="54" y="9"/>
                  </a:moveTo>
                  <a:cubicBezTo>
                    <a:pt x="41" y="3"/>
                    <a:pt x="27" y="0"/>
                    <a:pt x="14" y="12"/>
                  </a:cubicBezTo>
                  <a:cubicBezTo>
                    <a:pt x="1" y="25"/>
                    <a:pt x="0" y="39"/>
                    <a:pt x="8" y="53"/>
                  </a:cubicBezTo>
                  <a:cubicBezTo>
                    <a:pt x="4" y="42"/>
                    <a:pt x="4" y="26"/>
                    <a:pt x="16" y="14"/>
                  </a:cubicBezTo>
                  <a:cubicBezTo>
                    <a:pt x="29" y="2"/>
                    <a:pt x="46" y="5"/>
                    <a:pt x="54" y="9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5" name="Freeform 37"/>
            <p:cNvSpPr>
              <a:spLocks/>
            </p:cNvSpPr>
            <p:nvPr/>
          </p:nvSpPr>
          <p:spPr bwMode="auto">
            <a:xfrm>
              <a:off x="1857" y="3638"/>
              <a:ext cx="126" cy="374"/>
            </a:xfrm>
            <a:custGeom>
              <a:avLst/>
              <a:gdLst>
                <a:gd name="T0" fmla="*/ 0 w 20"/>
                <a:gd name="T1" fmla="*/ 87 h 56"/>
                <a:gd name="T2" fmla="*/ 554 w 20"/>
                <a:gd name="T3" fmla="*/ 1029 h 56"/>
                <a:gd name="T4" fmla="*/ 120 w 20"/>
                <a:gd name="T5" fmla="*/ 2498 h 56"/>
                <a:gd name="T6" fmla="*/ 636 w 20"/>
                <a:gd name="T7" fmla="*/ 801 h 56"/>
                <a:gd name="T8" fmla="*/ 0 w 20"/>
                <a:gd name="T9" fmla="*/ 87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56">
                  <a:moveTo>
                    <a:pt x="0" y="2"/>
                  </a:moveTo>
                  <a:cubicBezTo>
                    <a:pt x="9" y="6"/>
                    <a:pt x="12" y="8"/>
                    <a:pt x="14" y="23"/>
                  </a:cubicBezTo>
                  <a:cubicBezTo>
                    <a:pt x="15" y="38"/>
                    <a:pt x="13" y="56"/>
                    <a:pt x="3" y="56"/>
                  </a:cubicBezTo>
                  <a:cubicBezTo>
                    <a:pt x="13" y="53"/>
                    <a:pt x="20" y="46"/>
                    <a:pt x="16" y="18"/>
                  </a:cubicBezTo>
                  <a:cubicBezTo>
                    <a:pt x="1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6" name="Freeform 38"/>
            <p:cNvSpPr>
              <a:spLocks/>
            </p:cNvSpPr>
            <p:nvPr/>
          </p:nvSpPr>
          <p:spPr bwMode="auto">
            <a:xfrm>
              <a:off x="1223" y="3805"/>
              <a:ext cx="182" cy="187"/>
            </a:xfrm>
            <a:custGeom>
              <a:avLst/>
              <a:gdLst>
                <a:gd name="T0" fmla="*/ 0 w 29"/>
                <a:gd name="T1" fmla="*/ 1249 h 28"/>
                <a:gd name="T2" fmla="*/ 1142 w 29"/>
                <a:gd name="T3" fmla="*/ 0 h 28"/>
                <a:gd name="T4" fmla="*/ 0 w 29"/>
                <a:gd name="T5" fmla="*/ 1249 h 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11" y="25"/>
                    <a:pt x="26" y="19"/>
                    <a:pt x="29" y="0"/>
                  </a:cubicBezTo>
                  <a:cubicBezTo>
                    <a:pt x="29" y="9"/>
                    <a:pt x="24" y="25"/>
                    <a:pt x="0" y="28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7" name="Freeform 39"/>
            <p:cNvSpPr>
              <a:spLocks/>
            </p:cNvSpPr>
            <p:nvPr/>
          </p:nvSpPr>
          <p:spPr bwMode="auto">
            <a:xfrm>
              <a:off x="1286" y="3578"/>
              <a:ext cx="214" cy="274"/>
            </a:xfrm>
            <a:custGeom>
              <a:avLst/>
              <a:gdLst>
                <a:gd name="T0" fmla="*/ 0 w 34"/>
                <a:gd name="T1" fmla="*/ 0 h 41"/>
                <a:gd name="T2" fmla="*/ 1152 w 34"/>
                <a:gd name="T3" fmla="*/ 1831 h 41"/>
                <a:gd name="T4" fmla="*/ 755 w 34"/>
                <a:gd name="T5" fmla="*/ 715 h 41"/>
                <a:gd name="T6" fmla="*/ 0 w 34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41">
                  <a:moveTo>
                    <a:pt x="0" y="0"/>
                  </a:moveTo>
                  <a:cubicBezTo>
                    <a:pt x="11" y="7"/>
                    <a:pt x="34" y="16"/>
                    <a:pt x="29" y="41"/>
                  </a:cubicBezTo>
                  <a:cubicBezTo>
                    <a:pt x="29" y="32"/>
                    <a:pt x="26" y="22"/>
                    <a:pt x="19" y="16"/>
                  </a:cubicBezTo>
                  <a:cubicBezTo>
                    <a:pt x="12" y="1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8" name="Freeform 40"/>
            <p:cNvSpPr>
              <a:spLocks/>
            </p:cNvSpPr>
            <p:nvPr/>
          </p:nvSpPr>
          <p:spPr bwMode="auto">
            <a:xfrm>
              <a:off x="1638" y="3986"/>
              <a:ext cx="351" cy="100"/>
            </a:xfrm>
            <a:custGeom>
              <a:avLst/>
              <a:gdLst>
                <a:gd name="T0" fmla="*/ 0 w 56"/>
                <a:gd name="T1" fmla="*/ 0 h 15"/>
                <a:gd name="T2" fmla="*/ 1492 w 56"/>
                <a:gd name="T3" fmla="*/ 580 h 15"/>
                <a:gd name="T4" fmla="*/ 2200 w 56"/>
                <a:gd name="T5" fmla="*/ 0 h 15"/>
                <a:gd name="T6" fmla="*/ 1373 w 56"/>
                <a:gd name="T7" fmla="*/ 487 h 15"/>
                <a:gd name="T8" fmla="*/ 0 w 5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" h="15">
                  <a:moveTo>
                    <a:pt x="0" y="0"/>
                  </a:moveTo>
                  <a:cubicBezTo>
                    <a:pt x="8" y="2"/>
                    <a:pt x="24" y="15"/>
                    <a:pt x="38" y="13"/>
                  </a:cubicBezTo>
                  <a:cubicBezTo>
                    <a:pt x="52" y="11"/>
                    <a:pt x="53" y="6"/>
                    <a:pt x="56" y="0"/>
                  </a:cubicBezTo>
                  <a:cubicBezTo>
                    <a:pt x="52" y="5"/>
                    <a:pt x="44" y="11"/>
                    <a:pt x="35" y="11"/>
                  </a:cubicBezTo>
                  <a:cubicBezTo>
                    <a:pt x="26" y="1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79" name="Freeform 41"/>
            <p:cNvSpPr>
              <a:spLocks/>
            </p:cNvSpPr>
            <p:nvPr/>
          </p:nvSpPr>
          <p:spPr bwMode="auto">
            <a:xfrm>
              <a:off x="1129" y="3196"/>
              <a:ext cx="898" cy="930"/>
            </a:xfrm>
            <a:custGeom>
              <a:avLst/>
              <a:gdLst>
                <a:gd name="T0" fmla="*/ 358 w 143"/>
                <a:gd name="T1" fmla="*/ 1030 h 139"/>
                <a:gd name="T2" fmla="*/ 791 w 143"/>
                <a:gd name="T3" fmla="*/ 3091 h 139"/>
                <a:gd name="T4" fmla="*/ 1105 w 143"/>
                <a:gd name="T5" fmla="*/ 3312 h 139"/>
                <a:gd name="T6" fmla="*/ 1614 w 143"/>
                <a:gd name="T7" fmla="*/ 4121 h 139"/>
                <a:gd name="T8" fmla="*/ 276 w 143"/>
                <a:gd name="T9" fmla="*/ 5326 h 139"/>
                <a:gd name="T10" fmla="*/ 0 w 143"/>
                <a:gd name="T11" fmla="*/ 5687 h 139"/>
                <a:gd name="T12" fmla="*/ 314 w 143"/>
                <a:gd name="T13" fmla="*/ 6002 h 139"/>
                <a:gd name="T14" fmla="*/ 2248 w 143"/>
                <a:gd name="T15" fmla="*/ 4162 h 139"/>
                <a:gd name="T16" fmla="*/ 1419 w 143"/>
                <a:gd name="T17" fmla="*/ 2683 h 139"/>
                <a:gd name="T18" fmla="*/ 1143 w 143"/>
                <a:gd name="T19" fmla="*/ 2509 h 139"/>
                <a:gd name="T20" fmla="*/ 867 w 143"/>
                <a:gd name="T21" fmla="*/ 1385 h 139"/>
                <a:gd name="T22" fmla="*/ 2010 w 143"/>
                <a:gd name="T23" fmla="*/ 1117 h 139"/>
                <a:gd name="T24" fmla="*/ 2600 w 143"/>
                <a:gd name="T25" fmla="*/ 1880 h 139"/>
                <a:gd name="T26" fmla="*/ 3039 w 143"/>
                <a:gd name="T27" fmla="*/ 2509 h 139"/>
                <a:gd name="T28" fmla="*/ 4101 w 143"/>
                <a:gd name="T29" fmla="*/ 3091 h 139"/>
                <a:gd name="T30" fmla="*/ 4773 w 143"/>
                <a:gd name="T31" fmla="*/ 3359 h 139"/>
                <a:gd name="T32" fmla="*/ 4967 w 143"/>
                <a:gd name="T33" fmla="*/ 4523 h 139"/>
                <a:gd name="T34" fmla="*/ 4810 w 143"/>
                <a:gd name="T35" fmla="*/ 5239 h 139"/>
                <a:gd name="T36" fmla="*/ 3906 w 143"/>
                <a:gd name="T37" fmla="*/ 5058 h 139"/>
                <a:gd name="T38" fmla="*/ 3077 w 143"/>
                <a:gd name="T39" fmla="*/ 4744 h 139"/>
                <a:gd name="T40" fmla="*/ 2763 w 143"/>
                <a:gd name="T41" fmla="*/ 5105 h 139"/>
                <a:gd name="T42" fmla="*/ 3077 w 143"/>
                <a:gd name="T43" fmla="*/ 5419 h 139"/>
                <a:gd name="T44" fmla="*/ 3630 w 143"/>
                <a:gd name="T45" fmla="*/ 5687 h 139"/>
                <a:gd name="T46" fmla="*/ 5168 w 143"/>
                <a:gd name="T47" fmla="*/ 5774 h 139"/>
                <a:gd name="T48" fmla="*/ 5602 w 143"/>
                <a:gd name="T49" fmla="*/ 4523 h 139"/>
                <a:gd name="T50" fmla="*/ 5206 w 143"/>
                <a:gd name="T51" fmla="*/ 2823 h 139"/>
                <a:gd name="T52" fmla="*/ 4258 w 143"/>
                <a:gd name="T53" fmla="*/ 2375 h 139"/>
                <a:gd name="T54" fmla="*/ 3473 w 143"/>
                <a:gd name="T55" fmla="*/ 2014 h 139"/>
                <a:gd name="T56" fmla="*/ 3115 w 143"/>
                <a:gd name="T57" fmla="*/ 1479 h 139"/>
                <a:gd name="T58" fmla="*/ 2286 w 143"/>
                <a:gd name="T59" fmla="*/ 495 h 139"/>
                <a:gd name="T60" fmla="*/ 358 w 143"/>
                <a:gd name="T61" fmla="*/ 1030 h 1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3" h="139">
                  <a:moveTo>
                    <a:pt x="9" y="23"/>
                  </a:moveTo>
                  <a:cubicBezTo>
                    <a:pt x="1" y="37"/>
                    <a:pt x="2" y="58"/>
                    <a:pt x="20" y="69"/>
                  </a:cubicBezTo>
                  <a:cubicBezTo>
                    <a:pt x="20" y="69"/>
                    <a:pt x="28" y="74"/>
                    <a:pt x="28" y="74"/>
                  </a:cubicBezTo>
                  <a:cubicBezTo>
                    <a:pt x="38" y="79"/>
                    <a:pt x="42" y="82"/>
                    <a:pt x="41" y="92"/>
                  </a:cubicBezTo>
                  <a:cubicBezTo>
                    <a:pt x="41" y="105"/>
                    <a:pt x="22" y="118"/>
                    <a:pt x="7" y="119"/>
                  </a:cubicBezTo>
                  <a:cubicBezTo>
                    <a:pt x="3" y="119"/>
                    <a:pt x="0" y="123"/>
                    <a:pt x="0" y="127"/>
                  </a:cubicBezTo>
                  <a:cubicBezTo>
                    <a:pt x="0" y="131"/>
                    <a:pt x="4" y="135"/>
                    <a:pt x="8" y="134"/>
                  </a:cubicBezTo>
                  <a:cubicBezTo>
                    <a:pt x="28" y="133"/>
                    <a:pt x="57" y="116"/>
                    <a:pt x="57" y="93"/>
                  </a:cubicBezTo>
                  <a:cubicBezTo>
                    <a:pt x="57" y="73"/>
                    <a:pt x="46" y="66"/>
                    <a:pt x="36" y="60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17" y="49"/>
                    <a:pt x="18" y="38"/>
                    <a:pt x="22" y="31"/>
                  </a:cubicBezTo>
                  <a:cubicBezTo>
                    <a:pt x="28" y="23"/>
                    <a:pt x="38" y="18"/>
                    <a:pt x="51" y="25"/>
                  </a:cubicBezTo>
                  <a:cubicBezTo>
                    <a:pt x="57" y="28"/>
                    <a:pt x="61" y="35"/>
                    <a:pt x="66" y="42"/>
                  </a:cubicBezTo>
                  <a:cubicBezTo>
                    <a:pt x="69" y="47"/>
                    <a:pt x="73" y="52"/>
                    <a:pt x="77" y="56"/>
                  </a:cubicBezTo>
                  <a:cubicBezTo>
                    <a:pt x="85" y="64"/>
                    <a:pt x="95" y="67"/>
                    <a:pt x="104" y="69"/>
                  </a:cubicBezTo>
                  <a:cubicBezTo>
                    <a:pt x="111" y="70"/>
                    <a:pt x="117" y="71"/>
                    <a:pt x="121" y="75"/>
                  </a:cubicBezTo>
                  <a:cubicBezTo>
                    <a:pt x="124" y="77"/>
                    <a:pt x="127" y="88"/>
                    <a:pt x="126" y="101"/>
                  </a:cubicBezTo>
                  <a:cubicBezTo>
                    <a:pt x="126" y="110"/>
                    <a:pt x="124" y="115"/>
                    <a:pt x="122" y="117"/>
                  </a:cubicBezTo>
                  <a:cubicBezTo>
                    <a:pt x="117" y="121"/>
                    <a:pt x="110" y="118"/>
                    <a:pt x="99" y="113"/>
                  </a:cubicBezTo>
                  <a:cubicBezTo>
                    <a:pt x="92" y="109"/>
                    <a:pt x="85" y="106"/>
                    <a:pt x="78" y="106"/>
                  </a:cubicBezTo>
                  <a:cubicBezTo>
                    <a:pt x="74" y="106"/>
                    <a:pt x="70" y="109"/>
                    <a:pt x="70" y="114"/>
                  </a:cubicBezTo>
                  <a:cubicBezTo>
                    <a:pt x="70" y="118"/>
                    <a:pt x="74" y="121"/>
                    <a:pt x="78" y="121"/>
                  </a:cubicBezTo>
                  <a:cubicBezTo>
                    <a:pt x="82" y="121"/>
                    <a:pt x="87" y="124"/>
                    <a:pt x="92" y="127"/>
                  </a:cubicBezTo>
                  <a:cubicBezTo>
                    <a:pt x="103" y="132"/>
                    <a:pt x="118" y="139"/>
                    <a:pt x="131" y="129"/>
                  </a:cubicBezTo>
                  <a:cubicBezTo>
                    <a:pt x="139" y="123"/>
                    <a:pt x="142" y="111"/>
                    <a:pt x="142" y="101"/>
                  </a:cubicBezTo>
                  <a:cubicBezTo>
                    <a:pt x="143" y="88"/>
                    <a:pt x="140" y="71"/>
                    <a:pt x="132" y="63"/>
                  </a:cubicBezTo>
                  <a:cubicBezTo>
                    <a:pt x="125" y="57"/>
                    <a:pt x="116" y="55"/>
                    <a:pt x="108" y="53"/>
                  </a:cubicBezTo>
                  <a:cubicBezTo>
                    <a:pt x="100" y="52"/>
                    <a:pt x="93" y="50"/>
                    <a:pt x="88" y="45"/>
                  </a:cubicBezTo>
                  <a:cubicBezTo>
                    <a:pt x="85" y="42"/>
                    <a:pt x="82" y="38"/>
                    <a:pt x="79" y="33"/>
                  </a:cubicBezTo>
                  <a:cubicBezTo>
                    <a:pt x="74" y="25"/>
                    <a:pt x="68" y="17"/>
                    <a:pt x="58" y="11"/>
                  </a:cubicBezTo>
                  <a:cubicBezTo>
                    <a:pt x="38" y="0"/>
                    <a:pt x="18" y="9"/>
                    <a:pt x="9" y="23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980" name="Group 141"/>
          <p:cNvGrpSpPr>
            <a:grpSpLocks noChangeAspect="1"/>
          </p:cNvGrpSpPr>
          <p:nvPr/>
        </p:nvGrpSpPr>
        <p:grpSpPr bwMode="auto">
          <a:xfrm>
            <a:off x="3437730" y="4363312"/>
            <a:ext cx="325381" cy="285386"/>
            <a:chOff x="4314" y="3005"/>
            <a:chExt cx="960" cy="842"/>
          </a:xfrm>
        </p:grpSpPr>
        <p:sp>
          <p:nvSpPr>
            <p:cNvPr id="2981" name="Oval 142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2" name="Oval 143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3" name="Freeform 144"/>
            <p:cNvSpPr>
              <a:spLocks/>
            </p:cNvSpPr>
            <p:nvPr/>
          </p:nvSpPr>
          <p:spPr bwMode="auto">
            <a:xfrm>
              <a:off x="4533" y="3038"/>
              <a:ext cx="415" cy="541"/>
            </a:xfrm>
            <a:custGeom>
              <a:avLst/>
              <a:gdLst>
                <a:gd name="T0" fmla="*/ 157 w 66"/>
                <a:gd name="T1" fmla="*/ 2498 h 81"/>
                <a:gd name="T2" fmla="*/ 2295 w 66"/>
                <a:gd name="T3" fmla="*/ 87 h 81"/>
                <a:gd name="T4" fmla="*/ 2609 w 66"/>
                <a:gd name="T5" fmla="*/ 87 h 81"/>
                <a:gd name="T6" fmla="*/ 2018 w 66"/>
                <a:gd name="T7" fmla="*/ 0 h 81"/>
                <a:gd name="T8" fmla="*/ 0 w 66"/>
                <a:gd name="T9" fmla="*/ 2278 h 81"/>
                <a:gd name="T10" fmla="*/ 434 w 66"/>
                <a:gd name="T11" fmla="*/ 3613 h 81"/>
                <a:gd name="T12" fmla="*/ 157 w 66"/>
                <a:gd name="T13" fmla="*/ 2498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1">
                  <a:moveTo>
                    <a:pt x="4" y="56"/>
                  </a:moveTo>
                  <a:cubicBezTo>
                    <a:pt x="4" y="26"/>
                    <a:pt x="29" y="2"/>
                    <a:pt x="58" y="2"/>
                  </a:cubicBezTo>
                  <a:cubicBezTo>
                    <a:pt x="61" y="2"/>
                    <a:pt x="63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2"/>
                    <a:pt x="4" y="73"/>
                    <a:pt x="11" y="81"/>
                  </a:cubicBezTo>
                  <a:cubicBezTo>
                    <a:pt x="7" y="74"/>
                    <a:pt x="4" y="65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4" name="Freeform 145"/>
            <p:cNvSpPr>
              <a:spLocks/>
            </p:cNvSpPr>
            <p:nvPr/>
          </p:nvSpPr>
          <p:spPr bwMode="auto">
            <a:xfrm>
              <a:off x="4646" y="3078"/>
              <a:ext cx="527" cy="635"/>
            </a:xfrm>
            <a:custGeom>
              <a:avLst/>
              <a:gdLst>
                <a:gd name="T0" fmla="*/ 2284 w 84"/>
                <a:gd name="T1" fmla="*/ 0 h 95"/>
                <a:gd name="T2" fmla="*/ 2911 w 84"/>
                <a:gd name="T3" fmla="*/ 1698 h 95"/>
                <a:gd name="T4" fmla="*/ 947 w 84"/>
                <a:gd name="T5" fmla="*/ 3930 h 95"/>
                <a:gd name="T6" fmla="*/ 0 w 84"/>
                <a:gd name="T7" fmla="*/ 3663 h 95"/>
                <a:gd name="T8" fmla="*/ 1336 w 84"/>
                <a:gd name="T9" fmla="*/ 4244 h 95"/>
                <a:gd name="T10" fmla="*/ 3306 w 84"/>
                <a:gd name="T11" fmla="*/ 2012 h 95"/>
                <a:gd name="T12" fmla="*/ 2284 w 84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95">
                  <a:moveTo>
                    <a:pt x="58" y="0"/>
                  </a:moveTo>
                  <a:cubicBezTo>
                    <a:pt x="68" y="10"/>
                    <a:pt x="74" y="23"/>
                    <a:pt x="74" y="38"/>
                  </a:cubicBezTo>
                  <a:cubicBezTo>
                    <a:pt x="74" y="66"/>
                    <a:pt x="52" y="88"/>
                    <a:pt x="24" y="88"/>
                  </a:cubicBezTo>
                  <a:cubicBezTo>
                    <a:pt x="15" y="88"/>
                    <a:pt x="7" y="86"/>
                    <a:pt x="0" y="82"/>
                  </a:cubicBezTo>
                  <a:cubicBezTo>
                    <a:pt x="9" y="90"/>
                    <a:pt x="21" y="95"/>
                    <a:pt x="34" y="95"/>
                  </a:cubicBezTo>
                  <a:cubicBezTo>
                    <a:pt x="61" y="95"/>
                    <a:pt x="84" y="73"/>
                    <a:pt x="84" y="45"/>
                  </a:cubicBezTo>
                  <a:cubicBezTo>
                    <a:pt x="84" y="26"/>
                    <a:pt x="73" y="9"/>
                    <a:pt x="5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5" name="Freeform 146"/>
            <p:cNvSpPr>
              <a:spLocks/>
            </p:cNvSpPr>
            <p:nvPr/>
          </p:nvSpPr>
          <p:spPr bwMode="auto">
            <a:xfrm>
              <a:off x="4684" y="3192"/>
              <a:ext cx="226" cy="301"/>
            </a:xfrm>
            <a:custGeom>
              <a:avLst/>
              <a:gdLst>
                <a:gd name="T0" fmla="*/ 157 w 36"/>
                <a:gd name="T1" fmla="*/ 1298 h 45"/>
                <a:gd name="T2" fmla="*/ 1381 w 36"/>
                <a:gd name="T3" fmla="*/ 87 h 45"/>
                <a:gd name="T4" fmla="*/ 1381 w 36"/>
                <a:gd name="T5" fmla="*/ 47 h 45"/>
                <a:gd name="T6" fmla="*/ 1067 w 36"/>
                <a:gd name="T7" fmla="*/ 0 h 45"/>
                <a:gd name="T8" fmla="*/ 0 w 36"/>
                <a:gd name="T9" fmla="*/ 1211 h 45"/>
                <a:gd name="T10" fmla="*/ 239 w 36"/>
                <a:gd name="T11" fmla="*/ 2013 h 45"/>
                <a:gd name="T12" fmla="*/ 157 w 36"/>
                <a:gd name="T13" fmla="*/ 1298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45">
                  <a:moveTo>
                    <a:pt x="4" y="29"/>
                  </a:moveTo>
                  <a:cubicBezTo>
                    <a:pt x="4" y="13"/>
                    <a:pt x="19" y="2"/>
                    <a:pt x="35" y="2"/>
                  </a:cubicBezTo>
                  <a:cubicBezTo>
                    <a:pt x="36" y="2"/>
                    <a:pt x="34" y="1"/>
                    <a:pt x="35" y="1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3"/>
                    <a:pt x="2" y="41"/>
                    <a:pt x="6" y="45"/>
                  </a:cubicBezTo>
                  <a:cubicBezTo>
                    <a:pt x="4" y="41"/>
                    <a:pt x="4" y="34"/>
                    <a:pt x="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6" name="Freeform 147"/>
            <p:cNvSpPr>
              <a:spLocks/>
            </p:cNvSpPr>
            <p:nvPr/>
          </p:nvSpPr>
          <p:spPr bwMode="auto">
            <a:xfrm>
              <a:off x="4753" y="3225"/>
              <a:ext cx="282" cy="341"/>
            </a:xfrm>
            <a:custGeom>
              <a:avLst/>
              <a:gdLst>
                <a:gd name="T0" fmla="*/ 1216 w 45"/>
                <a:gd name="T1" fmla="*/ 0 h 51"/>
                <a:gd name="T2" fmla="*/ 1573 w 45"/>
                <a:gd name="T3" fmla="*/ 896 h 51"/>
                <a:gd name="T4" fmla="*/ 508 w 45"/>
                <a:gd name="T5" fmla="*/ 2099 h 51"/>
                <a:gd name="T6" fmla="*/ 0 w 45"/>
                <a:gd name="T7" fmla="*/ 1966 h 51"/>
                <a:gd name="T8" fmla="*/ 708 w 45"/>
                <a:gd name="T9" fmla="*/ 2280 h 51"/>
                <a:gd name="T10" fmla="*/ 1767 w 45"/>
                <a:gd name="T11" fmla="*/ 1070 h 51"/>
                <a:gd name="T12" fmla="*/ 1216 w 45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1">
                  <a:moveTo>
                    <a:pt x="31" y="0"/>
                  </a:moveTo>
                  <a:cubicBezTo>
                    <a:pt x="36" y="5"/>
                    <a:pt x="40" y="12"/>
                    <a:pt x="40" y="20"/>
                  </a:cubicBezTo>
                  <a:cubicBezTo>
                    <a:pt x="40" y="35"/>
                    <a:pt x="28" y="47"/>
                    <a:pt x="13" y="47"/>
                  </a:cubicBezTo>
                  <a:cubicBezTo>
                    <a:pt x="8" y="47"/>
                    <a:pt x="4" y="46"/>
                    <a:pt x="0" y="44"/>
                  </a:cubicBezTo>
                  <a:cubicBezTo>
                    <a:pt x="5" y="48"/>
                    <a:pt x="11" y="51"/>
                    <a:pt x="18" y="51"/>
                  </a:cubicBezTo>
                  <a:cubicBezTo>
                    <a:pt x="33" y="51"/>
                    <a:pt x="45" y="39"/>
                    <a:pt x="45" y="24"/>
                  </a:cubicBezTo>
                  <a:cubicBezTo>
                    <a:pt x="45" y="14"/>
                    <a:pt x="39" y="5"/>
                    <a:pt x="3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7" name="Freeform 148"/>
            <p:cNvSpPr>
              <a:spLocks/>
            </p:cNvSpPr>
            <p:nvPr/>
          </p:nvSpPr>
          <p:spPr bwMode="auto">
            <a:xfrm>
              <a:off x="4596" y="3245"/>
              <a:ext cx="94" cy="47"/>
            </a:xfrm>
            <a:custGeom>
              <a:avLst/>
              <a:gdLst>
                <a:gd name="T0" fmla="*/ 0 w 15"/>
                <a:gd name="T1" fmla="*/ 0 h 7"/>
                <a:gd name="T2" fmla="*/ 589 w 15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4" y="7"/>
                    <a:pt x="10" y="7"/>
                    <a:pt x="15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8" name="Oval 149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89" name="Oval 150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0" name="Freeform 151"/>
            <p:cNvSpPr>
              <a:spLocks/>
            </p:cNvSpPr>
            <p:nvPr/>
          </p:nvSpPr>
          <p:spPr bwMode="auto">
            <a:xfrm>
              <a:off x="4979" y="3205"/>
              <a:ext cx="113" cy="120"/>
            </a:xfrm>
            <a:custGeom>
              <a:avLst/>
              <a:gdLst>
                <a:gd name="T0" fmla="*/ 515 w 18"/>
                <a:gd name="T1" fmla="*/ 87 h 18"/>
                <a:gd name="T2" fmla="*/ 590 w 18"/>
                <a:gd name="T3" fmla="*/ 580 h 18"/>
                <a:gd name="T4" fmla="*/ 195 w 18"/>
                <a:gd name="T5" fmla="*/ 667 h 18"/>
                <a:gd name="T6" fmla="*/ 82 w 18"/>
                <a:gd name="T7" fmla="*/ 220 h 18"/>
                <a:gd name="T8" fmla="*/ 515 w 18"/>
                <a:gd name="T9" fmla="*/ 8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6" y="5"/>
                    <a:pt x="18" y="9"/>
                    <a:pt x="15" y="13"/>
                  </a:cubicBezTo>
                  <a:cubicBezTo>
                    <a:pt x="13" y="17"/>
                    <a:pt x="8" y="18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1" name="Freeform 152"/>
            <p:cNvSpPr>
              <a:spLocks/>
            </p:cNvSpPr>
            <p:nvPr/>
          </p:nvSpPr>
          <p:spPr bwMode="auto">
            <a:xfrm>
              <a:off x="4935" y="3178"/>
              <a:ext cx="63" cy="61"/>
            </a:xfrm>
            <a:custGeom>
              <a:avLst/>
              <a:gdLst>
                <a:gd name="T0" fmla="*/ 277 w 10"/>
                <a:gd name="T1" fmla="*/ 47 h 9"/>
                <a:gd name="T2" fmla="*/ 359 w 10"/>
                <a:gd name="T3" fmla="*/ 319 h 9"/>
                <a:gd name="T4" fmla="*/ 120 w 10"/>
                <a:gd name="T5" fmla="*/ 366 h 9"/>
                <a:gd name="T6" fmla="*/ 38 w 10"/>
                <a:gd name="T7" fmla="*/ 95 h 9"/>
                <a:gd name="T8" fmla="*/ 277 w 10"/>
                <a:gd name="T9" fmla="*/ 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9" y="2"/>
                    <a:pt x="10" y="5"/>
                    <a:pt x="9" y="7"/>
                  </a:cubicBezTo>
                  <a:cubicBezTo>
                    <a:pt x="7" y="9"/>
                    <a:pt x="5" y="9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2" name="Freeform 153"/>
            <p:cNvSpPr>
              <a:spLocks/>
            </p:cNvSpPr>
            <p:nvPr/>
          </p:nvSpPr>
          <p:spPr bwMode="auto">
            <a:xfrm>
              <a:off x="5029" y="3319"/>
              <a:ext cx="38" cy="47"/>
            </a:xfrm>
            <a:custGeom>
              <a:avLst/>
              <a:gdLst>
                <a:gd name="T0" fmla="*/ 158 w 6"/>
                <a:gd name="T1" fmla="*/ 47 h 7"/>
                <a:gd name="T2" fmla="*/ 203 w 6"/>
                <a:gd name="T3" fmla="*/ 228 h 7"/>
                <a:gd name="T4" fmla="*/ 38 w 6"/>
                <a:gd name="T5" fmla="*/ 269 h 7"/>
                <a:gd name="T6" fmla="*/ 38 w 6"/>
                <a:gd name="T7" fmla="*/ 87 h 7"/>
                <a:gd name="T8" fmla="*/ 158 w 6"/>
                <a:gd name="T9" fmla="*/ 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3" name="Freeform 154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4" name="Freeform 155"/>
            <p:cNvSpPr>
              <a:spLocks/>
            </p:cNvSpPr>
            <p:nvPr/>
          </p:nvSpPr>
          <p:spPr bwMode="auto">
            <a:xfrm>
              <a:off x="4352" y="3105"/>
              <a:ext cx="345" cy="154"/>
            </a:xfrm>
            <a:custGeom>
              <a:avLst/>
              <a:gdLst>
                <a:gd name="T0" fmla="*/ 2164 w 55"/>
                <a:gd name="T1" fmla="*/ 449 h 23"/>
                <a:gd name="T2" fmla="*/ 1380 w 55"/>
                <a:gd name="T3" fmla="*/ 315 h 23"/>
                <a:gd name="T4" fmla="*/ 0 w 55"/>
                <a:gd name="T5" fmla="*/ 1031 h 23"/>
                <a:gd name="T6" fmla="*/ 947 w 55"/>
                <a:gd name="T7" fmla="*/ 362 h 23"/>
                <a:gd name="T8" fmla="*/ 2164 w 55"/>
                <a:gd name="T9" fmla="*/ 4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3">
                  <a:moveTo>
                    <a:pt x="55" y="10"/>
                  </a:moveTo>
                  <a:cubicBezTo>
                    <a:pt x="48" y="12"/>
                    <a:pt x="40" y="9"/>
                    <a:pt x="35" y="7"/>
                  </a:cubicBezTo>
                  <a:cubicBezTo>
                    <a:pt x="29" y="4"/>
                    <a:pt x="12" y="0"/>
                    <a:pt x="0" y="23"/>
                  </a:cubicBezTo>
                  <a:cubicBezTo>
                    <a:pt x="8" y="14"/>
                    <a:pt x="15" y="7"/>
                    <a:pt x="24" y="8"/>
                  </a:cubicBezTo>
                  <a:cubicBezTo>
                    <a:pt x="33" y="8"/>
                    <a:pt x="50" y="13"/>
                    <a:pt x="55" y="1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5" name="Freeform 156"/>
            <p:cNvSpPr>
              <a:spLocks/>
            </p:cNvSpPr>
            <p:nvPr/>
          </p:nvSpPr>
          <p:spPr bwMode="auto">
            <a:xfrm>
              <a:off x="4546" y="3412"/>
              <a:ext cx="144" cy="174"/>
            </a:xfrm>
            <a:custGeom>
              <a:avLst/>
              <a:gdLst>
                <a:gd name="T0" fmla="*/ 0 w 23"/>
                <a:gd name="T1" fmla="*/ 0 h 26"/>
                <a:gd name="T2" fmla="*/ 902 w 23"/>
                <a:gd name="T3" fmla="*/ 1164 h 26"/>
                <a:gd name="T4" fmla="*/ 0 w 23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6">
                  <a:moveTo>
                    <a:pt x="0" y="0"/>
                  </a:moveTo>
                  <a:cubicBezTo>
                    <a:pt x="11" y="3"/>
                    <a:pt x="23" y="8"/>
                    <a:pt x="23" y="26"/>
                  </a:cubicBezTo>
                  <a:cubicBezTo>
                    <a:pt x="21" y="19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6" name="Freeform 157"/>
            <p:cNvSpPr>
              <a:spLocks/>
            </p:cNvSpPr>
            <p:nvPr/>
          </p:nvSpPr>
          <p:spPr bwMode="auto">
            <a:xfrm>
              <a:off x="4891" y="3452"/>
              <a:ext cx="238" cy="228"/>
            </a:xfrm>
            <a:custGeom>
              <a:avLst/>
              <a:gdLst>
                <a:gd name="T0" fmla="*/ 1491 w 38"/>
                <a:gd name="T1" fmla="*/ 0 h 34"/>
                <a:gd name="T2" fmla="*/ 395 w 38"/>
                <a:gd name="T3" fmla="*/ 496 h 34"/>
                <a:gd name="T4" fmla="*/ 0 w 38"/>
                <a:gd name="T5" fmla="*/ 1529 h 34"/>
                <a:gd name="T6" fmla="*/ 626 w 38"/>
                <a:gd name="T7" fmla="*/ 362 h 34"/>
                <a:gd name="T8" fmla="*/ 1491 w 3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28" y="0"/>
                    <a:pt x="16" y="1"/>
                    <a:pt x="10" y="11"/>
                  </a:cubicBezTo>
                  <a:cubicBezTo>
                    <a:pt x="5" y="21"/>
                    <a:pt x="0" y="34"/>
                    <a:pt x="0" y="34"/>
                  </a:cubicBezTo>
                  <a:cubicBezTo>
                    <a:pt x="5" y="26"/>
                    <a:pt x="10" y="14"/>
                    <a:pt x="16" y="8"/>
                  </a:cubicBezTo>
                  <a:cubicBezTo>
                    <a:pt x="22" y="2"/>
                    <a:pt x="29" y="1"/>
                    <a:pt x="38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7" name="Freeform 158"/>
            <p:cNvSpPr>
              <a:spLocks/>
            </p:cNvSpPr>
            <p:nvPr/>
          </p:nvSpPr>
          <p:spPr bwMode="auto">
            <a:xfrm>
              <a:off x="4634" y="3693"/>
              <a:ext cx="326" cy="147"/>
            </a:xfrm>
            <a:custGeom>
              <a:avLst/>
              <a:gdLst>
                <a:gd name="T0" fmla="*/ 0 w 52"/>
                <a:gd name="T1" fmla="*/ 0 h 22"/>
                <a:gd name="T2" fmla="*/ 1022 w 52"/>
                <a:gd name="T3" fmla="*/ 849 h 22"/>
                <a:gd name="T4" fmla="*/ 2044 w 52"/>
                <a:gd name="T5" fmla="*/ 0 h 22"/>
                <a:gd name="T6" fmla="*/ 828 w 52"/>
                <a:gd name="T7" fmla="*/ 715 h 22"/>
                <a:gd name="T8" fmla="*/ 0 w 5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22">
                  <a:moveTo>
                    <a:pt x="0" y="0"/>
                  </a:moveTo>
                  <a:cubicBezTo>
                    <a:pt x="0" y="11"/>
                    <a:pt x="7" y="22"/>
                    <a:pt x="26" y="19"/>
                  </a:cubicBezTo>
                  <a:cubicBezTo>
                    <a:pt x="45" y="15"/>
                    <a:pt x="50" y="4"/>
                    <a:pt x="52" y="0"/>
                  </a:cubicBezTo>
                  <a:cubicBezTo>
                    <a:pt x="47" y="5"/>
                    <a:pt x="38" y="15"/>
                    <a:pt x="21" y="16"/>
                  </a:cubicBezTo>
                  <a:cubicBezTo>
                    <a:pt x="4" y="17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8" name="Freeform 159"/>
            <p:cNvSpPr>
              <a:spLocks/>
            </p:cNvSpPr>
            <p:nvPr/>
          </p:nvSpPr>
          <p:spPr bwMode="auto">
            <a:xfrm>
              <a:off x="4584" y="3118"/>
              <a:ext cx="263" cy="134"/>
            </a:xfrm>
            <a:custGeom>
              <a:avLst/>
              <a:gdLst>
                <a:gd name="T0" fmla="*/ 0 w 42"/>
                <a:gd name="T1" fmla="*/ 717 h 20"/>
                <a:gd name="T2" fmla="*/ 939 w 42"/>
                <a:gd name="T3" fmla="*/ 717 h 20"/>
                <a:gd name="T4" fmla="*/ 1565 w 42"/>
                <a:gd name="T5" fmla="*/ 268 h 20"/>
                <a:gd name="T6" fmla="*/ 1409 w 42"/>
                <a:gd name="T7" fmla="*/ 0 h 20"/>
                <a:gd name="T8" fmla="*/ 1296 w 42"/>
                <a:gd name="T9" fmla="*/ 362 h 20"/>
                <a:gd name="T10" fmla="*/ 551 w 42"/>
                <a:gd name="T11" fmla="*/ 764 h 20"/>
                <a:gd name="T12" fmla="*/ 0 w 42"/>
                <a:gd name="T13" fmla="*/ 71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0" y="16"/>
                  </a:moveTo>
                  <a:cubicBezTo>
                    <a:pt x="13" y="19"/>
                    <a:pt x="15" y="20"/>
                    <a:pt x="24" y="16"/>
                  </a:cubicBezTo>
                  <a:cubicBezTo>
                    <a:pt x="33" y="12"/>
                    <a:pt x="39" y="7"/>
                    <a:pt x="40" y="6"/>
                  </a:cubicBezTo>
                  <a:cubicBezTo>
                    <a:pt x="42" y="4"/>
                    <a:pt x="40" y="0"/>
                    <a:pt x="36" y="0"/>
                  </a:cubicBezTo>
                  <a:cubicBezTo>
                    <a:pt x="39" y="1"/>
                    <a:pt x="41" y="4"/>
                    <a:pt x="33" y="8"/>
                  </a:cubicBezTo>
                  <a:cubicBezTo>
                    <a:pt x="25" y="12"/>
                    <a:pt x="19" y="17"/>
                    <a:pt x="14" y="17"/>
                  </a:cubicBezTo>
                  <a:cubicBezTo>
                    <a:pt x="8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2999" name="Freeform 160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000" name="Group 141"/>
          <p:cNvGrpSpPr>
            <a:grpSpLocks noChangeAspect="1"/>
          </p:cNvGrpSpPr>
          <p:nvPr/>
        </p:nvGrpSpPr>
        <p:grpSpPr bwMode="auto">
          <a:xfrm>
            <a:off x="3675895" y="4704986"/>
            <a:ext cx="325381" cy="285386"/>
            <a:chOff x="4314" y="3005"/>
            <a:chExt cx="960" cy="842"/>
          </a:xfrm>
        </p:grpSpPr>
        <p:sp>
          <p:nvSpPr>
            <p:cNvPr id="3001" name="Oval 142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2" name="Oval 143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3" name="Freeform 144"/>
            <p:cNvSpPr>
              <a:spLocks/>
            </p:cNvSpPr>
            <p:nvPr/>
          </p:nvSpPr>
          <p:spPr bwMode="auto">
            <a:xfrm>
              <a:off x="4533" y="3038"/>
              <a:ext cx="415" cy="541"/>
            </a:xfrm>
            <a:custGeom>
              <a:avLst/>
              <a:gdLst>
                <a:gd name="T0" fmla="*/ 157 w 66"/>
                <a:gd name="T1" fmla="*/ 2498 h 81"/>
                <a:gd name="T2" fmla="*/ 2295 w 66"/>
                <a:gd name="T3" fmla="*/ 87 h 81"/>
                <a:gd name="T4" fmla="*/ 2609 w 66"/>
                <a:gd name="T5" fmla="*/ 87 h 81"/>
                <a:gd name="T6" fmla="*/ 2018 w 66"/>
                <a:gd name="T7" fmla="*/ 0 h 81"/>
                <a:gd name="T8" fmla="*/ 0 w 66"/>
                <a:gd name="T9" fmla="*/ 2278 h 81"/>
                <a:gd name="T10" fmla="*/ 434 w 66"/>
                <a:gd name="T11" fmla="*/ 3613 h 81"/>
                <a:gd name="T12" fmla="*/ 157 w 66"/>
                <a:gd name="T13" fmla="*/ 2498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1">
                  <a:moveTo>
                    <a:pt x="4" y="56"/>
                  </a:moveTo>
                  <a:cubicBezTo>
                    <a:pt x="4" y="26"/>
                    <a:pt x="29" y="2"/>
                    <a:pt x="58" y="2"/>
                  </a:cubicBezTo>
                  <a:cubicBezTo>
                    <a:pt x="61" y="2"/>
                    <a:pt x="63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2"/>
                    <a:pt x="4" y="73"/>
                    <a:pt x="11" y="81"/>
                  </a:cubicBezTo>
                  <a:cubicBezTo>
                    <a:pt x="7" y="74"/>
                    <a:pt x="4" y="65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4" name="Freeform 145"/>
            <p:cNvSpPr>
              <a:spLocks/>
            </p:cNvSpPr>
            <p:nvPr/>
          </p:nvSpPr>
          <p:spPr bwMode="auto">
            <a:xfrm>
              <a:off x="4646" y="3078"/>
              <a:ext cx="527" cy="635"/>
            </a:xfrm>
            <a:custGeom>
              <a:avLst/>
              <a:gdLst>
                <a:gd name="T0" fmla="*/ 2284 w 84"/>
                <a:gd name="T1" fmla="*/ 0 h 95"/>
                <a:gd name="T2" fmla="*/ 2911 w 84"/>
                <a:gd name="T3" fmla="*/ 1698 h 95"/>
                <a:gd name="T4" fmla="*/ 947 w 84"/>
                <a:gd name="T5" fmla="*/ 3930 h 95"/>
                <a:gd name="T6" fmla="*/ 0 w 84"/>
                <a:gd name="T7" fmla="*/ 3663 h 95"/>
                <a:gd name="T8" fmla="*/ 1336 w 84"/>
                <a:gd name="T9" fmla="*/ 4244 h 95"/>
                <a:gd name="T10" fmla="*/ 3306 w 84"/>
                <a:gd name="T11" fmla="*/ 2012 h 95"/>
                <a:gd name="T12" fmla="*/ 2284 w 84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95">
                  <a:moveTo>
                    <a:pt x="58" y="0"/>
                  </a:moveTo>
                  <a:cubicBezTo>
                    <a:pt x="68" y="10"/>
                    <a:pt x="74" y="23"/>
                    <a:pt x="74" y="38"/>
                  </a:cubicBezTo>
                  <a:cubicBezTo>
                    <a:pt x="74" y="66"/>
                    <a:pt x="52" y="88"/>
                    <a:pt x="24" y="88"/>
                  </a:cubicBezTo>
                  <a:cubicBezTo>
                    <a:pt x="15" y="88"/>
                    <a:pt x="7" y="86"/>
                    <a:pt x="0" y="82"/>
                  </a:cubicBezTo>
                  <a:cubicBezTo>
                    <a:pt x="9" y="90"/>
                    <a:pt x="21" y="95"/>
                    <a:pt x="34" y="95"/>
                  </a:cubicBezTo>
                  <a:cubicBezTo>
                    <a:pt x="61" y="95"/>
                    <a:pt x="84" y="73"/>
                    <a:pt x="84" y="45"/>
                  </a:cubicBezTo>
                  <a:cubicBezTo>
                    <a:pt x="84" y="26"/>
                    <a:pt x="73" y="9"/>
                    <a:pt x="5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5" name="Freeform 146"/>
            <p:cNvSpPr>
              <a:spLocks/>
            </p:cNvSpPr>
            <p:nvPr/>
          </p:nvSpPr>
          <p:spPr bwMode="auto">
            <a:xfrm>
              <a:off x="4684" y="3192"/>
              <a:ext cx="226" cy="301"/>
            </a:xfrm>
            <a:custGeom>
              <a:avLst/>
              <a:gdLst>
                <a:gd name="T0" fmla="*/ 157 w 36"/>
                <a:gd name="T1" fmla="*/ 1298 h 45"/>
                <a:gd name="T2" fmla="*/ 1381 w 36"/>
                <a:gd name="T3" fmla="*/ 87 h 45"/>
                <a:gd name="T4" fmla="*/ 1381 w 36"/>
                <a:gd name="T5" fmla="*/ 47 h 45"/>
                <a:gd name="T6" fmla="*/ 1067 w 36"/>
                <a:gd name="T7" fmla="*/ 0 h 45"/>
                <a:gd name="T8" fmla="*/ 0 w 36"/>
                <a:gd name="T9" fmla="*/ 1211 h 45"/>
                <a:gd name="T10" fmla="*/ 239 w 36"/>
                <a:gd name="T11" fmla="*/ 2013 h 45"/>
                <a:gd name="T12" fmla="*/ 157 w 36"/>
                <a:gd name="T13" fmla="*/ 1298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45">
                  <a:moveTo>
                    <a:pt x="4" y="29"/>
                  </a:moveTo>
                  <a:cubicBezTo>
                    <a:pt x="4" y="13"/>
                    <a:pt x="19" y="2"/>
                    <a:pt x="35" y="2"/>
                  </a:cubicBezTo>
                  <a:cubicBezTo>
                    <a:pt x="36" y="2"/>
                    <a:pt x="34" y="1"/>
                    <a:pt x="35" y="1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3"/>
                    <a:pt x="2" y="41"/>
                    <a:pt x="6" y="45"/>
                  </a:cubicBezTo>
                  <a:cubicBezTo>
                    <a:pt x="4" y="41"/>
                    <a:pt x="4" y="34"/>
                    <a:pt x="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6" name="Freeform 147"/>
            <p:cNvSpPr>
              <a:spLocks/>
            </p:cNvSpPr>
            <p:nvPr/>
          </p:nvSpPr>
          <p:spPr bwMode="auto">
            <a:xfrm>
              <a:off x="4753" y="3225"/>
              <a:ext cx="282" cy="341"/>
            </a:xfrm>
            <a:custGeom>
              <a:avLst/>
              <a:gdLst>
                <a:gd name="T0" fmla="*/ 1216 w 45"/>
                <a:gd name="T1" fmla="*/ 0 h 51"/>
                <a:gd name="T2" fmla="*/ 1573 w 45"/>
                <a:gd name="T3" fmla="*/ 896 h 51"/>
                <a:gd name="T4" fmla="*/ 508 w 45"/>
                <a:gd name="T5" fmla="*/ 2099 h 51"/>
                <a:gd name="T6" fmla="*/ 0 w 45"/>
                <a:gd name="T7" fmla="*/ 1966 h 51"/>
                <a:gd name="T8" fmla="*/ 708 w 45"/>
                <a:gd name="T9" fmla="*/ 2280 h 51"/>
                <a:gd name="T10" fmla="*/ 1767 w 45"/>
                <a:gd name="T11" fmla="*/ 1070 h 51"/>
                <a:gd name="T12" fmla="*/ 1216 w 45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1">
                  <a:moveTo>
                    <a:pt x="31" y="0"/>
                  </a:moveTo>
                  <a:cubicBezTo>
                    <a:pt x="36" y="5"/>
                    <a:pt x="40" y="12"/>
                    <a:pt x="40" y="20"/>
                  </a:cubicBezTo>
                  <a:cubicBezTo>
                    <a:pt x="40" y="35"/>
                    <a:pt x="28" y="47"/>
                    <a:pt x="13" y="47"/>
                  </a:cubicBezTo>
                  <a:cubicBezTo>
                    <a:pt x="8" y="47"/>
                    <a:pt x="4" y="46"/>
                    <a:pt x="0" y="44"/>
                  </a:cubicBezTo>
                  <a:cubicBezTo>
                    <a:pt x="5" y="48"/>
                    <a:pt x="11" y="51"/>
                    <a:pt x="18" y="51"/>
                  </a:cubicBezTo>
                  <a:cubicBezTo>
                    <a:pt x="33" y="51"/>
                    <a:pt x="45" y="39"/>
                    <a:pt x="45" y="24"/>
                  </a:cubicBezTo>
                  <a:cubicBezTo>
                    <a:pt x="45" y="14"/>
                    <a:pt x="39" y="5"/>
                    <a:pt x="3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7" name="Freeform 148"/>
            <p:cNvSpPr>
              <a:spLocks/>
            </p:cNvSpPr>
            <p:nvPr/>
          </p:nvSpPr>
          <p:spPr bwMode="auto">
            <a:xfrm>
              <a:off x="4596" y="3245"/>
              <a:ext cx="94" cy="47"/>
            </a:xfrm>
            <a:custGeom>
              <a:avLst/>
              <a:gdLst>
                <a:gd name="T0" fmla="*/ 0 w 15"/>
                <a:gd name="T1" fmla="*/ 0 h 7"/>
                <a:gd name="T2" fmla="*/ 589 w 15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4" y="7"/>
                    <a:pt x="10" y="7"/>
                    <a:pt x="15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8" name="Oval 149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09" name="Oval 150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0" name="Freeform 151"/>
            <p:cNvSpPr>
              <a:spLocks/>
            </p:cNvSpPr>
            <p:nvPr/>
          </p:nvSpPr>
          <p:spPr bwMode="auto">
            <a:xfrm>
              <a:off x="4979" y="3205"/>
              <a:ext cx="113" cy="120"/>
            </a:xfrm>
            <a:custGeom>
              <a:avLst/>
              <a:gdLst>
                <a:gd name="T0" fmla="*/ 515 w 18"/>
                <a:gd name="T1" fmla="*/ 87 h 18"/>
                <a:gd name="T2" fmla="*/ 590 w 18"/>
                <a:gd name="T3" fmla="*/ 580 h 18"/>
                <a:gd name="T4" fmla="*/ 195 w 18"/>
                <a:gd name="T5" fmla="*/ 667 h 18"/>
                <a:gd name="T6" fmla="*/ 82 w 18"/>
                <a:gd name="T7" fmla="*/ 220 h 18"/>
                <a:gd name="T8" fmla="*/ 515 w 18"/>
                <a:gd name="T9" fmla="*/ 8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6" y="5"/>
                    <a:pt x="18" y="9"/>
                    <a:pt x="15" y="13"/>
                  </a:cubicBezTo>
                  <a:cubicBezTo>
                    <a:pt x="13" y="17"/>
                    <a:pt x="8" y="18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1" name="Freeform 152"/>
            <p:cNvSpPr>
              <a:spLocks/>
            </p:cNvSpPr>
            <p:nvPr/>
          </p:nvSpPr>
          <p:spPr bwMode="auto">
            <a:xfrm>
              <a:off x="4935" y="3178"/>
              <a:ext cx="63" cy="61"/>
            </a:xfrm>
            <a:custGeom>
              <a:avLst/>
              <a:gdLst>
                <a:gd name="T0" fmla="*/ 277 w 10"/>
                <a:gd name="T1" fmla="*/ 47 h 9"/>
                <a:gd name="T2" fmla="*/ 359 w 10"/>
                <a:gd name="T3" fmla="*/ 319 h 9"/>
                <a:gd name="T4" fmla="*/ 120 w 10"/>
                <a:gd name="T5" fmla="*/ 366 h 9"/>
                <a:gd name="T6" fmla="*/ 38 w 10"/>
                <a:gd name="T7" fmla="*/ 95 h 9"/>
                <a:gd name="T8" fmla="*/ 277 w 10"/>
                <a:gd name="T9" fmla="*/ 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9" y="2"/>
                    <a:pt x="10" y="5"/>
                    <a:pt x="9" y="7"/>
                  </a:cubicBezTo>
                  <a:cubicBezTo>
                    <a:pt x="7" y="9"/>
                    <a:pt x="5" y="9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2" name="Freeform 153"/>
            <p:cNvSpPr>
              <a:spLocks/>
            </p:cNvSpPr>
            <p:nvPr/>
          </p:nvSpPr>
          <p:spPr bwMode="auto">
            <a:xfrm>
              <a:off x="5029" y="3319"/>
              <a:ext cx="38" cy="47"/>
            </a:xfrm>
            <a:custGeom>
              <a:avLst/>
              <a:gdLst>
                <a:gd name="T0" fmla="*/ 158 w 6"/>
                <a:gd name="T1" fmla="*/ 47 h 7"/>
                <a:gd name="T2" fmla="*/ 203 w 6"/>
                <a:gd name="T3" fmla="*/ 228 h 7"/>
                <a:gd name="T4" fmla="*/ 38 w 6"/>
                <a:gd name="T5" fmla="*/ 269 h 7"/>
                <a:gd name="T6" fmla="*/ 38 w 6"/>
                <a:gd name="T7" fmla="*/ 87 h 7"/>
                <a:gd name="T8" fmla="*/ 158 w 6"/>
                <a:gd name="T9" fmla="*/ 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3" name="Freeform 154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4" name="Freeform 155"/>
            <p:cNvSpPr>
              <a:spLocks/>
            </p:cNvSpPr>
            <p:nvPr/>
          </p:nvSpPr>
          <p:spPr bwMode="auto">
            <a:xfrm>
              <a:off x="4352" y="3105"/>
              <a:ext cx="345" cy="154"/>
            </a:xfrm>
            <a:custGeom>
              <a:avLst/>
              <a:gdLst>
                <a:gd name="T0" fmla="*/ 2164 w 55"/>
                <a:gd name="T1" fmla="*/ 449 h 23"/>
                <a:gd name="T2" fmla="*/ 1380 w 55"/>
                <a:gd name="T3" fmla="*/ 315 h 23"/>
                <a:gd name="T4" fmla="*/ 0 w 55"/>
                <a:gd name="T5" fmla="*/ 1031 h 23"/>
                <a:gd name="T6" fmla="*/ 947 w 55"/>
                <a:gd name="T7" fmla="*/ 362 h 23"/>
                <a:gd name="T8" fmla="*/ 2164 w 55"/>
                <a:gd name="T9" fmla="*/ 4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3">
                  <a:moveTo>
                    <a:pt x="55" y="10"/>
                  </a:moveTo>
                  <a:cubicBezTo>
                    <a:pt x="48" y="12"/>
                    <a:pt x="40" y="9"/>
                    <a:pt x="35" y="7"/>
                  </a:cubicBezTo>
                  <a:cubicBezTo>
                    <a:pt x="29" y="4"/>
                    <a:pt x="12" y="0"/>
                    <a:pt x="0" y="23"/>
                  </a:cubicBezTo>
                  <a:cubicBezTo>
                    <a:pt x="8" y="14"/>
                    <a:pt x="15" y="7"/>
                    <a:pt x="24" y="8"/>
                  </a:cubicBezTo>
                  <a:cubicBezTo>
                    <a:pt x="33" y="8"/>
                    <a:pt x="50" y="13"/>
                    <a:pt x="55" y="1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5" name="Freeform 156"/>
            <p:cNvSpPr>
              <a:spLocks/>
            </p:cNvSpPr>
            <p:nvPr/>
          </p:nvSpPr>
          <p:spPr bwMode="auto">
            <a:xfrm>
              <a:off x="4546" y="3412"/>
              <a:ext cx="144" cy="174"/>
            </a:xfrm>
            <a:custGeom>
              <a:avLst/>
              <a:gdLst>
                <a:gd name="T0" fmla="*/ 0 w 23"/>
                <a:gd name="T1" fmla="*/ 0 h 26"/>
                <a:gd name="T2" fmla="*/ 902 w 23"/>
                <a:gd name="T3" fmla="*/ 1164 h 26"/>
                <a:gd name="T4" fmla="*/ 0 w 23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6">
                  <a:moveTo>
                    <a:pt x="0" y="0"/>
                  </a:moveTo>
                  <a:cubicBezTo>
                    <a:pt x="11" y="3"/>
                    <a:pt x="23" y="8"/>
                    <a:pt x="23" y="26"/>
                  </a:cubicBezTo>
                  <a:cubicBezTo>
                    <a:pt x="21" y="19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6" name="Freeform 157"/>
            <p:cNvSpPr>
              <a:spLocks/>
            </p:cNvSpPr>
            <p:nvPr/>
          </p:nvSpPr>
          <p:spPr bwMode="auto">
            <a:xfrm>
              <a:off x="4891" y="3452"/>
              <a:ext cx="238" cy="228"/>
            </a:xfrm>
            <a:custGeom>
              <a:avLst/>
              <a:gdLst>
                <a:gd name="T0" fmla="*/ 1491 w 38"/>
                <a:gd name="T1" fmla="*/ 0 h 34"/>
                <a:gd name="T2" fmla="*/ 395 w 38"/>
                <a:gd name="T3" fmla="*/ 496 h 34"/>
                <a:gd name="T4" fmla="*/ 0 w 38"/>
                <a:gd name="T5" fmla="*/ 1529 h 34"/>
                <a:gd name="T6" fmla="*/ 626 w 38"/>
                <a:gd name="T7" fmla="*/ 362 h 34"/>
                <a:gd name="T8" fmla="*/ 1491 w 3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28" y="0"/>
                    <a:pt x="16" y="1"/>
                    <a:pt x="10" y="11"/>
                  </a:cubicBezTo>
                  <a:cubicBezTo>
                    <a:pt x="5" y="21"/>
                    <a:pt x="0" y="34"/>
                    <a:pt x="0" y="34"/>
                  </a:cubicBezTo>
                  <a:cubicBezTo>
                    <a:pt x="5" y="26"/>
                    <a:pt x="10" y="14"/>
                    <a:pt x="16" y="8"/>
                  </a:cubicBezTo>
                  <a:cubicBezTo>
                    <a:pt x="22" y="2"/>
                    <a:pt x="29" y="1"/>
                    <a:pt x="38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7" name="Freeform 158"/>
            <p:cNvSpPr>
              <a:spLocks/>
            </p:cNvSpPr>
            <p:nvPr/>
          </p:nvSpPr>
          <p:spPr bwMode="auto">
            <a:xfrm>
              <a:off x="4634" y="3693"/>
              <a:ext cx="326" cy="147"/>
            </a:xfrm>
            <a:custGeom>
              <a:avLst/>
              <a:gdLst>
                <a:gd name="T0" fmla="*/ 0 w 52"/>
                <a:gd name="T1" fmla="*/ 0 h 22"/>
                <a:gd name="T2" fmla="*/ 1022 w 52"/>
                <a:gd name="T3" fmla="*/ 849 h 22"/>
                <a:gd name="T4" fmla="*/ 2044 w 52"/>
                <a:gd name="T5" fmla="*/ 0 h 22"/>
                <a:gd name="T6" fmla="*/ 828 w 52"/>
                <a:gd name="T7" fmla="*/ 715 h 22"/>
                <a:gd name="T8" fmla="*/ 0 w 5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22">
                  <a:moveTo>
                    <a:pt x="0" y="0"/>
                  </a:moveTo>
                  <a:cubicBezTo>
                    <a:pt x="0" y="11"/>
                    <a:pt x="7" y="22"/>
                    <a:pt x="26" y="19"/>
                  </a:cubicBezTo>
                  <a:cubicBezTo>
                    <a:pt x="45" y="15"/>
                    <a:pt x="50" y="4"/>
                    <a:pt x="52" y="0"/>
                  </a:cubicBezTo>
                  <a:cubicBezTo>
                    <a:pt x="47" y="5"/>
                    <a:pt x="38" y="15"/>
                    <a:pt x="21" y="16"/>
                  </a:cubicBezTo>
                  <a:cubicBezTo>
                    <a:pt x="4" y="17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8" name="Freeform 159"/>
            <p:cNvSpPr>
              <a:spLocks/>
            </p:cNvSpPr>
            <p:nvPr/>
          </p:nvSpPr>
          <p:spPr bwMode="auto">
            <a:xfrm>
              <a:off x="4584" y="3118"/>
              <a:ext cx="263" cy="134"/>
            </a:xfrm>
            <a:custGeom>
              <a:avLst/>
              <a:gdLst>
                <a:gd name="T0" fmla="*/ 0 w 42"/>
                <a:gd name="T1" fmla="*/ 717 h 20"/>
                <a:gd name="T2" fmla="*/ 939 w 42"/>
                <a:gd name="T3" fmla="*/ 717 h 20"/>
                <a:gd name="T4" fmla="*/ 1565 w 42"/>
                <a:gd name="T5" fmla="*/ 268 h 20"/>
                <a:gd name="T6" fmla="*/ 1409 w 42"/>
                <a:gd name="T7" fmla="*/ 0 h 20"/>
                <a:gd name="T8" fmla="*/ 1296 w 42"/>
                <a:gd name="T9" fmla="*/ 362 h 20"/>
                <a:gd name="T10" fmla="*/ 551 w 42"/>
                <a:gd name="T11" fmla="*/ 764 h 20"/>
                <a:gd name="T12" fmla="*/ 0 w 42"/>
                <a:gd name="T13" fmla="*/ 71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0" y="16"/>
                  </a:moveTo>
                  <a:cubicBezTo>
                    <a:pt x="13" y="19"/>
                    <a:pt x="15" y="20"/>
                    <a:pt x="24" y="16"/>
                  </a:cubicBezTo>
                  <a:cubicBezTo>
                    <a:pt x="33" y="12"/>
                    <a:pt x="39" y="7"/>
                    <a:pt x="40" y="6"/>
                  </a:cubicBezTo>
                  <a:cubicBezTo>
                    <a:pt x="42" y="4"/>
                    <a:pt x="40" y="0"/>
                    <a:pt x="36" y="0"/>
                  </a:cubicBezTo>
                  <a:cubicBezTo>
                    <a:pt x="39" y="1"/>
                    <a:pt x="41" y="4"/>
                    <a:pt x="33" y="8"/>
                  </a:cubicBezTo>
                  <a:cubicBezTo>
                    <a:pt x="25" y="12"/>
                    <a:pt x="19" y="17"/>
                    <a:pt x="14" y="17"/>
                  </a:cubicBezTo>
                  <a:cubicBezTo>
                    <a:pt x="8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19" name="Freeform 160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3020" name="Group 141"/>
          <p:cNvGrpSpPr>
            <a:grpSpLocks noChangeAspect="1"/>
          </p:cNvGrpSpPr>
          <p:nvPr/>
        </p:nvGrpSpPr>
        <p:grpSpPr bwMode="auto">
          <a:xfrm>
            <a:off x="3626646" y="4158420"/>
            <a:ext cx="325381" cy="285386"/>
            <a:chOff x="4314" y="3005"/>
            <a:chExt cx="960" cy="842"/>
          </a:xfrm>
        </p:grpSpPr>
        <p:sp>
          <p:nvSpPr>
            <p:cNvPr id="3021" name="Oval 142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solidFill>
              <a:srgbClr val="D5D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2" name="Oval 143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3" name="Freeform 144"/>
            <p:cNvSpPr>
              <a:spLocks/>
            </p:cNvSpPr>
            <p:nvPr/>
          </p:nvSpPr>
          <p:spPr bwMode="auto">
            <a:xfrm>
              <a:off x="4533" y="3038"/>
              <a:ext cx="415" cy="541"/>
            </a:xfrm>
            <a:custGeom>
              <a:avLst/>
              <a:gdLst>
                <a:gd name="T0" fmla="*/ 157 w 66"/>
                <a:gd name="T1" fmla="*/ 2498 h 81"/>
                <a:gd name="T2" fmla="*/ 2295 w 66"/>
                <a:gd name="T3" fmla="*/ 87 h 81"/>
                <a:gd name="T4" fmla="*/ 2609 w 66"/>
                <a:gd name="T5" fmla="*/ 87 h 81"/>
                <a:gd name="T6" fmla="*/ 2018 w 66"/>
                <a:gd name="T7" fmla="*/ 0 h 81"/>
                <a:gd name="T8" fmla="*/ 0 w 66"/>
                <a:gd name="T9" fmla="*/ 2278 h 81"/>
                <a:gd name="T10" fmla="*/ 434 w 66"/>
                <a:gd name="T11" fmla="*/ 3613 h 81"/>
                <a:gd name="T12" fmla="*/ 157 w 66"/>
                <a:gd name="T13" fmla="*/ 2498 h 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81">
                  <a:moveTo>
                    <a:pt x="4" y="56"/>
                  </a:moveTo>
                  <a:cubicBezTo>
                    <a:pt x="4" y="26"/>
                    <a:pt x="29" y="2"/>
                    <a:pt x="58" y="2"/>
                  </a:cubicBezTo>
                  <a:cubicBezTo>
                    <a:pt x="61" y="2"/>
                    <a:pt x="63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2"/>
                    <a:pt x="4" y="73"/>
                    <a:pt x="11" y="81"/>
                  </a:cubicBezTo>
                  <a:cubicBezTo>
                    <a:pt x="7" y="74"/>
                    <a:pt x="4" y="65"/>
                    <a:pt x="4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4" name="Freeform 145"/>
            <p:cNvSpPr>
              <a:spLocks/>
            </p:cNvSpPr>
            <p:nvPr/>
          </p:nvSpPr>
          <p:spPr bwMode="auto">
            <a:xfrm>
              <a:off x="4646" y="3078"/>
              <a:ext cx="527" cy="635"/>
            </a:xfrm>
            <a:custGeom>
              <a:avLst/>
              <a:gdLst>
                <a:gd name="T0" fmla="*/ 2284 w 84"/>
                <a:gd name="T1" fmla="*/ 0 h 95"/>
                <a:gd name="T2" fmla="*/ 2911 w 84"/>
                <a:gd name="T3" fmla="*/ 1698 h 95"/>
                <a:gd name="T4" fmla="*/ 947 w 84"/>
                <a:gd name="T5" fmla="*/ 3930 h 95"/>
                <a:gd name="T6" fmla="*/ 0 w 84"/>
                <a:gd name="T7" fmla="*/ 3663 h 95"/>
                <a:gd name="T8" fmla="*/ 1336 w 84"/>
                <a:gd name="T9" fmla="*/ 4244 h 95"/>
                <a:gd name="T10" fmla="*/ 3306 w 84"/>
                <a:gd name="T11" fmla="*/ 2012 h 95"/>
                <a:gd name="T12" fmla="*/ 2284 w 84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4" h="95">
                  <a:moveTo>
                    <a:pt x="58" y="0"/>
                  </a:moveTo>
                  <a:cubicBezTo>
                    <a:pt x="68" y="10"/>
                    <a:pt x="74" y="23"/>
                    <a:pt x="74" y="38"/>
                  </a:cubicBezTo>
                  <a:cubicBezTo>
                    <a:pt x="74" y="66"/>
                    <a:pt x="52" y="88"/>
                    <a:pt x="24" y="88"/>
                  </a:cubicBezTo>
                  <a:cubicBezTo>
                    <a:pt x="15" y="88"/>
                    <a:pt x="7" y="86"/>
                    <a:pt x="0" y="82"/>
                  </a:cubicBezTo>
                  <a:cubicBezTo>
                    <a:pt x="9" y="90"/>
                    <a:pt x="21" y="95"/>
                    <a:pt x="34" y="95"/>
                  </a:cubicBezTo>
                  <a:cubicBezTo>
                    <a:pt x="61" y="95"/>
                    <a:pt x="84" y="73"/>
                    <a:pt x="84" y="45"/>
                  </a:cubicBezTo>
                  <a:cubicBezTo>
                    <a:pt x="84" y="26"/>
                    <a:pt x="73" y="9"/>
                    <a:pt x="58" y="0"/>
                  </a:cubicBezTo>
                  <a:close/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5" name="Freeform 146"/>
            <p:cNvSpPr>
              <a:spLocks/>
            </p:cNvSpPr>
            <p:nvPr/>
          </p:nvSpPr>
          <p:spPr bwMode="auto">
            <a:xfrm>
              <a:off x="4684" y="3192"/>
              <a:ext cx="226" cy="301"/>
            </a:xfrm>
            <a:custGeom>
              <a:avLst/>
              <a:gdLst>
                <a:gd name="T0" fmla="*/ 157 w 36"/>
                <a:gd name="T1" fmla="*/ 1298 h 45"/>
                <a:gd name="T2" fmla="*/ 1381 w 36"/>
                <a:gd name="T3" fmla="*/ 87 h 45"/>
                <a:gd name="T4" fmla="*/ 1381 w 36"/>
                <a:gd name="T5" fmla="*/ 47 h 45"/>
                <a:gd name="T6" fmla="*/ 1067 w 36"/>
                <a:gd name="T7" fmla="*/ 0 h 45"/>
                <a:gd name="T8" fmla="*/ 0 w 36"/>
                <a:gd name="T9" fmla="*/ 1211 h 45"/>
                <a:gd name="T10" fmla="*/ 239 w 36"/>
                <a:gd name="T11" fmla="*/ 2013 h 45"/>
                <a:gd name="T12" fmla="*/ 157 w 36"/>
                <a:gd name="T13" fmla="*/ 1298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45">
                  <a:moveTo>
                    <a:pt x="4" y="29"/>
                  </a:moveTo>
                  <a:cubicBezTo>
                    <a:pt x="4" y="13"/>
                    <a:pt x="19" y="2"/>
                    <a:pt x="35" y="2"/>
                  </a:cubicBezTo>
                  <a:cubicBezTo>
                    <a:pt x="36" y="2"/>
                    <a:pt x="34" y="1"/>
                    <a:pt x="35" y="1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3"/>
                    <a:pt x="2" y="41"/>
                    <a:pt x="6" y="45"/>
                  </a:cubicBezTo>
                  <a:cubicBezTo>
                    <a:pt x="4" y="41"/>
                    <a:pt x="4" y="34"/>
                    <a:pt x="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6" name="Freeform 147"/>
            <p:cNvSpPr>
              <a:spLocks/>
            </p:cNvSpPr>
            <p:nvPr/>
          </p:nvSpPr>
          <p:spPr bwMode="auto">
            <a:xfrm>
              <a:off x="4753" y="3225"/>
              <a:ext cx="282" cy="341"/>
            </a:xfrm>
            <a:custGeom>
              <a:avLst/>
              <a:gdLst>
                <a:gd name="T0" fmla="*/ 1216 w 45"/>
                <a:gd name="T1" fmla="*/ 0 h 51"/>
                <a:gd name="T2" fmla="*/ 1573 w 45"/>
                <a:gd name="T3" fmla="*/ 896 h 51"/>
                <a:gd name="T4" fmla="*/ 508 w 45"/>
                <a:gd name="T5" fmla="*/ 2099 h 51"/>
                <a:gd name="T6" fmla="*/ 0 w 45"/>
                <a:gd name="T7" fmla="*/ 1966 h 51"/>
                <a:gd name="T8" fmla="*/ 708 w 45"/>
                <a:gd name="T9" fmla="*/ 2280 h 51"/>
                <a:gd name="T10" fmla="*/ 1767 w 45"/>
                <a:gd name="T11" fmla="*/ 1070 h 51"/>
                <a:gd name="T12" fmla="*/ 1216 w 45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51">
                  <a:moveTo>
                    <a:pt x="31" y="0"/>
                  </a:moveTo>
                  <a:cubicBezTo>
                    <a:pt x="36" y="5"/>
                    <a:pt x="40" y="12"/>
                    <a:pt x="40" y="20"/>
                  </a:cubicBezTo>
                  <a:cubicBezTo>
                    <a:pt x="40" y="35"/>
                    <a:pt x="28" y="47"/>
                    <a:pt x="13" y="47"/>
                  </a:cubicBezTo>
                  <a:cubicBezTo>
                    <a:pt x="8" y="47"/>
                    <a:pt x="4" y="46"/>
                    <a:pt x="0" y="44"/>
                  </a:cubicBezTo>
                  <a:cubicBezTo>
                    <a:pt x="5" y="48"/>
                    <a:pt x="11" y="51"/>
                    <a:pt x="18" y="51"/>
                  </a:cubicBezTo>
                  <a:cubicBezTo>
                    <a:pt x="33" y="51"/>
                    <a:pt x="45" y="39"/>
                    <a:pt x="45" y="24"/>
                  </a:cubicBezTo>
                  <a:cubicBezTo>
                    <a:pt x="45" y="14"/>
                    <a:pt x="39" y="5"/>
                    <a:pt x="31" y="0"/>
                  </a:cubicBezTo>
                  <a:close/>
                </a:path>
              </a:pathLst>
            </a:custGeom>
            <a:solidFill>
              <a:srgbClr val="FFD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7" name="Freeform 148"/>
            <p:cNvSpPr>
              <a:spLocks/>
            </p:cNvSpPr>
            <p:nvPr/>
          </p:nvSpPr>
          <p:spPr bwMode="auto">
            <a:xfrm>
              <a:off x="4596" y="3245"/>
              <a:ext cx="94" cy="47"/>
            </a:xfrm>
            <a:custGeom>
              <a:avLst/>
              <a:gdLst>
                <a:gd name="T0" fmla="*/ 0 w 15"/>
                <a:gd name="T1" fmla="*/ 0 h 7"/>
                <a:gd name="T2" fmla="*/ 589 w 15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4" y="7"/>
                    <a:pt x="10" y="7"/>
                    <a:pt x="15" y="0"/>
                  </a:cubicBezTo>
                </a:path>
              </a:pathLst>
            </a:custGeom>
            <a:solidFill>
              <a:srgbClr val="BBB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8" name="Oval 149"/>
            <p:cNvSpPr>
              <a:spLocks noChangeArrowheads="1"/>
            </p:cNvSpPr>
            <p:nvPr/>
          </p:nvSpPr>
          <p:spPr bwMode="auto">
            <a:xfrm>
              <a:off x="4502" y="3005"/>
              <a:ext cx="709" cy="755"/>
            </a:xfrm>
            <a:prstGeom prst="ellipse">
              <a:avLst/>
            </a:prstGeom>
            <a:noFill/>
            <a:ln w="317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29" name="Oval 150"/>
            <p:cNvSpPr>
              <a:spLocks noChangeArrowheads="1"/>
            </p:cNvSpPr>
            <p:nvPr/>
          </p:nvSpPr>
          <p:spPr bwMode="auto">
            <a:xfrm>
              <a:off x="4653" y="3172"/>
              <a:ext cx="401" cy="421"/>
            </a:xfrm>
            <a:prstGeom prst="ellipse">
              <a:avLst/>
            </a:prstGeom>
            <a:noFill/>
            <a:ln w="9525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0" name="Freeform 151"/>
            <p:cNvSpPr>
              <a:spLocks/>
            </p:cNvSpPr>
            <p:nvPr/>
          </p:nvSpPr>
          <p:spPr bwMode="auto">
            <a:xfrm>
              <a:off x="4979" y="3205"/>
              <a:ext cx="113" cy="120"/>
            </a:xfrm>
            <a:custGeom>
              <a:avLst/>
              <a:gdLst>
                <a:gd name="T0" fmla="*/ 515 w 18"/>
                <a:gd name="T1" fmla="*/ 87 h 18"/>
                <a:gd name="T2" fmla="*/ 590 w 18"/>
                <a:gd name="T3" fmla="*/ 580 h 18"/>
                <a:gd name="T4" fmla="*/ 195 w 18"/>
                <a:gd name="T5" fmla="*/ 667 h 18"/>
                <a:gd name="T6" fmla="*/ 82 w 18"/>
                <a:gd name="T7" fmla="*/ 220 h 18"/>
                <a:gd name="T8" fmla="*/ 515 w 18"/>
                <a:gd name="T9" fmla="*/ 8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8">
                  <a:moveTo>
                    <a:pt x="13" y="2"/>
                  </a:moveTo>
                  <a:cubicBezTo>
                    <a:pt x="16" y="5"/>
                    <a:pt x="18" y="9"/>
                    <a:pt x="15" y="13"/>
                  </a:cubicBezTo>
                  <a:cubicBezTo>
                    <a:pt x="13" y="17"/>
                    <a:pt x="8" y="18"/>
                    <a:pt x="5" y="15"/>
                  </a:cubicBez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1" name="Freeform 152"/>
            <p:cNvSpPr>
              <a:spLocks/>
            </p:cNvSpPr>
            <p:nvPr/>
          </p:nvSpPr>
          <p:spPr bwMode="auto">
            <a:xfrm>
              <a:off x="4935" y="3178"/>
              <a:ext cx="63" cy="61"/>
            </a:xfrm>
            <a:custGeom>
              <a:avLst/>
              <a:gdLst>
                <a:gd name="T0" fmla="*/ 277 w 10"/>
                <a:gd name="T1" fmla="*/ 47 h 9"/>
                <a:gd name="T2" fmla="*/ 359 w 10"/>
                <a:gd name="T3" fmla="*/ 319 h 9"/>
                <a:gd name="T4" fmla="*/ 120 w 10"/>
                <a:gd name="T5" fmla="*/ 366 h 9"/>
                <a:gd name="T6" fmla="*/ 38 w 10"/>
                <a:gd name="T7" fmla="*/ 95 h 9"/>
                <a:gd name="T8" fmla="*/ 277 w 10"/>
                <a:gd name="T9" fmla="*/ 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9" y="2"/>
                    <a:pt x="10" y="5"/>
                    <a:pt x="9" y="7"/>
                  </a:cubicBezTo>
                  <a:cubicBezTo>
                    <a:pt x="7" y="9"/>
                    <a:pt x="5" y="9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2" name="Freeform 153"/>
            <p:cNvSpPr>
              <a:spLocks/>
            </p:cNvSpPr>
            <p:nvPr/>
          </p:nvSpPr>
          <p:spPr bwMode="auto">
            <a:xfrm>
              <a:off x="5029" y="3319"/>
              <a:ext cx="38" cy="47"/>
            </a:xfrm>
            <a:custGeom>
              <a:avLst/>
              <a:gdLst>
                <a:gd name="T0" fmla="*/ 158 w 6"/>
                <a:gd name="T1" fmla="*/ 47 h 7"/>
                <a:gd name="T2" fmla="*/ 203 w 6"/>
                <a:gd name="T3" fmla="*/ 228 h 7"/>
                <a:gd name="T4" fmla="*/ 38 w 6"/>
                <a:gd name="T5" fmla="*/ 269 h 7"/>
                <a:gd name="T6" fmla="*/ 38 w 6"/>
                <a:gd name="T7" fmla="*/ 87 h 7"/>
                <a:gd name="T8" fmla="*/ 158 w 6"/>
                <a:gd name="T9" fmla="*/ 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4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3" name="Freeform 154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solidFill>
              <a:srgbClr val="82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4" name="Freeform 155"/>
            <p:cNvSpPr>
              <a:spLocks/>
            </p:cNvSpPr>
            <p:nvPr/>
          </p:nvSpPr>
          <p:spPr bwMode="auto">
            <a:xfrm>
              <a:off x="4352" y="3105"/>
              <a:ext cx="345" cy="154"/>
            </a:xfrm>
            <a:custGeom>
              <a:avLst/>
              <a:gdLst>
                <a:gd name="T0" fmla="*/ 2164 w 55"/>
                <a:gd name="T1" fmla="*/ 449 h 23"/>
                <a:gd name="T2" fmla="*/ 1380 w 55"/>
                <a:gd name="T3" fmla="*/ 315 h 23"/>
                <a:gd name="T4" fmla="*/ 0 w 55"/>
                <a:gd name="T5" fmla="*/ 1031 h 23"/>
                <a:gd name="T6" fmla="*/ 947 w 55"/>
                <a:gd name="T7" fmla="*/ 362 h 23"/>
                <a:gd name="T8" fmla="*/ 2164 w 55"/>
                <a:gd name="T9" fmla="*/ 4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3">
                  <a:moveTo>
                    <a:pt x="55" y="10"/>
                  </a:moveTo>
                  <a:cubicBezTo>
                    <a:pt x="48" y="12"/>
                    <a:pt x="40" y="9"/>
                    <a:pt x="35" y="7"/>
                  </a:cubicBezTo>
                  <a:cubicBezTo>
                    <a:pt x="29" y="4"/>
                    <a:pt x="12" y="0"/>
                    <a:pt x="0" y="23"/>
                  </a:cubicBezTo>
                  <a:cubicBezTo>
                    <a:pt x="8" y="14"/>
                    <a:pt x="15" y="7"/>
                    <a:pt x="24" y="8"/>
                  </a:cubicBezTo>
                  <a:cubicBezTo>
                    <a:pt x="33" y="8"/>
                    <a:pt x="50" y="13"/>
                    <a:pt x="55" y="1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5" name="Freeform 156"/>
            <p:cNvSpPr>
              <a:spLocks/>
            </p:cNvSpPr>
            <p:nvPr/>
          </p:nvSpPr>
          <p:spPr bwMode="auto">
            <a:xfrm>
              <a:off x="4546" y="3412"/>
              <a:ext cx="144" cy="174"/>
            </a:xfrm>
            <a:custGeom>
              <a:avLst/>
              <a:gdLst>
                <a:gd name="T0" fmla="*/ 0 w 23"/>
                <a:gd name="T1" fmla="*/ 0 h 26"/>
                <a:gd name="T2" fmla="*/ 902 w 23"/>
                <a:gd name="T3" fmla="*/ 1164 h 26"/>
                <a:gd name="T4" fmla="*/ 0 w 23"/>
                <a:gd name="T5" fmla="*/ 0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" h="26">
                  <a:moveTo>
                    <a:pt x="0" y="0"/>
                  </a:moveTo>
                  <a:cubicBezTo>
                    <a:pt x="11" y="3"/>
                    <a:pt x="23" y="8"/>
                    <a:pt x="23" y="26"/>
                  </a:cubicBezTo>
                  <a:cubicBezTo>
                    <a:pt x="21" y="19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6" name="Freeform 157"/>
            <p:cNvSpPr>
              <a:spLocks/>
            </p:cNvSpPr>
            <p:nvPr/>
          </p:nvSpPr>
          <p:spPr bwMode="auto">
            <a:xfrm>
              <a:off x="4891" y="3452"/>
              <a:ext cx="238" cy="228"/>
            </a:xfrm>
            <a:custGeom>
              <a:avLst/>
              <a:gdLst>
                <a:gd name="T0" fmla="*/ 1491 w 38"/>
                <a:gd name="T1" fmla="*/ 0 h 34"/>
                <a:gd name="T2" fmla="*/ 395 w 38"/>
                <a:gd name="T3" fmla="*/ 496 h 34"/>
                <a:gd name="T4" fmla="*/ 0 w 38"/>
                <a:gd name="T5" fmla="*/ 1529 h 34"/>
                <a:gd name="T6" fmla="*/ 626 w 38"/>
                <a:gd name="T7" fmla="*/ 362 h 34"/>
                <a:gd name="T8" fmla="*/ 1491 w 3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8" y="0"/>
                  </a:moveTo>
                  <a:cubicBezTo>
                    <a:pt x="28" y="0"/>
                    <a:pt x="16" y="1"/>
                    <a:pt x="10" y="11"/>
                  </a:cubicBezTo>
                  <a:cubicBezTo>
                    <a:pt x="5" y="21"/>
                    <a:pt x="0" y="34"/>
                    <a:pt x="0" y="34"/>
                  </a:cubicBezTo>
                  <a:cubicBezTo>
                    <a:pt x="5" y="26"/>
                    <a:pt x="10" y="14"/>
                    <a:pt x="16" y="8"/>
                  </a:cubicBezTo>
                  <a:cubicBezTo>
                    <a:pt x="22" y="2"/>
                    <a:pt x="29" y="1"/>
                    <a:pt x="38" y="0"/>
                  </a:cubicBezTo>
                  <a:close/>
                </a:path>
              </a:pathLst>
            </a:custGeom>
            <a:solidFill>
              <a:srgbClr val="EA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7" name="Freeform 158"/>
            <p:cNvSpPr>
              <a:spLocks/>
            </p:cNvSpPr>
            <p:nvPr/>
          </p:nvSpPr>
          <p:spPr bwMode="auto">
            <a:xfrm>
              <a:off x="4634" y="3693"/>
              <a:ext cx="326" cy="147"/>
            </a:xfrm>
            <a:custGeom>
              <a:avLst/>
              <a:gdLst>
                <a:gd name="T0" fmla="*/ 0 w 52"/>
                <a:gd name="T1" fmla="*/ 0 h 22"/>
                <a:gd name="T2" fmla="*/ 1022 w 52"/>
                <a:gd name="T3" fmla="*/ 849 h 22"/>
                <a:gd name="T4" fmla="*/ 2044 w 52"/>
                <a:gd name="T5" fmla="*/ 0 h 22"/>
                <a:gd name="T6" fmla="*/ 828 w 52"/>
                <a:gd name="T7" fmla="*/ 715 h 22"/>
                <a:gd name="T8" fmla="*/ 0 w 52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22">
                  <a:moveTo>
                    <a:pt x="0" y="0"/>
                  </a:moveTo>
                  <a:cubicBezTo>
                    <a:pt x="0" y="11"/>
                    <a:pt x="7" y="22"/>
                    <a:pt x="26" y="19"/>
                  </a:cubicBezTo>
                  <a:cubicBezTo>
                    <a:pt x="45" y="15"/>
                    <a:pt x="50" y="4"/>
                    <a:pt x="52" y="0"/>
                  </a:cubicBezTo>
                  <a:cubicBezTo>
                    <a:pt x="47" y="5"/>
                    <a:pt x="38" y="15"/>
                    <a:pt x="21" y="16"/>
                  </a:cubicBezTo>
                  <a:cubicBezTo>
                    <a:pt x="4" y="17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8" name="Freeform 159"/>
            <p:cNvSpPr>
              <a:spLocks/>
            </p:cNvSpPr>
            <p:nvPr/>
          </p:nvSpPr>
          <p:spPr bwMode="auto">
            <a:xfrm>
              <a:off x="4584" y="3118"/>
              <a:ext cx="263" cy="134"/>
            </a:xfrm>
            <a:custGeom>
              <a:avLst/>
              <a:gdLst>
                <a:gd name="T0" fmla="*/ 0 w 42"/>
                <a:gd name="T1" fmla="*/ 717 h 20"/>
                <a:gd name="T2" fmla="*/ 939 w 42"/>
                <a:gd name="T3" fmla="*/ 717 h 20"/>
                <a:gd name="T4" fmla="*/ 1565 w 42"/>
                <a:gd name="T5" fmla="*/ 268 h 20"/>
                <a:gd name="T6" fmla="*/ 1409 w 42"/>
                <a:gd name="T7" fmla="*/ 0 h 20"/>
                <a:gd name="T8" fmla="*/ 1296 w 42"/>
                <a:gd name="T9" fmla="*/ 362 h 20"/>
                <a:gd name="T10" fmla="*/ 551 w 42"/>
                <a:gd name="T11" fmla="*/ 764 h 20"/>
                <a:gd name="T12" fmla="*/ 0 w 42"/>
                <a:gd name="T13" fmla="*/ 717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0" y="16"/>
                  </a:moveTo>
                  <a:cubicBezTo>
                    <a:pt x="13" y="19"/>
                    <a:pt x="15" y="20"/>
                    <a:pt x="24" y="16"/>
                  </a:cubicBezTo>
                  <a:cubicBezTo>
                    <a:pt x="33" y="12"/>
                    <a:pt x="39" y="7"/>
                    <a:pt x="40" y="6"/>
                  </a:cubicBezTo>
                  <a:cubicBezTo>
                    <a:pt x="42" y="4"/>
                    <a:pt x="40" y="0"/>
                    <a:pt x="36" y="0"/>
                  </a:cubicBezTo>
                  <a:cubicBezTo>
                    <a:pt x="39" y="1"/>
                    <a:pt x="41" y="4"/>
                    <a:pt x="33" y="8"/>
                  </a:cubicBezTo>
                  <a:cubicBezTo>
                    <a:pt x="25" y="12"/>
                    <a:pt x="19" y="17"/>
                    <a:pt x="14" y="17"/>
                  </a:cubicBezTo>
                  <a:cubicBezTo>
                    <a:pt x="8" y="17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30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3039" name="Freeform 160"/>
            <p:cNvSpPr>
              <a:spLocks/>
            </p:cNvSpPr>
            <p:nvPr/>
          </p:nvSpPr>
          <p:spPr bwMode="auto">
            <a:xfrm>
              <a:off x="4314" y="3085"/>
              <a:ext cx="960" cy="762"/>
            </a:xfrm>
            <a:custGeom>
              <a:avLst/>
              <a:gdLst>
                <a:gd name="T0" fmla="*/ 2911 w 153"/>
                <a:gd name="T1" fmla="*/ 87 h 114"/>
                <a:gd name="T2" fmla="*/ 2792 w 153"/>
                <a:gd name="T3" fmla="*/ 221 h 114"/>
                <a:gd name="T4" fmla="*/ 1694 w 153"/>
                <a:gd name="T5" fmla="*/ 354 h 114"/>
                <a:gd name="T6" fmla="*/ 627 w 153"/>
                <a:gd name="T7" fmla="*/ 401 h 114"/>
                <a:gd name="T8" fmla="*/ 38 w 153"/>
                <a:gd name="T9" fmla="*/ 1611 h 114"/>
                <a:gd name="T10" fmla="*/ 985 w 153"/>
                <a:gd name="T11" fmla="*/ 2680 h 114"/>
                <a:gd name="T12" fmla="*/ 1299 w 153"/>
                <a:gd name="T13" fmla="*/ 2767 h 114"/>
                <a:gd name="T14" fmla="*/ 1851 w 153"/>
                <a:gd name="T15" fmla="*/ 3576 h 114"/>
                <a:gd name="T16" fmla="*/ 2127 w 153"/>
                <a:gd name="T17" fmla="*/ 4826 h 114"/>
                <a:gd name="T18" fmla="*/ 3068 w 153"/>
                <a:gd name="T19" fmla="*/ 5006 h 114"/>
                <a:gd name="T20" fmla="*/ 4254 w 153"/>
                <a:gd name="T21" fmla="*/ 3797 h 114"/>
                <a:gd name="T22" fmla="*/ 4411 w 153"/>
                <a:gd name="T23" fmla="*/ 3309 h 114"/>
                <a:gd name="T24" fmla="*/ 5396 w 153"/>
                <a:gd name="T25" fmla="*/ 3175 h 114"/>
                <a:gd name="T26" fmla="*/ 5628 w 153"/>
                <a:gd name="T27" fmla="*/ 3215 h 114"/>
                <a:gd name="T28" fmla="*/ 5986 w 153"/>
                <a:gd name="T29" fmla="*/ 2901 h 114"/>
                <a:gd name="T30" fmla="*/ 5747 w 153"/>
                <a:gd name="T31" fmla="*/ 2500 h 114"/>
                <a:gd name="T32" fmla="*/ 5509 w 153"/>
                <a:gd name="T33" fmla="*/ 2460 h 114"/>
                <a:gd name="T34" fmla="*/ 3896 w 153"/>
                <a:gd name="T35" fmla="*/ 2948 h 114"/>
                <a:gd name="T36" fmla="*/ 3664 w 153"/>
                <a:gd name="T37" fmla="*/ 3529 h 114"/>
                <a:gd name="T38" fmla="*/ 2993 w 153"/>
                <a:gd name="T39" fmla="*/ 4331 h 114"/>
                <a:gd name="T40" fmla="*/ 2522 w 153"/>
                <a:gd name="T41" fmla="*/ 4291 h 114"/>
                <a:gd name="T42" fmla="*/ 2478 w 153"/>
                <a:gd name="T43" fmla="*/ 3616 h 114"/>
                <a:gd name="T44" fmla="*/ 1456 w 153"/>
                <a:gd name="T45" fmla="*/ 2099 h 114"/>
                <a:gd name="T46" fmla="*/ 1142 w 153"/>
                <a:gd name="T47" fmla="*/ 2012 h 114"/>
                <a:gd name="T48" fmla="*/ 671 w 153"/>
                <a:gd name="T49" fmla="*/ 1651 h 114"/>
                <a:gd name="T50" fmla="*/ 947 w 153"/>
                <a:gd name="T51" fmla="*/ 983 h 114"/>
                <a:gd name="T52" fmla="*/ 1456 w 153"/>
                <a:gd name="T53" fmla="*/ 983 h 114"/>
                <a:gd name="T54" fmla="*/ 3112 w 153"/>
                <a:gd name="T55" fmla="*/ 802 h 114"/>
                <a:gd name="T56" fmla="*/ 3231 w 153"/>
                <a:gd name="T57" fmla="*/ 715 h 114"/>
                <a:gd name="T58" fmla="*/ 3344 w 153"/>
                <a:gd name="T59" fmla="*/ 221 h 114"/>
                <a:gd name="T60" fmla="*/ 2911 w 153"/>
                <a:gd name="T61" fmla="*/ 87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3" h="114">
                  <a:moveTo>
                    <a:pt x="74" y="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58" y="12"/>
                    <a:pt x="56" y="13"/>
                    <a:pt x="43" y="8"/>
                  </a:cubicBezTo>
                  <a:cubicBezTo>
                    <a:pt x="30" y="3"/>
                    <a:pt x="21" y="6"/>
                    <a:pt x="16" y="9"/>
                  </a:cubicBezTo>
                  <a:cubicBezTo>
                    <a:pt x="8" y="14"/>
                    <a:pt x="2" y="24"/>
                    <a:pt x="1" y="36"/>
                  </a:cubicBezTo>
                  <a:cubicBezTo>
                    <a:pt x="0" y="55"/>
                    <a:pt x="13" y="58"/>
                    <a:pt x="25" y="60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47" y="66"/>
                    <a:pt x="48" y="67"/>
                    <a:pt x="47" y="80"/>
                  </a:cubicBezTo>
                  <a:cubicBezTo>
                    <a:pt x="46" y="90"/>
                    <a:pt x="46" y="101"/>
                    <a:pt x="54" y="108"/>
                  </a:cubicBezTo>
                  <a:cubicBezTo>
                    <a:pt x="59" y="113"/>
                    <a:pt x="67" y="114"/>
                    <a:pt x="78" y="112"/>
                  </a:cubicBezTo>
                  <a:cubicBezTo>
                    <a:pt x="98" y="109"/>
                    <a:pt x="103" y="96"/>
                    <a:pt x="108" y="8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7" y="67"/>
                    <a:pt x="122" y="68"/>
                    <a:pt x="137" y="71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8" y="72"/>
                    <a:pt x="152" y="70"/>
                    <a:pt x="152" y="65"/>
                  </a:cubicBezTo>
                  <a:cubicBezTo>
                    <a:pt x="153" y="61"/>
                    <a:pt x="150" y="57"/>
                    <a:pt x="146" y="56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26" y="53"/>
                    <a:pt x="109" y="49"/>
                    <a:pt x="99" y="66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89" y="89"/>
                    <a:pt x="87" y="95"/>
                    <a:pt x="76" y="97"/>
                  </a:cubicBezTo>
                  <a:cubicBezTo>
                    <a:pt x="67" y="98"/>
                    <a:pt x="65" y="97"/>
                    <a:pt x="64" y="96"/>
                  </a:cubicBezTo>
                  <a:cubicBezTo>
                    <a:pt x="62" y="94"/>
                    <a:pt x="62" y="84"/>
                    <a:pt x="63" y="81"/>
                  </a:cubicBezTo>
                  <a:cubicBezTo>
                    <a:pt x="64" y="60"/>
                    <a:pt x="58" y="53"/>
                    <a:pt x="37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7" y="42"/>
                    <a:pt x="17" y="42"/>
                    <a:pt x="17" y="37"/>
                  </a:cubicBezTo>
                  <a:cubicBezTo>
                    <a:pt x="17" y="30"/>
                    <a:pt x="20" y="25"/>
                    <a:pt x="24" y="22"/>
                  </a:cubicBezTo>
                  <a:cubicBezTo>
                    <a:pt x="28" y="20"/>
                    <a:pt x="32" y="20"/>
                    <a:pt x="37" y="22"/>
                  </a:cubicBezTo>
                  <a:cubicBezTo>
                    <a:pt x="57" y="30"/>
                    <a:pt x="64" y="27"/>
                    <a:pt x="79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6" y="14"/>
                    <a:pt x="87" y="9"/>
                    <a:pt x="85" y="5"/>
                  </a:cubicBezTo>
                  <a:cubicBezTo>
                    <a:pt x="82" y="2"/>
                    <a:pt x="78" y="0"/>
                    <a:pt x="74" y="2"/>
                  </a:cubicBezTo>
                  <a:close/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1588" name="Rektangel 1587"/>
          <p:cNvSpPr/>
          <p:nvPr/>
        </p:nvSpPr>
        <p:spPr>
          <a:xfrm>
            <a:off x="1578620" y="6523198"/>
            <a:ext cx="1524000" cy="28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200" dirty="0"/>
              <a:t>[</a:t>
            </a:r>
            <a:r>
              <a:rPr lang="en-US" sz="1200" dirty="0" err="1"/>
              <a:t>Servier</a:t>
            </a:r>
            <a:r>
              <a:rPr lang="en-US" sz="1200" dirty="0"/>
              <a:t> Medical Art]</a:t>
            </a:r>
          </a:p>
        </p:txBody>
      </p:sp>
    </p:spTree>
    <p:extLst>
      <p:ext uri="{BB962C8B-B14F-4D97-AF65-F5344CB8AC3E}">
        <p14:creationId xmlns:p14="http://schemas.microsoft.com/office/powerpoint/2010/main" val="20190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animBg="1"/>
      <p:bldP spid="588" grpId="0" animBg="1"/>
      <p:bldP spid="590" grpId="0" animBg="1"/>
      <p:bldP spid="593" grpId="0"/>
      <p:bldP spid="594" grpId="0"/>
      <p:bldP spid="595" grpId="0"/>
      <p:bldP spid="596" grpId="0"/>
      <p:bldP spid="597" grpId="0"/>
      <p:bldP spid="598" grpId="0"/>
      <p:bldP spid="642" grpId="0"/>
      <p:bldP spid="1312" grpId="0"/>
      <p:bldP spid="1313" grpId="0"/>
      <p:bldP spid="1314" grpId="0"/>
      <p:bldP spid="1315" grpId="0"/>
      <p:bldP spid="1316" grpId="0" animBg="1"/>
      <p:bldP spid="1317" grpId="0" animBg="1"/>
      <p:bldP spid="1318" grpId="0"/>
      <p:bldP spid="1320" grpId="0"/>
      <p:bldP spid="1321" grpId="0"/>
      <p:bldP spid="1322" grpId="0"/>
      <p:bldP spid="1323" grpId="0" animBg="1"/>
      <p:bldP spid="1324" grpId="0" animBg="1"/>
      <p:bldP spid="1325" grpId="0" animBg="1"/>
      <p:bldP spid="1326" grpId="0" animBg="1"/>
      <p:bldP spid="1327" grpId="0" animBg="1"/>
      <p:bldP spid="1328" grpId="0" animBg="1"/>
      <p:bldP spid="1329" grpId="0" animBg="1"/>
      <p:bldP spid="1330" grpId="0" animBg="1"/>
      <p:bldP spid="1332" grpId="0"/>
      <p:bldP spid="1333" grpId="0"/>
      <p:bldP spid="1334" grpId="0"/>
      <p:bldP spid="1335" grpId="0"/>
      <p:bldP spid="1336" grpId="0"/>
      <p:bldP spid="1337" grpId="0"/>
      <p:bldP spid="1338" grpId="0"/>
      <p:bldP spid="1339" grpId="0"/>
      <p:bldP spid="1340" grpId="0"/>
      <p:bldP spid="1341" grpId="0"/>
      <p:bldP spid="1343" grpId="0"/>
      <p:bldP spid="1344" grpId="0"/>
      <p:bldP spid="1372" grpId="0"/>
      <p:bldP spid="1375" grpId="0" animBg="1"/>
      <p:bldP spid="1376" grpId="0" animBg="1"/>
      <p:bldP spid="1377" grpId="0" animBg="1"/>
      <p:bldP spid="1378" grpId="0" animBg="1"/>
      <p:bldP spid="1380" grpId="0"/>
      <p:bldP spid="1381" grpId="0"/>
      <p:bldP spid="1382" grpId="0" animBg="1"/>
      <p:bldP spid="1384" grpId="0" animBg="1"/>
      <p:bldP spid="1385" grpId="0"/>
      <p:bldP spid="1387" grpId="0"/>
      <p:bldP spid="1388" grpId="0" animBg="1"/>
      <p:bldP spid="1389" grpId="0" animBg="1"/>
      <p:bldP spid="1390" grpId="0" animBg="1"/>
      <p:bldP spid="1391" grpId="0" animBg="1"/>
      <p:bldP spid="1392" grpId="0"/>
      <p:bldP spid="1395" grpId="0" animBg="1"/>
      <p:bldP spid="1802" grpId="0" animBg="1"/>
      <p:bldP spid="1803" grpId="0" animBg="1"/>
      <p:bldP spid="1804" grpId="0"/>
      <p:bldP spid="1805" grpId="0"/>
      <p:bldP spid="1806" grpId="0"/>
      <p:bldP spid="1807" grpId="0"/>
      <p:bldP spid="1808" grpId="0"/>
      <p:bldP spid="1809" grpId="0"/>
      <p:bldP spid="1810" grpId="0"/>
      <p:bldP spid="1927" grpId="0"/>
      <p:bldP spid="1928" grpId="0"/>
      <p:bldP spid="1929" grpId="0"/>
      <p:bldP spid="1930" grpId="0"/>
      <p:bldP spid="1931" grpId="0" animBg="1"/>
      <p:bldP spid="1932" grpId="0" animBg="1"/>
      <p:bldP spid="1933" grpId="0"/>
      <p:bldP spid="1934" grpId="0"/>
      <p:bldP spid="1935" grpId="0"/>
      <p:bldP spid="1936" grpId="0"/>
      <p:bldP spid="1937" grpId="0" animBg="1"/>
      <p:bldP spid="1938" grpId="0" animBg="1"/>
      <p:bldP spid="1939" grpId="0" animBg="1"/>
      <p:bldP spid="1941" grpId="0" animBg="1"/>
      <p:bldP spid="1942" grpId="0" animBg="1"/>
      <p:bldP spid="1943" grpId="0" animBg="1"/>
      <p:bldP spid="1944" grpId="0" animBg="1"/>
      <p:bldP spid="1945" grpId="0"/>
      <p:bldP spid="1946" grpId="0"/>
      <p:bldP spid="1947" grpId="0"/>
      <p:bldP spid="1948" grpId="0"/>
      <p:bldP spid="1949" grpId="0"/>
      <p:bldP spid="1950" grpId="0"/>
      <p:bldP spid="1951" grpId="0"/>
      <p:bldP spid="1952" grpId="0"/>
      <p:bldP spid="1953" grpId="0"/>
      <p:bldP spid="1954" grpId="0"/>
      <p:bldP spid="1955" grpId="0"/>
      <p:bldP spid="1956" grpId="0"/>
      <p:bldP spid="1957" grpId="0"/>
      <p:bldP spid="1958" grpId="0" animBg="1"/>
      <p:bldP spid="1959" grpId="0" animBg="1"/>
      <p:bldP spid="1960" grpId="0" animBg="1"/>
      <p:bldP spid="1961" grpId="0" animBg="1"/>
      <p:bldP spid="1962" grpId="0"/>
      <p:bldP spid="1963" grpId="0"/>
      <p:bldP spid="1964" grpId="0" animBg="1"/>
      <p:bldP spid="1965" grpId="0" animBg="1"/>
      <p:bldP spid="1966" grpId="0"/>
      <p:bldP spid="1967" grpId="0"/>
      <p:bldP spid="1968" grpId="0" animBg="1"/>
      <p:bldP spid="1969" grpId="0" animBg="1"/>
      <p:bldP spid="1970" grpId="0" animBg="1"/>
      <p:bldP spid="1971" grpId="0" animBg="1"/>
      <p:bldP spid="1972" grpId="0"/>
      <p:bldP spid="2442" grpId="0"/>
      <p:bldP spid="2443" grpId="0"/>
      <p:bldP spid="2444" grpId="0"/>
      <p:bldP spid="2451" grpId="0"/>
      <p:bldP spid="1733" grpId="0" animBg="1"/>
      <p:bldP spid="1734" grpId="0"/>
      <p:bldP spid="1735" grpId="0" animBg="1"/>
      <p:bldP spid="1736" grpId="0" animBg="1"/>
      <p:bldP spid="1737" grpId="0"/>
      <p:bldP spid="1738" grpId="0" animBg="1"/>
      <p:bldP spid="1739" grpId="0" animBg="1"/>
      <p:bldP spid="1740" grpId="0" animBg="1"/>
      <p:bldP spid="1751" grpId="0"/>
      <p:bldP spid="1752" grpId="0"/>
      <p:bldP spid="1792" grpId="0"/>
      <p:bldP spid="1831" grpId="0"/>
      <p:bldP spid="27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oversikt lipidmetabolismen.bmp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5824"/>
          <a:stretch/>
        </p:blipFill>
        <p:spPr>
          <a:xfrm>
            <a:off x="4876800" y="32882"/>
            <a:ext cx="5613400" cy="6825119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1676400" y="6477001"/>
            <a:ext cx="1485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>
                <a:solidFill>
                  <a:prstClr val="black"/>
                </a:solidFill>
                <a:latin typeface="Calibri"/>
              </a:rPr>
              <a:t>[</a:t>
            </a:r>
            <a:r>
              <a:rPr lang="nb-NO" sz="1200" dirty="0" err="1">
                <a:solidFill>
                  <a:prstClr val="black"/>
                </a:solidFill>
                <a:latin typeface="Calibri"/>
              </a:rPr>
              <a:t>Servier</a:t>
            </a:r>
            <a:r>
              <a:rPr lang="nb-NO" sz="1200" dirty="0">
                <a:solidFill>
                  <a:prstClr val="black"/>
                </a:solidFill>
                <a:latin typeface="Calibri"/>
              </a:rPr>
              <a:t> Medical Art]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120651"/>
            <a:ext cx="3124200" cy="1815882"/>
          </a:xfrm>
        </p:spPr>
        <p:txBody>
          <a:bodyPr/>
          <a:lstStyle/>
          <a:p>
            <a:r>
              <a:rPr lang="en-US" altLang="en-US" dirty="0"/>
              <a:t>Pleiotropic effects of high LDL-C are less examined in humans</a:t>
            </a:r>
            <a:endParaRPr lang="en-US" altLang="en-US" dirty="0" smtClean="0"/>
          </a:p>
        </p:txBody>
      </p:sp>
      <p:sp>
        <p:nvSpPr>
          <p:cNvPr id="6" name="TekstSylinder 5"/>
          <p:cNvSpPr txBox="1"/>
          <p:nvPr/>
        </p:nvSpPr>
        <p:spPr>
          <a:xfrm>
            <a:off x="2209800" y="2531746"/>
            <a:ext cx="13968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u="sng" dirty="0">
                <a:solidFill>
                  <a:srgbClr val="000090"/>
                </a:solidFill>
                <a:latin typeface="Calibri"/>
              </a:rPr>
              <a:t>Lipid panel</a:t>
            </a:r>
          </a:p>
          <a:p>
            <a:endParaRPr lang="nb-NO" b="1" dirty="0">
              <a:solidFill>
                <a:srgbClr val="000090"/>
              </a:solidFill>
              <a:latin typeface="Calibri"/>
            </a:endParaRPr>
          </a:p>
          <a:p>
            <a:r>
              <a:rPr lang="nb-NO" b="1" dirty="0">
                <a:solidFill>
                  <a:srgbClr val="000090"/>
                </a:solidFill>
                <a:latin typeface="Calibri"/>
              </a:rPr>
              <a:t>Total-C</a:t>
            </a:r>
          </a:p>
          <a:p>
            <a:r>
              <a:rPr lang="nb-NO" b="1" dirty="0">
                <a:solidFill>
                  <a:srgbClr val="000090"/>
                </a:solidFill>
                <a:latin typeface="Calibri"/>
              </a:rPr>
              <a:t>LDL-C</a:t>
            </a:r>
          </a:p>
          <a:p>
            <a:r>
              <a:rPr lang="nb-NO" b="1" dirty="0">
                <a:solidFill>
                  <a:srgbClr val="000090"/>
                </a:solidFill>
                <a:latin typeface="Calibri"/>
              </a:rPr>
              <a:t>HDL-C</a:t>
            </a:r>
          </a:p>
          <a:p>
            <a:r>
              <a:rPr lang="nb-NO" b="1" dirty="0" err="1">
                <a:solidFill>
                  <a:srgbClr val="000090"/>
                </a:solidFill>
                <a:latin typeface="Calibri"/>
              </a:rPr>
              <a:t>Triglycerides</a:t>
            </a:r>
            <a:endParaRPr lang="nb-NO" b="1" dirty="0">
              <a:solidFill>
                <a:srgbClr val="000090"/>
              </a:solidFill>
              <a:latin typeface="Calibri"/>
            </a:endParaRPr>
          </a:p>
          <a:p>
            <a:r>
              <a:rPr lang="nb-NO" b="1" dirty="0">
                <a:solidFill>
                  <a:srgbClr val="000090"/>
                </a:solidFill>
                <a:latin typeface="Calibri"/>
              </a:rPr>
              <a:t>Lp(a)</a:t>
            </a:r>
          </a:p>
          <a:p>
            <a:r>
              <a:rPr lang="nb-NO" b="1" dirty="0" err="1">
                <a:solidFill>
                  <a:srgbClr val="000090"/>
                </a:solidFill>
                <a:latin typeface="Calibri"/>
              </a:rPr>
              <a:t>ApoB</a:t>
            </a:r>
            <a:endParaRPr lang="nb-NO" b="1" dirty="0">
              <a:solidFill>
                <a:srgbClr val="000090"/>
              </a:solidFill>
              <a:latin typeface="Calibri"/>
            </a:endParaRPr>
          </a:p>
          <a:p>
            <a:r>
              <a:rPr lang="nb-NO" b="1" dirty="0" err="1">
                <a:solidFill>
                  <a:srgbClr val="000090"/>
                </a:solidFill>
                <a:latin typeface="Calibri"/>
              </a:rPr>
              <a:t>ApoAI</a:t>
            </a:r>
            <a:endParaRPr lang="nb-NO" b="1" dirty="0">
              <a:solidFill>
                <a:srgbClr val="000090"/>
              </a:solidFill>
              <a:latin typeface="Calibri"/>
            </a:endParaRPr>
          </a:p>
        </p:txBody>
      </p:sp>
      <p:sp>
        <p:nvSpPr>
          <p:cNvPr id="7" name="Ellipse 6"/>
          <p:cNvSpPr/>
          <p:nvPr/>
        </p:nvSpPr>
        <p:spPr>
          <a:xfrm rot="21381398">
            <a:off x="7744750" y="4686673"/>
            <a:ext cx="1235348" cy="770865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Ellipse 7"/>
          <p:cNvSpPr/>
          <p:nvPr/>
        </p:nvSpPr>
        <p:spPr>
          <a:xfrm rot="6832152">
            <a:off x="5969902" y="5304820"/>
            <a:ext cx="991603" cy="845697"/>
          </a:xfrm>
          <a:prstGeom prst="ellipse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1942380" y="5345668"/>
            <a:ext cx="118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solidFill>
                  <a:srgbClr val="000090"/>
                </a:solidFill>
                <a:latin typeface="Calibri"/>
              </a:rPr>
              <a:t>LDL-C </a:t>
            </a:r>
            <a:r>
              <a:rPr lang="nb-NO" b="1" dirty="0">
                <a:solidFill>
                  <a:srgbClr val="000090"/>
                </a:solidFill>
                <a:latin typeface="Wingdings"/>
                <a:ea typeface="Wingdings"/>
                <a:cs typeface="Wingdings"/>
                <a:sym typeface="Wingdings"/>
              </a:rPr>
              <a:t></a:t>
            </a:r>
            <a:endParaRPr lang="nb-NO" b="1" dirty="0">
              <a:solidFill>
                <a:srgbClr val="000090"/>
              </a:solidFill>
              <a:latin typeface="Calibri"/>
            </a:endParaRPr>
          </a:p>
        </p:txBody>
      </p:sp>
      <p:cxnSp>
        <p:nvCxnSpPr>
          <p:cNvPr id="10" name="Rett pil 9"/>
          <p:cNvCxnSpPr>
            <a:stCxn id="9" idx="3"/>
          </p:cNvCxnSpPr>
          <p:nvPr/>
        </p:nvCxnSpPr>
        <p:spPr>
          <a:xfrm flipV="1">
            <a:off x="3124200" y="4888468"/>
            <a:ext cx="1600200" cy="6418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Adjustments</a:t>
            </a:r>
            <a:r>
              <a:rPr lang="nb-NO" dirty="0" smtClean="0"/>
              <a:t> for </a:t>
            </a:r>
            <a:r>
              <a:rPr lang="nb-NO" dirty="0" err="1" smtClean="0"/>
              <a:t>mediators</a:t>
            </a:r>
            <a:endParaRPr lang="nb-N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70" y="2182761"/>
            <a:ext cx="5020093" cy="3404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80" y="2007010"/>
            <a:ext cx="5117626" cy="3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JAMA artikkel?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Så galt kan det gå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997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Bakgrunn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29682" cy="4351338"/>
          </a:xfrm>
        </p:spPr>
        <p:txBody>
          <a:bodyPr/>
          <a:lstStyle/>
          <a:p>
            <a:r>
              <a:rPr lang="nb-NO" err="1">
                <a:latin typeface="+mj-lt"/>
              </a:rPr>
              <a:t>Labarbeid</a:t>
            </a:r>
            <a:r>
              <a:rPr lang="nb-NO">
                <a:latin typeface="+mj-lt"/>
              </a:rPr>
              <a:t> - prosedyrer</a:t>
            </a:r>
          </a:p>
          <a:p>
            <a:r>
              <a:rPr lang="nb-NO">
                <a:latin typeface="+mj-lt"/>
              </a:rPr>
              <a:t>Statistikk - opplæring</a:t>
            </a:r>
          </a:p>
          <a:p>
            <a:r>
              <a:rPr lang="nb-NO">
                <a:latin typeface="+mj-lt"/>
              </a:rPr>
              <a:t>Andre oppgaver - standardisering 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36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Standardisering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b="1">
                <a:latin typeface="+mj-lt"/>
              </a:rPr>
              <a:t>Best </a:t>
            </a:r>
            <a:r>
              <a:rPr lang="nb-NO" b="1" err="1">
                <a:latin typeface="+mj-lt"/>
              </a:rPr>
              <a:t>practice</a:t>
            </a:r>
            <a:r>
              <a:rPr lang="nb-NO" b="1">
                <a:latin typeface="+mj-lt"/>
              </a:rPr>
              <a:t> </a:t>
            </a:r>
            <a:r>
              <a:rPr lang="nb-NO">
                <a:latin typeface="+mj-lt"/>
              </a:rPr>
              <a:t>i alle faser av et </a:t>
            </a:r>
            <a:r>
              <a:rPr lang="nb-NO" err="1">
                <a:latin typeface="+mj-lt"/>
              </a:rPr>
              <a:t>forskningsprosjek</a:t>
            </a:r>
            <a:r>
              <a:rPr lang="nb-NO">
                <a:latin typeface="+mj-lt"/>
              </a:rPr>
              <a:t> </a:t>
            </a:r>
          </a:p>
          <a:p>
            <a:r>
              <a:rPr lang="nb-NO" b="1">
                <a:latin typeface="+mj-lt"/>
              </a:rPr>
              <a:t>Tidlig </a:t>
            </a:r>
            <a:r>
              <a:rPr lang="nb-NO">
                <a:latin typeface="+mj-lt"/>
              </a:rPr>
              <a:t>involvering og kunnskapsoverføring til nye gruppemedlemmer</a:t>
            </a:r>
          </a:p>
          <a:p>
            <a:r>
              <a:rPr lang="nb-NO" b="1">
                <a:latin typeface="+mj-lt"/>
              </a:rPr>
              <a:t>Effektiv</a:t>
            </a:r>
            <a:r>
              <a:rPr lang="nb-NO">
                <a:latin typeface="+mj-lt"/>
              </a:rPr>
              <a:t> kompetanseheving og videreføring av kunnskap i forskningsgruppa</a:t>
            </a:r>
          </a:p>
          <a:p>
            <a:r>
              <a:rPr lang="nb-NO" b="1">
                <a:latin typeface="+mj-lt"/>
              </a:rPr>
              <a:t>Tidsbesparende </a:t>
            </a:r>
            <a:r>
              <a:rPr lang="nb-NO">
                <a:latin typeface="+mj-lt"/>
              </a:rPr>
              <a:t>for alle</a:t>
            </a:r>
          </a:p>
        </p:txBody>
      </p:sp>
    </p:spTree>
    <p:extLst>
      <p:ext uri="{BB962C8B-B14F-4D97-AF65-F5344CB8AC3E}">
        <p14:creationId xmlns:p14="http://schemas.microsoft.com/office/powerpoint/2010/main" val="5753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4115" b="25751"/>
          <a:stretch>
            <a:fillRect/>
          </a:stretch>
        </p:blipFill>
        <p:spPr>
          <a:xfrm>
            <a:off x="1443316" y="1414859"/>
            <a:ext cx="9144000" cy="4123990"/>
          </a:xfrm>
          <a:prstGeom prst="rect">
            <a:avLst/>
          </a:prstGeom>
          <a:ln/>
        </p:spPr>
      </p:pic>
      <p:sp>
        <p:nvSpPr>
          <p:cNvPr id="5" name="Rectangle 4"/>
          <p:cNvSpPr/>
          <p:nvPr/>
        </p:nvSpPr>
        <p:spPr>
          <a:xfrm>
            <a:off x="1465728" y="1398490"/>
            <a:ext cx="9117106" cy="4155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7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>
                <a:latin typeface="+mj-lt"/>
              </a:rPr>
              <a:t>Bruke lipidklasser som eksempel - standardisere</a:t>
            </a:r>
            <a:br>
              <a:rPr lang="nb-NO">
                <a:latin typeface="+mj-lt"/>
              </a:rPr>
            </a:b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latin typeface="+mj-lt"/>
              </a:rPr>
              <a:t>Samle artikler publisert på lipidklasser (Holven/Ulven </a:t>
            </a:r>
            <a:r>
              <a:rPr lang="nb-NO" err="1">
                <a:latin typeface="+mj-lt"/>
              </a:rPr>
              <a:t>grp</a:t>
            </a:r>
            <a:r>
              <a:rPr lang="nb-NO">
                <a:latin typeface="+mj-lt"/>
              </a:rPr>
              <a:t>)</a:t>
            </a:r>
          </a:p>
          <a:p>
            <a:r>
              <a:rPr lang="nb-NO">
                <a:latin typeface="+mj-lt"/>
              </a:rPr>
              <a:t>Synliggjøre studier «in pipeline» på lipidklasser</a:t>
            </a:r>
          </a:p>
          <a:p>
            <a:r>
              <a:rPr lang="nb-NO">
                <a:latin typeface="+mj-lt"/>
              </a:rPr>
              <a:t>Lage standard tekst til artikler:</a:t>
            </a:r>
          </a:p>
          <a:p>
            <a:pPr lvl="1"/>
            <a:r>
              <a:rPr lang="nb-NO">
                <a:latin typeface="+mj-lt"/>
              </a:rPr>
              <a:t>Metodeavsnitt</a:t>
            </a:r>
          </a:p>
          <a:p>
            <a:pPr lvl="1"/>
            <a:r>
              <a:rPr lang="nb-NO">
                <a:latin typeface="+mj-lt"/>
              </a:rPr>
              <a:t>Statistikk</a:t>
            </a:r>
          </a:p>
          <a:p>
            <a:endParaRPr lang="nb-NO">
              <a:latin typeface="+mj-lt"/>
            </a:endParaRPr>
          </a:p>
          <a:p>
            <a:pPr marL="0" indent="0">
              <a:buNone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82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Mål for dagen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>
              <a:latin typeface="+mj-lt"/>
            </a:endParaRPr>
          </a:p>
          <a:p>
            <a:r>
              <a:rPr lang="nb-NO">
                <a:latin typeface="+mj-lt"/>
              </a:rPr>
              <a:t>Innføring: Nightingale-</a:t>
            </a:r>
            <a:r>
              <a:rPr lang="nb-NO" err="1">
                <a:latin typeface="+mj-lt"/>
              </a:rPr>
              <a:t>excelfila</a:t>
            </a:r>
            <a:r>
              <a:rPr lang="nb-NO">
                <a:latin typeface="+mj-lt"/>
              </a:rPr>
              <a:t> → forestplots </a:t>
            </a:r>
          </a:p>
          <a:p>
            <a:pPr lvl="1"/>
            <a:r>
              <a:rPr lang="nb-NO">
                <a:latin typeface="+mj-lt"/>
              </a:rPr>
              <a:t>Hva er et forestplot?</a:t>
            </a:r>
          </a:p>
          <a:p>
            <a:pPr lvl="1"/>
            <a:r>
              <a:rPr lang="nb-NO">
                <a:latin typeface="+mj-lt"/>
              </a:rPr>
              <a:t>Hva må til for å lage det?</a:t>
            </a:r>
          </a:p>
          <a:p>
            <a:pPr lvl="1"/>
            <a:r>
              <a:rPr lang="nb-NO">
                <a:latin typeface="+mj-lt"/>
              </a:rPr>
              <a:t>Generelt om data visualisering</a:t>
            </a:r>
          </a:p>
          <a:p>
            <a:pPr lvl="1"/>
            <a:r>
              <a:rPr lang="nb-NO">
                <a:latin typeface="+mj-lt"/>
              </a:rPr>
              <a:t>Data analyse pipeline</a:t>
            </a:r>
          </a:p>
          <a:p>
            <a:pPr lvl="1"/>
            <a:r>
              <a:rPr lang="nb-NO">
                <a:latin typeface="+mj-lt"/>
              </a:rPr>
              <a:t>Innføring i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59" y="1"/>
            <a:ext cx="4231341" cy="27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10" y="177872"/>
            <a:ext cx="7531895" cy="2632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561" y="2971362"/>
            <a:ext cx="533848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>
              <a:latin typeface="+mj-lt"/>
            </a:endParaRPr>
          </a:p>
          <a:p>
            <a:pPr algn="just"/>
            <a:r>
              <a:rPr lang="en-US" b="1"/>
              <a:t>Background: </a:t>
            </a:r>
            <a:r>
              <a:rPr lang="en-US"/>
              <a:t>The healthy Nordic diet has shown health beneﬁcial effects among subjects at risk of CVD. However, the extent of food changes needed to </a:t>
            </a:r>
          </a:p>
          <a:p>
            <a:pPr algn="just"/>
            <a:r>
              <a:rPr lang="en-US"/>
              <a:t>achieve these effects is less explored.</a:t>
            </a:r>
          </a:p>
          <a:p>
            <a:pPr algn="just"/>
            <a:endParaRPr lang="en-US" b="1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Aim:</a:t>
            </a:r>
            <a:r>
              <a:rPr lang="en-US">
                <a:latin typeface="+mj-lt"/>
              </a:rPr>
              <a:t> effects of exchanging commercially available, regularly consumed key food items* with improved fat quality on total cholesterol, LDL-cholesterol and inﬂammatory markers.</a:t>
            </a:r>
          </a:p>
          <a:p>
            <a:endParaRPr lang="en-US" b="1">
              <a:latin typeface="+mj-lt"/>
            </a:endParaRPr>
          </a:p>
          <a:p>
            <a:endParaRPr lang="en-US" sz="1400" b="1">
              <a:latin typeface="+mj-lt"/>
            </a:endParaRPr>
          </a:p>
          <a:p>
            <a:endParaRPr lang="en-US"/>
          </a:p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351495"/>
            <a:ext cx="12192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34955" y="2999145"/>
            <a:ext cx="53749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>
              <a:latin typeface="+mj-lt"/>
            </a:endParaRPr>
          </a:p>
          <a:p>
            <a:pPr algn="just"/>
            <a:r>
              <a:rPr lang="en-US" b="1"/>
              <a:t>Participants: </a:t>
            </a:r>
            <a:r>
              <a:rPr lang="en-US"/>
              <a:t>99 moderately </a:t>
            </a:r>
            <a:r>
              <a:rPr lang="en-US" err="1"/>
              <a:t>hypercholesterolaemic</a:t>
            </a:r>
            <a:r>
              <a:rPr lang="en-US"/>
              <a:t>, non-statin-treated adults (25–70 </a:t>
            </a:r>
            <a:r>
              <a:rPr lang="en-US" err="1"/>
              <a:t>yrs</a:t>
            </a:r>
            <a:r>
              <a:rPr lang="en-US"/>
              <a:t>) completed</a:t>
            </a:r>
          </a:p>
          <a:p>
            <a:pPr algn="just"/>
            <a:endParaRPr lang="en-US" b="1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Methods: </a:t>
            </a:r>
            <a:r>
              <a:rPr lang="en-US">
                <a:latin typeface="+mj-lt"/>
              </a:rPr>
              <a:t>8 </a:t>
            </a:r>
            <a:r>
              <a:rPr lang="en-US" err="1">
                <a:latin typeface="+mj-lt"/>
              </a:rPr>
              <a:t>wk</a:t>
            </a:r>
            <a:r>
              <a:rPr lang="en-US">
                <a:latin typeface="+mj-lt"/>
              </a:rPr>
              <a:t> double-blinded RCT. </a:t>
            </a:r>
          </a:p>
          <a:p>
            <a:pPr algn="just"/>
            <a:r>
              <a:rPr lang="en-US">
                <a:latin typeface="+mj-lt"/>
              </a:rPr>
              <a:t>Two arms: experimental diet group (Ex-diet group) and control diet group (C-diet group).</a:t>
            </a:r>
          </a:p>
          <a:p>
            <a:pPr algn="just"/>
            <a:endParaRPr lang="en-US" b="1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Results: </a:t>
            </a:r>
            <a:r>
              <a:rPr lang="en-US">
                <a:latin typeface="+mj-lt"/>
              </a:rPr>
              <a:t>Reduction in tot-C and LDL-C with 9% and 11% (P&lt;0·001), respectively.</a:t>
            </a:r>
          </a:p>
          <a:p>
            <a:endParaRPr lang="en-US" i="1"/>
          </a:p>
          <a:p>
            <a:endParaRPr lang="en-US"/>
          </a:p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8562" y="3068100"/>
            <a:ext cx="5338483" cy="3123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6234956" y="3068100"/>
            <a:ext cx="5338483" cy="3123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xtBox 17"/>
          <p:cNvSpPr txBox="1"/>
          <p:nvPr/>
        </p:nvSpPr>
        <p:spPr>
          <a:xfrm>
            <a:off x="201705" y="6418292"/>
            <a:ext cx="10104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/>
              <a:t>*replacing SFA with mostly n-6 PUFA (food items used: e.g. spread on bread, fat for cooking, cheese, bread and cereals) </a:t>
            </a:r>
            <a:endParaRPr lang="nb-NO" sz="1600" i="1"/>
          </a:p>
          <a:p>
            <a:endParaRPr lang="nb-NO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2904565"/>
            <a:ext cx="12192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Karakteristikk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3787588" cy="453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957697" y="1690688"/>
            <a:ext cx="16532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Kjønn</a:t>
            </a:r>
          </a:p>
          <a:p>
            <a:r>
              <a:rPr lang="nb-NO"/>
              <a:t>Røyking</a:t>
            </a:r>
          </a:p>
          <a:p>
            <a:r>
              <a:rPr lang="nb-NO"/>
              <a:t>BMI</a:t>
            </a:r>
          </a:p>
          <a:p>
            <a:r>
              <a:rPr lang="nb-NO"/>
              <a:t>Blodtrykk</a:t>
            </a:r>
          </a:p>
          <a:p>
            <a:r>
              <a:rPr lang="nb-NO"/>
              <a:t>Lipider</a:t>
            </a:r>
          </a:p>
          <a:p>
            <a:r>
              <a:rPr lang="nb-NO"/>
              <a:t>Glukose, HbA1c</a:t>
            </a:r>
          </a:p>
          <a:p>
            <a:r>
              <a:rPr lang="nb-NO"/>
              <a:t>ASAT, ALAT</a:t>
            </a:r>
          </a:p>
          <a:p>
            <a:r>
              <a:rPr lang="nb-NO" err="1"/>
              <a:t>Kreatinin</a:t>
            </a:r>
            <a:endParaRPr lang="nb-NO"/>
          </a:p>
          <a:p>
            <a:r>
              <a:rPr lang="nb-NO"/>
              <a:t>CRP</a:t>
            </a:r>
          </a:p>
          <a:p>
            <a:r>
              <a:rPr lang="nb-NO"/>
              <a:t>Fettsyrer</a:t>
            </a:r>
          </a:p>
          <a:p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957697" y="4881667"/>
            <a:ext cx="226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Kostdata (kostdagbok)</a:t>
            </a:r>
          </a:p>
          <a:p>
            <a:r>
              <a:rPr lang="nb-NO" err="1"/>
              <a:t>Compliance</a:t>
            </a:r>
            <a:r>
              <a:rPr lang="nb-NO"/>
              <a:t> (kosthold)</a:t>
            </a:r>
          </a:p>
        </p:txBody>
      </p:sp>
    </p:spTree>
    <p:extLst>
      <p:ext uri="{BB962C8B-B14F-4D97-AF65-F5344CB8AC3E}">
        <p14:creationId xmlns:p14="http://schemas.microsoft.com/office/powerpoint/2010/main" val="31113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8562" y="2380129"/>
            <a:ext cx="5338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Background: </a:t>
            </a:r>
            <a:r>
              <a:rPr lang="en-US">
                <a:latin typeface="+mj-lt"/>
              </a:rPr>
              <a:t>Beyond changes in LDL-C we lack a complete understanding of the physiologic alterations that occur when improving dietary fat quality</a:t>
            </a:r>
          </a:p>
          <a:p>
            <a:pPr algn="just"/>
            <a:endParaRPr lang="en-US" b="1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Aim:</a:t>
            </a:r>
            <a:r>
              <a:rPr lang="en-US">
                <a:latin typeface="+mj-lt"/>
              </a:rPr>
              <a:t> to gain knowledge of metabolic alterations when SFAs were replaced with PUFAs</a:t>
            </a:r>
            <a:endParaRPr lang="nb-NO">
              <a:latin typeface="+mj-lt"/>
            </a:endParaRPr>
          </a:p>
          <a:p>
            <a:endParaRPr lang="en-US">
              <a:latin typeface="+mj-lt"/>
            </a:endParaRPr>
          </a:p>
          <a:p>
            <a:r>
              <a:rPr lang="en-US" b="1"/>
              <a:t>Methods: </a:t>
            </a:r>
            <a:r>
              <a:rPr lang="en-US">
                <a:latin typeface="+mj-lt"/>
              </a:rPr>
              <a:t>We performed comprehensive metabolic profiling with NMR, MS and PBMC gene expression</a:t>
            </a:r>
          </a:p>
          <a:p>
            <a:endParaRPr lang="en-US">
              <a:latin typeface="+mj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14223" y="2639172"/>
            <a:ext cx="5374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latin typeface="+mj-lt"/>
              </a:rPr>
              <a:t>Results: </a:t>
            </a:r>
            <a:r>
              <a:rPr lang="en-US">
                <a:latin typeface="+mj-lt"/>
              </a:rPr>
              <a:t>A</a:t>
            </a:r>
            <a:r>
              <a:rPr lang="en-US" b="1">
                <a:latin typeface="+mj-lt"/>
              </a:rPr>
              <a:t> </a:t>
            </a:r>
            <a:r>
              <a:rPr lang="en-US">
                <a:latin typeface="+mj-lt"/>
              </a:rPr>
              <a:t>large number of lipoprotein subclasses, </a:t>
            </a:r>
            <a:r>
              <a:rPr lang="en-US" err="1">
                <a:latin typeface="+mj-lt"/>
              </a:rPr>
              <a:t>myristoylcarnitine</a:t>
            </a:r>
            <a:r>
              <a:rPr lang="en-US">
                <a:latin typeface="+mj-lt"/>
              </a:rPr>
              <a:t> and </a:t>
            </a:r>
            <a:r>
              <a:rPr lang="en-US" err="1">
                <a:latin typeface="+mj-lt"/>
              </a:rPr>
              <a:t>palmitoylcarnitine</a:t>
            </a:r>
            <a:r>
              <a:rPr lang="en-US">
                <a:latin typeface="+mj-lt"/>
              </a:rPr>
              <a:t>, and kynurenine were reduced, and bile acids, </a:t>
            </a:r>
            <a:r>
              <a:rPr lang="en-US" err="1">
                <a:latin typeface="+mj-lt"/>
              </a:rPr>
              <a:t>proprotein</a:t>
            </a:r>
            <a:r>
              <a:rPr lang="en-US">
                <a:latin typeface="+mj-lt"/>
              </a:rPr>
              <a:t> convertase </a:t>
            </a:r>
            <a:r>
              <a:rPr lang="en-US" err="1">
                <a:latin typeface="+mj-lt"/>
              </a:rPr>
              <a:t>subtilisin</a:t>
            </a:r>
            <a:r>
              <a:rPr lang="en-US">
                <a:latin typeface="+mj-lt"/>
              </a:rPr>
              <a:t>/</a:t>
            </a:r>
            <a:r>
              <a:rPr lang="en-US" err="1">
                <a:latin typeface="+mj-lt"/>
              </a:rPr>
              <a:t>kexin</a:t>
            </a:r>
            <a:r>
              <a:rPr lang="en-US">
                <a:latin typeface="+mj-lt"/>
              </a:rPr>
              <a:t> type 9, acetate, and acetoacetate were increased. </a:t>
            </a:r>
          </a:p>
          <a:p>
            <a:pPr algn="just"/>
            <a:r>
              <a:rPr lang="en-US">
                <a:latin typeface="+mj-lt"/>
              </a:rPr>
              <a:t>The mRNA levels of LXRA and LDLR were increased, in addition to several liver X receptor α target genes and genes involved in inflammation, whereas the mRNA levels of UCP2 and PPARD were decreased in peripheral blood mononuclear cells after replacing SFAs with PUFAs.</a:t>
            </a:r>
          </a:p>
          <a:p>
            <a:pPr algn="just"/>
            <a:endParaRPr lang="en-US">
              <a:latin typeface="+mj-lt"/>
            </a:endParaRPr>
          </a:p>
          <a:p>
            <a:pPr algn="just"/>
            <a:r>
              <a:rPr lang="en-US" b="1">
                <a:latin typeface="+mj-lt"/>
              </a:rPr>
              <a:t>Conclusion: </a:t>
            </a:r>
            <a:r>
              <a:rPr lang="en-US">
                <a:latin typeface="+mj-lt"/>
              </a:rPr>
              <a:t>metabolomics in RCT has the potential to extend our knowledge of the effects of dietary fat on CVD risk.</a:t>
            </a:r>
          </a:p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8562" y="2530219"/>
            <a:ext cx="5338483" cy="43277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Rectangle 16"/>
          <p:cNvSpPr/>
          <p:nvPr/>
        </p:nvSpPr>
        <p:spPr>
          <a:xfrm>
            <a:off x="6132447" y="2530220"/>
            <a:ext cx="5338483" cy="4327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2380129"/>
            <a:ext cx="12192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5" y="-542364"/>
            <a:ext cx="9466730" cy="2616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16" y="1868038"/>
            <a:ext cx="1936377" cy="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2CCB1BA9365C54B9C3EB9E23C1B2633" ma:contentTypeVersion="9" ma:contentTypeDescription="Opprett et nytt dokument." ma:contentTypeScope="" ma:versionID="282809b0a982fdb929c386af7138d915">
  <xsd:schema xmlns:xsd="http://www.w3.org/2001/XMLSchema" xmlns:xs="http://www.w3.org/2001/XMLSchema" xmlns:p="http://schemas.microsoft.com/office/2006/metadata/properties" xmlns:ns3="9de6e283-f6b6-4558-8465-801ca1267013" xmlns:ns4="421202cc-cfcf-450e-a55d-9487af6c1599" targetNamespace="http://schemas.microsoft.com/office/2006/metadata/properties" ma:root="true" ma:fieldsID="c75cae11e7ae703e7a22787d0f989c58" ns3:_="" ns4:_="">
    <xsd:import namespace="9de6e283-f6b6-4558-8465-801ca1267013"/>
    <xsd:import namespace="421202cc-cfcf-450e-a55d-9487af6c15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6e283-f6b6-4558-8465-801ca12670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202cc-cfcf-450e-a55d-9487af6c15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18D074-08F9-4B05-B21A-3038C098C6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8EB9A8-D787-484E-879F-6F2233E69D4D}">
  <ds:schemaRefs>
    <ds:schemaRef ds:uri="http://purl.org/dc/terms/"/>
    <ds:schemaRef ds:uri="http://schemas.openxmlformats.org/package/2006/metadata/core-properties"/>
    <ds:schemaRef ds:uri="9de6e283-f6b6-4558-8465-801ca1267013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21202cc-cfcf-450e-a55d-9487af6c159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D2227C-946D-4813-ACA1-20291E0C27A2}">
  <ds:schemaRefs>
    <ds:schemaRef ds:uri="421202cc-cfcf-450e-a55d-9487af6c1599"/>
    <ds:schemaRef ds:uri="9de6e283-f6b6-4558-8465-801ca12670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1196</Words>
  <Application>Microsoft Office PowerPoint</Application>
  <PresentationFormat>Widescreen</PresentationFormat>
  <Paragraphs>232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ヒラギノ角ゴ Pro W3</vt:lpstr>
      <vt:lpstr>Office Theme</vt:lpstr>
      <vt:lpstr>1_Office Theme</vt:lpstr>
      <vt:lpstr>PowerPoint Presentation</vt:lpstr>
      <vt:lpstr>Bakgrunn</vt:lpstr>
      <vt:lpstr>Standardisering</vt:lpstr>
      <vt:lpstr>PowerPoint Presentation</vt:lpstr>
      <vt:lpstr>Bruke lipidklasser som eksempel - standardisere </vt:lpstr>
      <vt:lpstr>Mål for dagen</vt:lpstr>
      <vt:lpstr>PowerPoint Presentation</vt:lpstr>
      <vt:lpstr>Karakteristikk</vt:lpstr>
      <vt:lpstr>PowerPoint Presentation</vt:lpstr>
      <vt:lpstr>The NMR analyses quantifies  lipoprotein subclass particles, and lipids for each subclass</vt:lpstr>
      <vt:lpstr>PowerPoint Presentation</vt:lpstr>
      <vt:lpstr>Lipoprotein metabolism</vt:lpstr>
      <vt:lpstr>PowerPoint Presentation</vt:lpstr>
      <vt:lpstr>PowerPoint Presentation</vt:lpstr>
      <vt:lpstr>Pleiotropic effects of high LDL-C are less examined in humans</vt:lpstr>
      <vt:lpstr>Adjustments for mediators</vt:lpstr>
      <vt:lpstr>JAMA artikkel?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Noma-studien</dc:title>
  <dc:creator>Inger Ottestad</dc:creator>
  <cp:lastModifiedBy>Jacob Juel Christensen</cp:lastModifiedBy>
  <cp:revision>11</cp:revision>
  <dcterms:created xsi:type="dcterms:W3CDTF">2019-11-18T08:25:07Z</dcterms:created>
  <dcterms:modified xsi:type="dcterms:W3CDTF">2019-12-12T12:11:18Z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0x01010032CCB1BA9365C54B9C3EB9E23C1B2633</vt:lpwstr>
  </property>
</Properties>
</file>